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customXml/itemProps2.xml" ContentType="application/vnd.openxmlformats-officedocument.customXml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1.xml" ContentType="application/vnd.openxmlformats-officedocument.customXmlProperties+xml"/>
  <Override PartName="/ppt/revisionInfo.xml" ContentType="application/vnd.ms-powerpoint.revisioninfo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3"/>
  </p:notesMasterIdLst>
  <p:handoutMasterIdLst>
    <p:handoutMasterId r:id="rId24"/>
  </p:handoutMasterIdLst>
  <p:sldIdLst>
    <p:sldId id="265" r:id="rId5"/>
    <p:sldId id="259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81AC"/>
    <a:srgbClr val="506BA3"/>
    <a:srgbClr val="4A609A"/>
    <a:srgbClr val="4452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16" autoAdjust="0"/>
    <p:restoredTop sz="94660"/>
  </p:normalViewPr>
  <p:slideViewPr>
    <p:cSldViewPr snapToGrid="0">
      <p:cViewPr varScale="1">
        <p:scale>
          <a:sx n="90" d="100"/>
          <a:sy n="90" d="100"/>
        </p:scale>
        <p:origin x="96" y="7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36" d="100"/>
          <a:sy n="36" d="100"/>
        </p:scale>
        <p:origin x="2508" y="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openxmlformats.org/officeDocument/2006/relationships/customXml" Target="../customXml/item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891F8B-2DDC-40D4-A6D2-29E2352A1CC6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07D718-622F-4D05-9954-DFDC3C97C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1442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B65A15-DD0D-4C4E-8FD9-C5CB5617D18A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E2BC98-6EA0-4EE7-A97F-558F26662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13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00104DF-B6EE-46A6-A3D3-1E101D6CF203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633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4469" y="1477104"/>
            <a:ext cx="8664694" cy="1646302"/>
          </a:xfrm>
        </p:spPr>
        <p:txBody>
          <a:bodyPr anchor="b">
            <a:noAutofit/>
          </a:bodyPr>
          <a:lstStyle>
            <a:lvl1pPr algn="l">
              <a:defRPr sz="5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102" y="3346212"/>
            <a:ext cx="8298206" cy="1096899"/>
          </a:xfrm>
        </p:spPr>
        <p:txBody>
          <a:bodyPr anchor="t">
            <a:norm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z="3600" dirty="0">
                <a:solidFill>
                  <a:schemeClr val="tx1"/>
                </a:solidFill>
              </a:rPr>
              <a:t>Click to edit Master subtitle style</a:t>
            </a:r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0" y="0"/>
            <a:ext cx="12192000" cy="6866467"/>
            <a:chOff x="0" y="-8467"/>
            <a:chExt cx="12192000" cy="6866467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9169166" y="-8467"/>
              <a:ext cx="1783321" cy="6856484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8475260" y="3681413"/>
              <a:ext cx="3713565" cy="3166604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27"/>
            <p:cNvSpPr/>
            <p:nvPr/>
          </p:nvSpPr>
          <p:spPr>
            <a:xfrm>
              <a:off x="9190612" y="-8467"/>
              <a:ext cx="2998214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Isosceles Triangle 3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Isosceles Triangle 3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bg2">
                <a:lumMod val="2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105" y="0"/>
            <a:ext cx="2377440" cy="2377438"/>
          </a:xfrm>
          <a:prstGeom prst="rect">
            <a:avLst/>
          </a:prstGeom>
        </p:spPr>
      </p:pic>
      <p:sp>
        <p:nvSpPr>
          <p:cNvPr id="54" name="Isosceles Triangle 53"/>
          <p:cNvSpPr/>
          <p:nvPr userDrawn="1"/>
        </p:nvSpPr>
        <p:spPr>
          <a:xfrm flipV="1">
            <a:off x="1" y="-2"/>
            <a:ext cx="1177627" cy="5336275"/>
          </a:xfrm>
          <a:prstGeom prst="triangle">
            <a:avLst>
              <a:gd name="adj" fmla="val 0"/>
            </a:avLst>
          </a:prstGeom>
          <a:solidFill>
            <a:srgbClr val="6F81A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0823" y="6289723"/>
            <a:ext cx="1416021" cy="387824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82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06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7475" y="514924"/>
            <a:ext cx="5766527" cy="6022354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73088" y="2629957"/>
            <a:ext cx="2525712" cy="1792288"/>
          </a:xfrm>
        </p:spPr>
        <p:txBody>
          <a:bodyPr/>
          <a:lstStyle/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573088" y="514924"/>
            <a:ext cx="2525712" cy="1792288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573088" y="4744990"/>
            <a:ext cx="2525712" cy="17922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949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395785"/>
            <a:ext cx="8596668" cy="605960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9641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0475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348133" cy="3022600"/>
          </a:xfrm>
        </p:spPr>
        <p:txBody>
          <a:bodyPr anchor="ctr">
            <a:normAutofit/>
          </a:bodyPr>
          <a:lstStyle>
            <a:lvl1pPr algn="l">
              <a:defRPr sz="4400" b="0" i="1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1142" y="3903134"/>
            <a:ext cx="8596669" cy="514248"/>
          </a:xfrm>
        </p:spPr>
        <p:txBody>
          <a:bodyPr anchor="b">
            <a:noAutofit/>
          </a:bodyPr>
          <a:lstStyle>
            <a:lvl1pPr marL="0" indent="0" algn="r">
              <a:buFontTx/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20476" cy="1513914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996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14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223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786" y="257025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55786" y="1773451"/>
            <a:ext cx="9188715" cy="4901324"/>
          </a:xfrm>
        </p:spPr>
        <p:txBody>
          <a:bodyPr/>
          <a:lstStyle>
            <a:lvl5pPr marL="2057400" indent="-228600">
              <a:buFont typeface="Franklin Gothic Medium" panose="020B0603020102020204" pitchFamily="34" charset="0"/>
              <a:buChar char="●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30413" y="6314034"/>
            <a:ext cx="683339" cy="365125"/>
          </a:xfrm>
        </p:spPr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527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622694"/>
            <a:ext cx="8596668" cy="1826581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3722230"/>
            <a:ext cx="8596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232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581634" y="1796387"/>
            <a:ext cx="9090025" cy="48783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04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633" y="311380"/>
            <a:ext cx="8944503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81633" y="1801625"/>
            <a:ext cx="4297680" cy="4694708"/>
          </a:xfrm>
        </p:spPr>
        <p:txBody>
          <a:bodyPr/>
          <a:lstStyle>
            <a:lvl5pPr marL="2057400" indent="-228600">
              <a:buFont typeface="Franklin Gothic Medium" panose="020B0603020102020204" pitchFamily="34" charset="0"/>
              <a:buChar char="●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5228456" y="1801625"/>
            <a:ext cx="4297680" cy="4694708"/>
          </a:xfrm>
        </p:spPr>
        <p:txBody>
          <a:bodyPr/>
          <a:lstStyle>
            <a:lvl5pPr marL="2057400" indent="-228600">
              <a:buFont typeface="Franklin Gothic Medium" panose="020B0603020102020204" pitchFamily="34" charset="0"/>
              <a:buChar char="●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4258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633" y="311380"/>
            <a:ext cx="8944503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5228456" y="1801625"/>
            <a:ext cx="4297680" cy="4694708"/>
          </a:xfrm>
        </p:spPr>
        <p:txBody>
          <a:bodyPr/>
          <a:lstStyle>
            <a:lvl5pPr marL="2057400" indent="-228600">
              <a:buFont typeface="Franklin Gothic Medium" panose="020B0603020102020204" pitchFamily="34" charset="0"/>
              <a:buChar char="●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581025" y="1801813"/>
            <a:ext cx="4481513" cy="469423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35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581633" y="1801625"/>
            <a:ext cx="4297680" cy="469470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5228456" y="1801625"/>
            <a:ext cx="4297680" cy="469470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706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defRPr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633" y="1872852"/>
            <a:ext cx="429767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8455" y="1872852"/>
            <a:ext cx="429768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581633" y="2689786"/>
            <a:ext cx="4297680" cy="38065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5228456" y="2689787"/>
            <a:ext cx="4297680" cy="380654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23522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841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t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0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169166" y="-8467"/>
              <a:ext cx="1783321" cy="6856484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8475260" y="3681413"/>
              <a:ext cx="3713565" cy="3166604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190612" y="-8467"/>
              <a:ext cx="2998214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bg2">
                <a:lumMod val="2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5786" y="257216"/>
            <a:ext cx="8992572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012" y="1719618"/>
            <a:ext cx="9035346" cy="49551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105" y="0"/>
            <a:ext cx="2377440" cy="237743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16766" y="6309650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fld id="{91BD7323-49BF-4C97-8773-5EC64C4920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961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8" r:id="rId4"/>
    <p:sldLayoutId id="2147483664" r:id="rId5"/>
    <p:sldLayoutId id="2147483680" r:id="rId6"/>
    <p:sldLayoutId id="2147483679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1" r:id="rId13"/>
    <p:sldLayoutId id="2147483673" r:id="rId14"/>
    <p:sldLayoutId id="2147483672" r:id="rId15"/>
    <p:sldLayoutId id="2147483676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bg2">
              <a:lumMod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rgbClr val="D2BD24"/>
        </a:buClr>
        <a:buSzPct val="100000"/>
        <a:buFont typeface="Wingdings 3" panose="05040102010807070707" pitchFamily="18" charset="2"/>
        <a:buChar char="}"/>
        <a:defRPr sz="3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rgbClr val="D2BD24"/>
        </a:buClr>
        <a:buSzPct val="80000"/>
        <a:buFont typeface="Franklin Gothic Medium" panose="020B0603020102020204" pitchFamily="34" charset="0"/>
        <a:buChar char="●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D2BD24"/>
        </a:buClr>
        <a:buSzPct val="100000"/>
        <a:buFont typeface="Wingdings 2" panose="05020102010507070707" pitchFamily="18" charset="2"/>
        <a:buChar char="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D2BD24"/>
        </a:buClr>
        <a:buSzPct val="100000"/>
        <a:buFont typeface="Wingdings 3" panose="05040102010807070707" pitchFamily="18" charset="2"/>
        <a:buChar char="}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D2BD24"/>
        </a:buClr>
        <a:buSzPct val="100000"/>
        <a:buFont typeface="Wingdings 3" panose="05040102010807070707" pitchFamily="18" charset="2"/>
        <a:buChar char="}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mailto:angela.mcdonald@education.ky.gov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Entering Immunizations Into Infinite Campus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Angie McDonald, RN</a:t>
            </a:r>
          </a:p>
          <a:p>
            <a:r>
              <a:rPr lang="en-US" dirty="0" smtClean="0"/>
              <a:t>Kentucky Department of Education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655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10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Exemptions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80924" y="1484693"/>
            <a:ext cx="5615076" cy="53278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dirty="0" smtClean="0"/>
              <a:t>-  In the event of a medical</a:t>
            </a:r>
          </a:p>
          <a:p>
            <a:pPr marL="0" indent="0">
              <a:buNone/>
            </a:pPr>
            <a:r>
              <a:rPr lang="en-US" sz="2600" dirty="0"/>
              <a:t> </a:t>
            </a:r>
            <a:r>
              <a:rPr lang="en-US" sz="2600" dirty="0" smtClean="0"/>
              <a:t>  or religious exemption, </a:t>
            </a:r>
          </a:p>
          <a:p>
            <a:pPr marL="0" indent="0">
              <a:buNone/>
            </a:pPr>
            <a:r>
              <a:rPr lang="en-US" sz="2600" dirty="0"/>
              <a:t> </a:t>
            </a:r>
            <a:r>
              <a:rPr lang="en-US" sz="2600" dirty="0" smtClean="0"/>
              <a:t>  enter type of exemption in </a:t>
            </a:r>
          </a:p>
          <a:p>
            <a:pPr marL="0" indent="0">
              <a:buNone/>
            </a:pPr>
            <a:r>
              <a:rPr lang="en-US" sz="2600" dirty="0"/>
              <a:t> </a:t>
            </a:r>
            <a:r>
              <a:rPr lang="en-US" sz="2600" dirty="0" smtClean="0"/>
              <a:t>  the type box.</a:t>
            </a:r>
          </a:p>
          <a:p>
            <a:pPr marL="0" indent="0">
              <a:buNone/>
            </a:pPr>
            <a:r>
              <a:rPr lang="en-US" sz="2600" dirty="0" smtClean="0"/>
              <a:t>-  Under each individual immunization, </a:t>
            </a:r>
          </a:p>
          <a:p>
            <a:pPr marL="0" indent="0">
              <a:buNone/>
            </a:pPr>
            <a:r>
              <a:rPr lang="en-US" sz="2600" dirty="0" smtClean="0"/>
              <a:t>   select the type of exemption</a:t>
            </a:r>
          </a:p>
          <a:p>
            <a:pPr marL="0" indent="0">
              <a:buNone/>
            </a:pPr>
            <a:r>
              <a:rPr lang="en-US" sz="2600" dirty="0"/>
              <a:t> </a:t>
            </a:r>
            <a:r>
              <a:rPr lang="en-US" sz="2600" dirty="0" smtClean="0"/>
              <a:t>  in the wavier box.</a:t>
            </a:r>
          </a:p>
          <a:p>
            <a:pPr marL="0" indent="0">
              <a:buNone/>
            </a:pPr>
            <a:r>
              <a:rPr lang="en-US" sz="2600" dirty="0" smtClean="0"/>
              <a:t>-  List the certificate date in the date</a:t>
            </a:r>
          </a:p>
          <a:p>
            <a:pPr marL="0" indent="0">
              <a:buNone/>
            </a:pPr>
            <a:r>
              <a:rPr lang="en-US" sz="2600" dirty="0"/>
              <a:t> </a:t>
            </a:r>
            <a:r>
              <a:rPr lang="en-US" sz="2600" dirty="0" smtClean="0"/>
              <a:t>  box</a:t>
            </a:r>
          </a:p>
          <a:p>
            <a:pPr marL="0" indent="0">
              <a:buNone/>
            </a:pPr>
            <a:r>
              <a:rPr lang="en-US" sz="2600" dirty="0" smtClean="0"/>
              <a:t>- Click Save </a:t>
            </a:r>
            <a:endParaRPr lang="en-US" sz="2600" dirty="0"/>
          </a:p>
        </p:txBody>
      </p:sp>
      <p:pic>
        <p:nvPicPr>
          <p:cNvPr id="5" name="Picture 4" descr="Photo of Immunization data area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7" t="-322" r="9201" b="3984"/>
          <a:stretch/>
        </p:blipFill>
        <p:spPr>
          <a:xfrm>
            <a:off x="5964598" y="2099844"/>
            <a:ext cx="4287820" cy="4665579"/>
          </a:xfrm>
          <a:prstGeom prst="rect">
            <a:avLst/>
          </a:prstGeom>
        </p:spPr>
      </p:pic>
      <p:sp>
        <p:nvSpPr>
          <p:cNvPr id="6" name="Oval 5" descr="Red oval around the Immunization Type drop down box"/>
          <p:cNvSpPr/>
          <p:nvPr/>
        </p:nvSpPr>
        <p:spPr>
          <a:xfrm>
            <a:off x="8789409" y="3777687"/>
            <a:ext cx="1302589" cy="3105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 descr="Red oval arround the immunization waiver type box"/>
          <p:cNvSpPr/>
          <p:nvPr/>
        </p:nvSpPr>
        <p:spPr>
          <a:xfrm>
            <a:off x="6090958" y="4515196"/>
            <a:ext cx="1035170" cy="1811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 descr="red oval around the immunization waiver date box"/>
          <p:cNvSpPr/>
          <p:nvPr/>
        </p:nvSpPr>
        <p:spPr>
          <a:xfrm>
            <a:off x="6084977" y="4696350"/>
            <a:ext cx="1047132" cy="1640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 descr="red oval around the immunization waiver type drop down box"/>
          <p:cNvSpPr/>
          <p:nvPr/>
        </p:nvSpPr>
        <p:spPr>
          <a:xfrm>
            <a:off x="6101663" y="5578712"/>
            <a:ext cx="1035170" cy="1984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 descr="Red oval around the immunization waiver date box"/>
          <p:cNvSpPr/>
          <p:nvPr/>
        </p:nvSpPr>
        <p:spPr>
          <a:xfrm>
            <a:off x="6078996" y="5736069"/>
            <a:ext cx="1047132" cy="1808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 descr="Red oval round the immunizaiton waiver type dropdown box"/>
          <p:cNvSpPr/>
          <p:nvPr/>
        </p:nvSpPr>
        <p:spPr>
          <a:xfrm>
            <a:off x="6144381" y="6469701"/>
            <a:ext cx="974785" cy="1897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 descr="Red oval around the immunizaiton waiver date box"/>
          <p:cNvSpPr/>
          <p:nvPr/>
        </p:nvSpPr>
        <p:spPr>
          <a:xfrm>
            <a:off x="6162048" y="6616457"/>
            <a:ext cx="974785" cy="1725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062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11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Your Screen Should Now Look Like This: </a:t>
            </a:r>
            <a:endParaRPr lang="en-US" dirty="0"/>
          </a:p>
        </p:txBody>
      </p:sp>
      <p:pic>
        <p:nvPicPr>
          <p:cNvPr id="5" name="Picture 4" descr="Photo of immunization data box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194" y="1367392"/>
            <a:ext cx="5094670" cy="5017737"/>
          </a:xfrm>
          <a:prstGeom prst="rect">
            <a:avLst/>
          </a:prstGeom>
        </p:spPr>
      </p:pic>
      <p:sp>
        <p:nvSpPr>
          <p:cNvPr id="6" name="Oval 5" descr="Red oval around immunization compliance status"/>
          <p:cNvSpPr/>
          <p:nvPr/>
        </p:nvSpPr>
        <p:spPr>
          <a:xfrm>
            <a:off x="6220907" y="1431560"/>
            <a:ext cx="1483744" cy="17942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05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Running Reports to Make Life Easier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Once you have all of your student immunizations entered into Infinite Campus, running the Immunization Certificate Report monthly will show you if you have new students who have enrolled as </a:t>
            </a:r>
            <a:r>
              <a:rPr lang="en-US" dirty="0" err="1" smtClean="0"/>
              <a:t>wellas</a:t>
            </a:r>
            <a:r>
              <a:rPr lang="en-US" dirty="0" smtClean="0"/>
              <a:t> students who have immunizations that have expired or will be expiring soon.  This will help keep your data up to date.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430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13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 Run an Immunization Certificate Report: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55787" y="1773451"/>
            <a:ext cx="5438613" cy="4901324"/>
          </a:xfrm>
        </p:spPr>
        <p:txBody>
          <a:bodyPr/>
          <a:lstStyle/>
          <a:p>
            <a:r>
              <a:rPr lang="en-US" dirty="0" smtClean="0"/>
              <a:t>Go to Index: </a:t>
            </a:r>
          </a:p>
          <a:p>
            <a:r>
              <a:rPr lang="en-US" dirty="0" smtClean="0"/>
              <a:t>Choose Health</a:t>
            </a:r>
          </a:p>
          <a:p>
            <a:r>
              <a:rPr lang="en-US" dirty="0" smtClean="0"/>
              <a:t>Reports</a:t>
            </a:r>
          </a:p>
          <a:p>
            <a:r>
              <a:rPr lang="en-US" dirty="0" smtClean="0"/>
              <a:t>Immunization Certificate</a:t>
            </a:r>
          </a:p>
        </p:txBody>
      </p:sp>
      <p:pic>
        <p:nvPicPr>
          <p:cNvPr id="5" name="Picture 4" descr="Photo of index tab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362" y="1054225"/>
            <a:ext cx="2467092" cy="5485771"/>
          </a:xfrm>
          <a:prstGeom prst="rect">
            <a:avLst/>
          </a:prstGeom>
        </p:spPr>
      </p:pic>
      <p:sp>
        <p:nvSpPr>
          <p:cNvPr id="6" name="Oval 5" descr="Red oval around the word &quot;Index&quot; "/>
          <p:cNvSpPr/>
          <p:nvPr/>
        </p:nvSpPr>
        <p:spPr>
          <a:xfrm>
            <a:off x="6856713" y="1118110"/>
            <a:ext cx="681487" cy="3460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 descr="Red oval around the word &quot;Reports&quot;"/>
          <p:cNvSpPr/>
          <p:nvPr/>
        </p:nvSpPr>
        <p:spPr>
          <a:xfrm>
            <a:off x="7071340" y="3267544"/>
            <a:ext cx="802256" cy="2395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 descr="Red oval round the words &quot;Immunization Certificate&quot;"/>
          <p:cNvSpPr/>
          <p:nvPr/>
        </p:nvSpPr>
        <p:spPr>
          <a:xfrm>
            <a:off x="7287351" y="4224591"/>
            <a:ext cx="1621767" cy="3278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889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14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Report Screen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3133" y="1595272"/>
            <a:ext cx="5566951" cy="4901324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- First select what grade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you would like to use.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You can also choose to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use an ad hoc filter and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narrow the selection even more.</a:t>
            </a:r>
          </a:p>
          <a:p>
            <a:pPr marL="0" indent="0">
              <a:buNone/>
            </a:pPr>
            <a:r>
              <a:rPr lang="en-US" sz="2800" dirty="0" smtClean="0"/>
              <a:t>- Once the report is ready,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click the Generate Report button.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Photo of Immuniztion Certificate Report Scre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000" y="1270649"/>
            <a:ext cx="4475811" cy="5550570"/>
          </a:xfrm>
          <a:prstGeom prst="rect">
            <a:avLst/>
          </a:prstGeom>
        </p:spPr>
      </p:pic>
      <p:sp>
        <p:nvSpPr>
          <p:cNvPr id="6" name="Oval 5" descr="Oval around grade box"/>
          <p:cNvSpPr/>
          <p:nvPr/>
        </p:nvSpPr>
        <p:spPr>
          <a:xfrm>
            <a:off x="6190588" y="2018733"/>
            <a:ext cx="897148" cy="2415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 descr="Oval around &quot;Generate Report&quot; Button"/>
          <p:cNvSpPr/>
          <p:nvPr/>
        </p:nvSpPr>
        <p:spPr>
          <a:xfrm>
            <a:off x="5940423" y="6069635"/>
            <a:ext cx="1147313" cy="2877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5914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15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Report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75575" y="4318799"/>
            <a:ext cx="9188715" cy="2295896"/>
          </a:xfrm>
        </p:spPr>
        <p:txBody>
          <a:bodyPr/>
          <a:lstStyle/>
          <a:p>
            <a:r>
              <a:rPr lang="en-US" dirty="0" smtClean="0"/>
              <a:t>You will see in the red oval, student who are newly enrolled and have not had their immunization information entered into Infinite Campus. </a:t>
            </a:r>
            <a:endParaRPr lang="en-US" dirty="0"/>
          </a:p>
        </p:txBody>
      </p:sp>
      <p:pic>
        <p:nvPicPr>
          <p:cNvPr id="5" name="Picture 4" descr="Example of Immunization Certificate Report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91"/>
          <a:stretch/>
        </p:blipFill>
        <p:spPr>
          <a:xfrm>
            <a:off x="1712542" y="1222588"/>
            <a:ext cx="6828586" cy="2980444"/>
          </a:xfrm>
          <a:prstGeom prst="rect">
            <a:avLst/>
          </a:prstGeom>
        </p:spPr>
      </p:pic>
      <p:sp>
        <p:nvSpPr>
          <p:cNvPr id="6" name="Rounded Rectangle 5" descr="Rounded rectangle shwoing students missing immunization certificate information in Infinite Campus"/>
          <p:cNvSpPr/>
          <p:nvPr/>
        </p:nvSpPr>
        <p:spPr>
          <a:xfrm>
            <a:off x="1886785" y="2497220"/>
            <a:ext cx="6366294" cy="50800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696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16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Expired Immunizations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25302" y="4997914"/>
            <a:ext cx="9188715" cy="1766507"/>
          </a:xfrm>
        </p:spPr>
        <p:txBody>
          <a:bodyPr/>
          <a:lstStyle/>
          <a:p>
            <a:r>
              <a:rPr lang="en-US" dirty="0" smtClean="0"/>
              <a:t>The immunization certificates circles in red have expired.  This is a great tool who needs updated certificates. </a:t>
            </a:r>
            <a:endParaRPr lang="en-US" dirty="0"/>
          </a:p>
        </p:txBody>
      </p:sp>
      <p:pic>
        <p:nvPicPr>
          <p:cNvPr id="5" name="Picture 4" descr="Photo of immunization certificate repor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923" y="1133212"/>
            <a:ext cx="6248942" cy="3383573"/>
          </a:xfrm>
          <a:prstGeom prst="rect">
            <a:avLst/>
          </a:prstGeom>
        </p:spPr>
      </p:pic>
      <p:sp>
        <p:nvSpPr>
          <p:cNvPr id="6" name="Oval 5" descr="Red oval around the expired immunization date"/>
          <p:cNvSpPr/>
          <p:nvPr/>
        </p:nvSpPr>
        <p:spPr>
          <a:xfrm>
            <a:off x="5024508" y="2824999"/>
            <a:ext cx="646981" cy="1682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 descr="Red oval around around expired immunization date"/>
          <p:cNvSpPr/>
          <p:nvPr/>
        </p:nvSpPr>
        <p:spPr>
          <a:xfrm>
            <a:off x="5063326" y="3058588"/>
            <a:ext cx="608163" cy="2086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 descr="Red oval round expired immunization date"/>
          <p:cNvSpPr/>
          <p:nvPr/>
        </p:nvSpPr>
        <p:spPr>
          <a:xfrm>
            <a:off x="5024508" y="3494101"/>
            <a:ext cx="646981" cy="1811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5163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17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Missing Information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52038" y="3725240"/>
            <a:ext cx="9188715" cy="3007096"/>
          </a:xfrm>
        </p:spPr>
        <p:txBody>
          <a:bodyPr/>
          <a:lstStyle/>
          <a:p>
            <a:r>
              <a:rPr lang="en-US" dirty="0" smtClean="0"/>
              <a:t>When this student’s immunization information was entered, the certificate type was inadvertently omitted.  </a:t>
            </a:r>
          </a:p>
          <a:p>
            <a:r>
              <a:rPr lang="en-US" dirty="0" smtClean="0"/>
              <a:t>This is a great tool to find any mistakes with data entry</a:t>
            </a:r>
            <a:endParaRPr lang="en-US" dirty="0"/>
          </a:p>
        </p:txBody>
      </p:sp>
      <p:pic>
        <p:nvPicPr>
          <p:cNvPr id="5" name="Picture 4" descr="Photo of Immunization Certificate Report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" t="1642" r="1816" b="24086"/>
          <a:stretch/>
        </p:blipFill>
        <p:spPr>
          <a:xfrm>
            <a:off x="1861236" y="1202367"/>
            <a:ext cx="5985767" cy="2522873"/>
          </a:xfrm>
          <a:prstGeom prst="rect">
            <a:avLst/>
          </a:prstGeom>
        </p:spPr>
      </p:pic>
      <p:sp>
        <p:nvSpPr>
          <p:cNvPr id="6" name="Oval 5" descr="Red oval showing missing certificate type on student record"/>
          <p:cNvSpPr/>
          <p:nvPr/>
        </p:nvSpPr>
        <p:spPr>
          <a:xfrm>
            <a:off x="6730117" y="2206193"/>
            <a:ext cx="888521" cy="1552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2019607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18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710818" y="4457830"/>
            <a:ext cx="6871708" cy="17825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Angie McDonald, RN</a:t>
            </a:r>
          </a:p>
          <a:p>
            <a:pPr marL="0" indent="0">
              <a:buNone/>
            </a:pPr>
            <a:r>
              <a:rPr lang="en-US" sz="2800" dirty="0" smtClean="0"/>
              <a:t>Email: </a:t>
            </a:r>
            <a:r>
              <a:rPr lang="en-US" sz="2800" dirty="0" smtClean="0">
                <a:hlinkClick r:id="rId2"/>
              </a:rPr>
              <a:t>angela.mcdonald@education.ky.gov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Phone: (502) 564-5279 Ext. 4430</a:t>
            </a:r>
            <a:endParaRPr lang="en-US" sz="2800" dirty="0"/>
          </a:p>
        </p:txBody>
      </p:sp>
      <p:pic>
        <p:nvPicPr>
          <p:cNvPr id="5" name="Picture 4" descr="Cartoon of boys with question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397" y="863537"/>
            <a:ext cx="3200549" cy="353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616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 bwMode="auto">
          <a:xfrm>
            <a:off x="555625" y="257175"/>
            <a:ext cx="9188450" cy="1320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Objective</a:t>
            </a:r>
            <a:endParaRPr lang="en-US" altLang="en-US" dirty="0"/>
          </a:p>
        </p:txBody>
      </p:sp>
      <p:sp>
        <p:nvSpPr>
          <p:cNvPr id="17411" name="Text Placeholder 2"/>
          <p:cNvSpPr>
            <a:spLocks noGrp="1"/>
          </p:cNvSpPr>
          <p:nvPr>
            <p:ph type="body" sz="quarter" idx="13"/>
          </p:nvPr>
        </p:nvSpPr>
        <p:spPr bwMode="auto">
          <a:xfrm>
            <a:off x="555625" y="1773238"/>
            <a:ext cx="9188450" cy="4902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Today we are going to discuss how to correctly enter immunizations into Infinite Campus.</a:t>
            </a:r>
            <a:endParaRPr lang="en-US" altLang="en-US" dirty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1029950" y="6313488"/>
            <a:ext cx="68421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E45B754-AB68-4BEC-BAB4-B6AE95AF9DB6}" type="slidenum">
              <a:rPr lang="en-US" altLang="en-US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Started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20503" y="1577825"/>
            <a:ext cx="6641772" cy="4901324"/>
          </a:xfrm>
        </p:spPr>
        <p:txBody>
          <a:bodyPr/>
          <a:lstStyle/>
          <a:p>
            <a:r>
              <a:rPr lang="en-US" dirty="0" smtClean="0"/>
              <a:t>First: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- Select the name of the student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- Go to the Index tab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- Select Student Information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- Health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- General </a:t>
            </a:r>
            <a:endParaRPr lang="en-US" dirty="0"/>
          </a:p>
        </p:txBody>
      </p:sp>
      <p:pic>
        <p:nvPicPr>
          <p:cNvPr id="5" name="Picture 4" descr="Photo of Index tab in Infinite Campu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8" r="14332"/>
          <a:stretch/>
        </p:blipFill>
        <p:spPr>
          <a:xfrm>
            <a:off x="6962275" y="2111675"/>
            <a:ext cx="3324579" cy="4746325"/>
          </a:xfrm>
          <a:prstGeom prst="rect">
            <a:avLst/>
          </a:prstGeom>
        </p:spPr>
      </p:pic>
      <p:sp>
        <p:nvSpPr>
          <p:cNvPr id="6" name="Oval 5" descr="Red oval around the word &quot;Index&quot; "/>
          <p:cNvSpPr/>
          <p:nvPr/>
        </p:nvSpPr>
        <p:spPr>
          <a:xfrm>
            <a:off x="7408240" y="2219284"/>
            <a:ext cx="810883" cy="3709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 descr="Red oval around the words &quot;Student Information&quot;"/>
          <p:cNvSpPr/>
          <p:nvPr/>
        </p:nvSpPr>
        <p:spPr>
          <a:xfrm>
            <a:off x="7149447" y="3124070"/>
            <a:ext cx="2139351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 descr="Red oval around the word, &quot;Health&quot;"/>
          <p:cNvSpPr/>
          <p:nvPr/>
        </p:nvSpPr>
        <p:spPr>
          <a:xfrm>
            <a:off x="7575865" y="3980817"/>
            <a:ext cx="1168235" cy="3709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 descr="Red oval around the word &quot;General&quot;"/>
          <p:cNvSpPr/>
          <p:nvPr/>
        </p:nvSpPr>
        <p:spPr>
          <a:xfrm>
            <a:off x="7994190" y="4382318"/>
            <a:ext cx="1112808" cy="4226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23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Choose the Immunizations Tab</a:t>
            </a:r>
            <a:endParaRPr lang="en-US" dirty="0"/>
          </a:p>
        </p:txBody>
      </p:sp>
      <p:pic>
        <p:nvPicPr>
          <p:cNvPr id="5" name="Picture 4" descr="Phioto of health tabs in Infinite Campu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56" y="2126134"/>
            <a:ext cx="8768955" cy="390645"/>
          </a:xfrm>
          <a:prstGeom prst="rect">
            <a:avLst/>
          </a:prstGeom>
        </p:spPr>
      </p:pic>
      <p:sp>
        <p:nvSpPr>
          <p:cNvPr id="6" name="Oval 5" descr="Red oval around the word, &quot;Immunizations&quot;"/>
          <p:cNvSpPr/>
          <p:nvPr/>
        </p:nvSpPr>
        <p:spPr>
          <a:xfrm>
            <a:off x="2659861" y="2126134"/>
            <a:ext cx="1104182" cy="4054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371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Your Screen Should Now Look Like This:</a:t>
            </a:r>
            <a:endParaRPr lang="en-US" dirty="0"/>
          </a:p>
        </p:txBody>
      </p:sp>
      <p:pic>
        <p:nvPicPr>
          <p:cNvPr id="5" name="Picture 4" descr="Photo of immunization data area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" r="72470" b="40446"/>
          <a:stretch/>
        </p:blipFill>
        <p:spPr>
          <a:xfrm>
            <a:off x="2823967" y="1084825"/>
            <a:ext cx="4801552" cy="559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454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Dates on the Certificate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43491" y="1773451"/>
            <a:ext cx="5171246" cy="4777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- Enter certificate date.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This is the date the certificate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was signed.</a:t>
            </a:r>
          </a:p>
          <a:p>
            <a:pPr>
              <a:buFontTx/>
              <a:buChar char="-"/>
            </a:pPr>
            <a:r>
              <a:rPr lang="en-US" sz="2800" dirty="0" smtClean="0"/>
              <a:t>Enter certificate expiration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date</a:t>
            </a:r>
          </a:p>
          <a:p>
            <a:pPr>
              <a:buFontTx/>
              <a:buChar char="-"/>
            </a:pPr>
            <a:r>
              <a:rPr lang="en-US" sz="2800" dirty="0" smtClean="0"/>
              <a:t>Enter the type of certificate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(provisional, standard, medical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or religious)</a:t>
            </a:r>
            <a:endParaRPr lang="en-US" sz="2800" dirty="0"/>
          </a:p>
        </p:txBody>
      </p:sp>
      <p:pic>
        <p:nvPicPr>
          <p:cNvPr id="5" name="Picture 4" descr="Immunization data area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" r="72470" b="40446"/>
          <a:stretch/>
        </p:blipFill>
        <p:spPr>
          <a:xfrm>
            <a:off x="5708749" y="1773451"/>
            <a:ext cx="4311916" cy="5023853"/>
          </a:xfrm>
          <a:prstGeom prst="rect">
            <a:avLst/>
          </a:prstGeom>
        </p:spPr>
      </p:pic>
      <p:sp>
        <p:nvSpPr>
          <p:cNvPr id="6" name="Oval 5" descr="Red oval around the word &quot;date&quot;"/>
          <p:cNvSpPr/>
          <p:nvPr/>
        </p:nvSpPr>
        <p:spPr>
          <a:xfrm>
            <a:off x="5769811" y="3577594"/>
            <a:ext cx="1164565" cy="2501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 descr="Red oval around the word &quot;Expiration&quot; "/>
          <p:cNvSpPr/>
          <p:nvPr/>
        </p:nvSpPr>
        <p:spPr>
          <a:xfrm>
            <a:off x="7028388" y="3536683"/>
            <a:ext cx="1509623" cy="3319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 descr="red oval around the word &quot;Type&quot;"/>
          <p:cNvSpPr/>
          <p:nvPr/>
        </p:nvSpPr>
        <p:spPr>
          <a:xfrm>
            <a:off x="8632023" y="3577594"/>
            <a:ext cx="1181819" cy="2501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666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KDE Requirements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This is all that is required for submission to KDE, however, KDE recommends entering all immunization dates as well.  </a:t>
            </a:r>
          </a:p>
          <a:p>
            <a:r>
              <a:rPr lang="en-US" dirty="0" smtClean="0"/>
              <a:t>Not only does this give you a more complete health record for the student, but it will make completing the yearly immunization audit much easier.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635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Immunization Dates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91618" y="1777835"/>
            <a:ext cx="4770193" cy="490132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- </a:t>
            </a:r>
            <a:r>
              <a:rPr lang="en-US" sz="3200" dirty="0" smtClean="0"/>
              <a:t>Enter the dates </a:t>
            </a:r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of the immunizations</a:t>
            </a:r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listed on the </a:t>
            </a:r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certificate.</a:t>
            </a:r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- Click Save</a:t>
            </a:r>
            <a:endParaRPr lang="en-US" sz="3200" dirty="0"/>
          </a:p>
        </p:txBody>
      </p:sp>
      <p:pic>
        <p:nvPicPr>
          <p:cNvPr id="5" name="Picture 4" descr="Photo of immunization data area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" r="3295" b="9781"/>
          <a:stretch/>
        </p:blipFill>
        <p:spPr>
          <a:xfrm>
            <a:off x="4633586" y="1672455"/>
            <a:ext cx="5077234" cy="5112084"/>
          </a:xfrm>
          <a:prstGeom prst="rect">
            <a:avLst/>
          </a:prstGeom>
          <a:ln>
            <a:noFill/>
          </a:ln>
        </p:spPr>
      </p:pic>
      <p:sp>
        <p:nvSpPr>
          <p:cNvPr id="6" name="Oval 5" descr="Red oval around the &quot;Save&quot; button"/>
          <p:cNvSpPr/>
          <p:nvPr/>
        </p:nvSpPr>
        <p:spPr>
          <a:xfrm>
            <a:off x="4463114" y="1683205"/>
            <a:ext cx="977676" cy="3105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 descr="Red oval around sample immunization date"/>
          <p:cNvSpPr/>
          <p:nvPr/>
        </p:nvSpPr>
        <p:spPr>
          <a:xfrm>
            <a:off x="5192597" y="4173486"/>
            <a:ext cx="662771" cy="2594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 descr="Red oval around sample immunization date"/>
          <p:cNvSpPr/>
          <p:nvPr/>
        </p:nvSpPr>
        <p:spPr>
          <a:xfrm>
            <a:off x="5910658" y="4200055"/>
            <a:ext cx="664234" cy="2329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 descr="Red oval around sample immunization date"/>
          <p:cNvSpPr/>
          <p:nvPr/>
        </p:nvSpPr>
        <p:spPr>
          <a:xfrm>
            <a:off x="6630446" y="4223167"/>
            <a:ext cx="635677" cy="2242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 descr="Red oval around sample immunization date"/>
          <p:cNvSpPr/>
          <p:nvPr/>
        </p:nvSpPr>
        <p:spPr>
          <a:xfrm>
            <a:off x="7267241" y="4217307"/>
            <a:ext cx="690113" cy="2156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 descr="Red oval around sample immunization date"/>
          <p:cNvSpPr/>
          <p:nvPr/>
        </p:nvSpPr>
        <p:spPr>
          <a:xfrm>
            <a:off x="7959590" y="4228497"/>
            <a:ext cx="690113" cy="2242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 descr="Red oval around sample immunization date"/>
          <p:cNvSpPr/>
          <p:nvPr/>
        </p:nvSpPr>
        <p:spPr>
          <a:xfrm>
            <a:off x="5200209" y="5456859"/>
            <a:ext cx="646981" cy="1984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 descr="Red oval around sample immunization date"/>
          <p:cNvSpPr/>
          <p:nvPr/>
        </p:nvSpPr>
        <p:spPr>
          <a:xfrm>
            <a:off x="5910658" y="5456859"/>
            <a:ext cx="664234" cy="1811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 descr="Red oval around sample immunization date"/>
          <p:cNvSpPr/>
          <p:nvPr/>
        </p:nvSpPr>
        <p:spPr>
          <a:xfrm>
            <a:off x="6638360" y="5418039"/>
            <a:ext cx="643712" cy="2587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 descr="Red oval around sample immunization date"/>
          <p:cNvSpPr/>
          <p:nvPr/>
        </p:nvSpPr>
        <p:spPr>
          <a:xfrm>
            <a:off x="7282072" y="5404621"/>
            <a:ext cx="690113" cy="3028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 descr="Red oval around sample immunization date"/>
          <p:cNvSpPr/>
          <p:nvPr/>
        </p:nvSpPr>
        <p:spPr>
          <a:xfrm>
            <a:off x="5227514" y="6415731"/>
            <a:ext cx="653973" cy="3161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 descr="Red oval around sample immunization date"/>
          <p:cNvSpPr/>
          <p:nvPr/>
        </p:nvSpPr>
        <p:spPr>
          <a:xfrm>
            <a:off x="5946466" y="6458863"/>
            <a:ext cx="664234" cy="2729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682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Non-Compliant Immunizations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55786" y="1773451"/>
            <a:ext cx="5871751" cy="49013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sz="2400" dirty="0" smtClean="0"/>
              <a:t>- If you had an immunization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that is considered Non-compliant,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your screen would look like this. </a:t>
            </a:r>
          </a:p>
          <a:p>
            <a:pPr marL="0" indent="0">
              <a:buNone/>
            </a:pPr>
            <a:r>
              <a:rPr lang="en-US" sz="2400" dirty="0" smtClean="0"/>
              <a:t> - Double check the entry to make sure that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the immunization dates were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entered correctly.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- If the immunization was given at the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incorrect interval, it will show non-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compliant as well. </a:t>
            </a:r>
          </a:p>
        </p:txBody>
      </p:sp>
      <p:pic>
        <p:nvPicPr>
          <p:cNvPr id="5" name="Picture 4" descr="Photo of immunization summary box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90"/>
          <a:stretch/>
        </p:blipFill>
        <p:spPr>
          <a:xfrm>
            <a:off x="6377726" y="2526106"/>
            <a:ext cx="5199328" cy="3787928"/>
          </a:xfrm>
          <a:prstGeom prst="rect">
            <a:avLst/>
          </a:prstGeom>
        </p:spPr>
      </p:pic>
      <p:sp>
        <p:nvSpPr>
          <p:cNvPr id="6" name="Oval 5" descr="red oval around the word &quot;Non-compliant&quot;"/>
          <p:cNvSpPr/>
          <p:nvPr/>
        </p:nvSpPr>
        <p:spPr>
          <a:xfrm>
            <a:off x="10402448" y="3352699"/>
            <a:ext cx="1069676" cy="3795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232592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KDE Templa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KDE Template">
      <a:majorFont>
        <a:latin typeface="Georgia"/>
        <a:ea typeface=""/>
        <a:cs typeface=""/>
      </a:majorFont>
      <a:minorFont>
        <a:latin typeface="Franklin Gothic Medium"/>
        <a:ea typeface=""/>
        <a:cs typeface="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5BC57F15-1EB7-4B3F-8F8C-D9989F760C07}" vid="{F99D259D-31FA-4B3E-8AAF-593522EED53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KDE Document" ma:contentTypeID="0x0101001BEB557DBE01834EAB47A683706DCD5B0043B1EEB972325A40A2A16705AE23EA45" ma:contentTypeVersion="28" ma:contentTypeDescription="" ma:contentTypeScope="" ma:versionID="44e2d754a8b0c394dbabdf70516d8ac0">
  <xsd:schema xmlns:xsd="http://www.w3.org/2001/XMLSchema" xmlns:xs="http://www.w3.org/2001/XMLSchema" xmlns:p="http://schemas.microsoft.com/office/2006/metadata/properties" xmlns:ns1="http://schemas.microsoft.com/sharepoint/v3" xmlns:ns2="3a62de7d-ba57-4f43-9dae-9623ba637be0" targetNamespace="http://schemas.microsoft.com/office/2006/metadata/properties" ma:root="true" ma:fieldsID="6f38eb1e008c7a035d2df6072afc5d61" ns1:_="" ns2:_="">
    <xsd:import namespace="http://schemas.microsoft.com/sharepoint/v3"/>
    <xsd:import namespace="3a62de7d-ba57-4f43-9dae-9623ba637be0"/>
    <xsd:element name="properties">
      <xsd:complexType>
        <xsd:sequence>
          <xsd:element name="documentManagement">
            <xsd:complexType>
              <xsd:all>
                <xsd:element ref="ns2:Accessibility_x0020_Office" minOccurs="0"/>
                <xsd:element ref="ns2:Accessibility_x0020_Audience" minOccurs="0"/>
                <xsd:element ref="ns2:Accessibility_x0020_Audit_x0020_Date" minOccurs="0"/>
                <xsd:element ref="ns2:Accessibility_x0020_Audit_x0020_Status" minOccurs="0"/>
                <xsd:element ref="ns2:Accessibility_x0020_Target_x0020_Date" minOccurs="0"/>
                <xsd:element ref="ns2:Accessibility_x0020_Status" minOccurs="0"/>
                <xsd:element ref="ns2:Application_x0020_Status" minOccurs="0"/>
                <xsd:element ref="ns2:Application_x0020_Type" minOccurs="0"/>
                <xsd:element ref="ns1:RoutingRuleDescription" minOccurs="0"/>
                <xsd:element ref="ns2:Audience1" minOccurs="0"/>
                <xsd:element ref="ns2:Publication_x0020_Date"/>
                <xsd:element ref="ns1:PublishingStartDate" minOccurs="0"/>
                <xsd:element ref="ns1:PublishingExpirationDate" minOccurs="0"/>
                <xsd:element ref="ns2:Application_x0020_Date" minOccurs="0"/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outingRuleDescription" ma:index="10" nillable="true" ma:displayName="Description" ma:internalName="RoutingRuleDescription" ma:readOnly="false">
      <xsd:simpleType>
        <xsd:restriction base="dms:Text">
          <xsd:maxLength value="255"/>
        </xsd:restriction>
      </xsd:simpleType>
    </xsd:element>
    <xsd:element name="PublishingStartDate" ma:index="13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14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62de7d-ba57-4f43-9dae-9623ba637be0" elementFormDefault="qualified">
    <xsd:import namespace="http://schemas.microsoft.com/office/2006/documentManagement/types"/>
    <xsd:import namespace="http://schemas.microsoft.com/office/infopath/2007/PartnerControls"/>
    <xsd:element name="Accessibility_x0020_Office" ma:index="2" nillable="true" ma:displayName="Accessibility Office" ma:format="Dropdown" ma:internalName="Accessibility_x0020_Office">
      <xsd:simpleType>
        <xsd:restriction base="dms:Choice">
          <xsd:enumeration value="Commissioner's Office"/>
          <xsd:enumeration value="OAA - Office of Assessment and Accountability"/>
          <xsd:enumeration value="OCIS - Office of Continuous Improvement and Support"/>
          <xsd:enumeration value="OCTE - Career and Technical Education"/>
          <xsd:enumeration value="OELE- Office of Educator Licensure and Effectiveness"/>
          <xsd:enumeration value="OET - Office of Education Technology"/>
          <xsd:enumeration value="OFO - Office of Finance and Operations"/>
          <xsd:enumeration value="OLS - Office of Legal Services"/>
          <xsd:enumeration value="OSEEL - Office of Special Education and Early Learning"/>
          <xsd:enumeration value="OTL - Office of Teaching and Learning"/>
        </xsd:restriction>
      </xsd:simpleType>
    </xsd:element>
    <xsd:element name="Accessibility_x0020_Audience" ma:index="3" nillable="true" ma:displayName="Accessibility Audience" ma:format="Dropdown" ma:internalName="Accessibility_x0020_Audience">
      <xsd:simpleType>
        <xsd:restriction base="dms:Choice">
          <xsd:enumeration value="Public"/>
          <xsd:enumeration value="District"/>
        </xsd:restriction>
      </xsd:simpleType>
    </xsd:element>
    <xsd:element name="Accessibility_x0020_Audit_x0020_Date" ma:index="4" nillable="true" ma:displayName="Accessibility Audit Date" ma:format="DateOnly" ma:internalName="Accessibility_x0020_Audit_x0020_Date">
      <xsd:simpleType>
        <xsd:restriction base="dms:DateTime"/>
      </xsd:simpleType>
    </xsd:element>
    <xsd:element name="Accessibility_x0020_Audit_x0020_Status" ma:index="5" nillable="true" ma:displayName="Accessibility Audit Status" ma:format="Dropdown" ma:internalName="Accessibility_x0020_Audit_x0020_Status">
      <xsd:simpleType>
        <xsd:restriction base="dms:Choice">
          <xsd:enumeration value="OK"/>
          <xsd:enumeration value="Minor"/>
          <xsd:enumeration value="Major"/>
        </xsd:restriction>
      </xsd:simpleType>
    </xsd:element>
    <xsd:element name="Accessibility_x0020_Target_x0020_Date" ma:index="6" nillable="true" ma:displayName="Accessibility Target Date" ma:format="DateOnly" ma:internalName="Accessibility_x0020_Target_x0020_Date">
      <xsd:simpleType>
        <xsd:restriction base="dms:DateTime"/>
      </xsd:simpleType>
    </xsd:element>
    <xsd:element name="Accessibility_x0020_Status" ma:index="7" nillable="true" ma:displayName="Accessibility Status" ma:format="Dropdown" ma:internalName="Accessibility_x0020_Status1" ma:readOnly="false">
      <xsd:simpleType>
        <xsd:restriction base="dms:Choice">
          <xsd:enumeration value="Remove"/>
          <xsd:enumeration value="Remediate"/>
          <xsd:enumeration value="Update"/>
          <xsd:enumeration value="Accessible"/>
          <xsd:enumeration value="Undue Burden"/>
          <xsd:enumeration value="Not KDE Owned"/>
        </xsd:restriction>
      </xsd:simpleType>
    </xsd:element>
    <xsd:element name="Application_x0020_Status" ma:index="8" nillable="true" ma:displayName="Application Status" ma:format="Dropdown" ma:internalName="Application_x0020_Status">
      <xsd:simpleType>
        <xsd:restriction base="dms:Choice">
          <xsd:enumeration value="Approved"/>
          <xsd:enumeration value="Denied"/>
        </xsd:restriction>
      </xsd:simpleType>
    </xsd:element>
    <xsd:element name="Application_x0020_Type" ma:index="9" nillable="true" ma:displayName="Application Type" ma:format="Dropdown" ma:internalName="Application_x0020_Type">
      <xsd:simpleType>
        <xsd:restriction base="dms:Choice">
          <xsd:enumeration value="Original"/>
          <xsd:enumeration value="Amendment"/>
          <xsd:enumeration value="Year 3 Budget"/>
          <xsd:enumeration value="Addendum"/>
          <xsd:enumeration value="Budget Update"/>
        </xsd:restriction>
      </xsd:simpleType>
    </xsd:element>
    <xsd:element name="Audience1" ma:index="11" nillable="true" ma:displayName="Audience" ma:list="{9f2d68f0-dc6b-4e06-b19d-b8792e70efe6}" ma:internalName="Audience1" ma:showField="Title" ma:web="3a62de7d-ba57-4f43-9dae-9623ba637be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cation_x0020_Date" ma:index="12" ma:displayName="Publication Date" ma:default="[today]" ma:format="DateOnly" ma:internalName="Publication_x0020_Date" ma:readOnly="false">
      <xsd:simpleType>
        <xsd:restriction base="dms:DateTime"/>
      </xsd:simpleType>
    </xsd:element>
    <xsd:element name="Application_x0020_Date" ma:index="15" nillable="true" ma:displayName="Application Date" ma:format="DateOnly" ma:internalName="Application_x0020_Date">
      <xsd:simpleType>
        <xsd:restriction base="dms:DateTime"/>
      </xsd:simpleType>
    </xsd:element>
    <xsd:element name="_dlc_DocId" ma:index="2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3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4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cessibility_x0020_Audit_x0020_Status xmlns="3a62de7d-ba57-4f43-9dae-9623ba637be0" xsi:nil="true"/>
    <Application_x0020_Date xmlns="3a62de7d-ba57-4f43-9dae-9623ba637be0" xsi:nil="true"/>
    <Application_x0020_Type xmlns="3a62de7d-ba57-4f43-9dae-9623ba637be0" xsi:nil="true"/>
    <Accessibility_x0020_Audience xmlns="3a62de7d-ba57-4f43-9dae-9623ba637be0" xsi:nil="true"/>
    <Accessibility_x0020_Status xmlns="3a62de7d-ba57-4f43-9dae-9623ba637be0">Accessible</Accessibility_x0020_Status>
    <Accessibility_x0020_Target_x0020_Date xmlns="3a62de7d-ba57-4f43-9dae-9623ba637be0">2019-06-30T04:00:00+00:00</Accessibility_x0020_Target_x0020_Date>
    <Application_x0020_Status xmlns="3a62de7d-ba57-4f43-9dae-9623ba637be0" xsi:nil="true"/>
    <RoutingRuleDescription xmlns="http://schemas.microsoft.com/sharepoint/v3" xsi:nil="true"/>
    <PublishingExpirationDate xmlns="http://schemas.microsoft.com/sharepoint/v3" xsi:nil="true"/>
    <Accessibility_x0020_Audit_x0020_Date xmlns="3a62de7d-ba57-4f43-9dae-9623ba637be0" xsi:nil="true"/>
    <PublishingStartDate xmlns="http://schemas.microsoft.com/sharepoint/v3" xsi:nil="true"/>
    <Publication_x0020_Date xmlns="3a62de7d-ba57-4f43-9dae-9623ba637be0">2017-12-12T05:00:00+00:00</Publication_x0020_Date>
    <Audience1 xmlns="3a62de7d-ba57-4f43-9dae-9623ba637be0"/>
    <_dlc_DocId xmlns="3a62de7d-ba57-4f43-9dae-9623ba637be0">KYED-112-403</_dlc_DocId>
    <_dlc_DocIdUrl xmlns="3a62de7d-ba57-4f43-9dae-9623ba637be0">
      <Url>https://www.education.ky.gov/districts/SHS/_layouts/DocIdRedir.aspx?ID=KYED-112-403</Url>
      <Description>KYED-112-403</Description>
    </_dlc_DocIdUrl>
    <Accessibility_x0020_Office xmlns="3a62de7d-ba57-4f43-9dae-9623ba637be0">OFO - Office of Finance and Operations</Accessibility_x0020_Office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EA485209-582E-41ED-ADDE-A480BA72E8B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1AD2954-C8F7-4C63-B69B-A7BCA34C096E}"/>
</file>

<file path=customXml/itemProps3.xml><?xml version="1.0" encoding="utf-8"?>
<ds:datastoreItem xmlns:ds="http://schemas.openxmlformats.org/officeDocument/2006/customXml" ds:itemID="{62C23E9A-708A-4488-BC53-5F393D41DE67}">
  <ds:schemaRefs>
    <ds:schemaRef ds:uri="http://schemas.microsoft.com/office/2006/documentManagement/types"/>
    <ds:schemaRef ds:uri="http://schemas.microsoft.com/office/infopath/2007/PartnerControls"/>
    <ds:schemaRef ds:uri="5bc9d522-2386-425a-9f2a-a617cf877ec0"/>
    <ds:schemaRef ds:uri="http://purl.org/dc/elements/1.1/"/>
    <ds:schemaRef ds:uri="http://schemas.microsoft.com/office/2006/metadata/properties"/>
    <ds:schemaRef ds:uri="http://purl.org/dc/terms/"/>
    <ds:schemaRef ds:uri="d03157a0-d7b6-403e-9b10-ee041dad78b9"/>
    <ds:schemaRef ds:uri="http://schemas.openxmlformats.org/package/2006/metadata/core-properties"/>
    <ds:schemaRef ds:uri="0310f61b-746d-49fe-96a6-23f7345be2e9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1A35C925-5AC1-4182-9B0B-B1D344D94D73}"/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308</TotalTime>
  <Words>550</Words>
  <Application>Microsoft Office PowerPoint</Application>
  <PresentationFormat>Widescreen</PresentationFormat>
  <Paragraphs>98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Franklin Gothic Medium</vt:lpstr>
      <vt:lpstr>Georgia</vt:lpstr>
      <vt:lpstr>Wingdings 2</vt:lpstr>
      <vt:lpstr>Wingdings 3</vt:lpstr>
      <vt:lpstr>Theme1</vt:lpstr>
      <vt:lpstr>Entering Immunizations Into Infinite Campus</vt:lpstr>
      <vt:lpstr>Objective</vt:lpstr>
      <vt:lpstr>Getting Started</vt:lpstr>
      <vt:lpstr>Choose the Immunizations Tab</vt:lpstr>
      <vt:lpstr>Your Screen Should Now Look Like This:</vt:lpstr>
      <vt:lpstr>Dates on the Certificate</vt:lpstr>
      <vt:lpstr>KDE Requirements</vt:lpstr>
      <vt:lpstr>Immunization Dates</vt:lpstr>
      <vt:lpstr>Non-Compliant Immunizations</vt:lpstr>
      <vt:lpstr>Exemptions</vt:lpstr>
      <vt:lpstr>Your Screen Should Now Look Like This: </vt:lpstr>
      <vt:lpstr>Running Reports to Make Life Easier</vt:lpstr>
      <vt:lpstr>To Run an Immunization Certificate Report:</vt:lpstr>
      <vt:lpstr>Report Screen</vt:lpstr>
      <vt:lpstr>Example of Report</vt:lpstr>
      <vt:lpstr>Expired Immunizations</vt:lpstr>
      <vt:lpstr>Missing Information</vt:lpstr>
      <vt:lpstr>Questions</vt:lpstr>
    </vt:vector>
  </TitlesOfParts>
  <Company>Kentucky Department of Education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Blessing, Rebecca - Director, Division of Communications</dc:creator>
  <cp:lastModifiedBy>McDonald, Angela - Division of District Support</cp:lastModifiedBy>
  <cp:revision>122</cp:revision>
  <dcterms:created xsi:type="dcterms:W3CDTF">2016-05-23T03:56:12Z</dcterms:created>
  <dcterms:modified xsi:type="dcterms:W3CDTF">2017-12-12T17:55:47Z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0x0101001BEB557DBE01834EAB47A683706DCD5B0043B1EEB972325A40A2A16705AE23EA45</vt:lpwstr>
  </property>
  <property fmtid="{D5CDD505-2E9C-101B-9397-08002B2CF9AE}" pid="3" name="_dlc_DocIdItemGuid">
    <vt:lpwstr>3da11535-ac15-4ae8-a555-2807c5e6df90</vt:lpwstr>
  </property>
</Properties>
</file>