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5A_BB338C9F.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58_A08B8E9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87" r:id="rId6"/>
    <p:sldMasterId id="2147483693" r:id="rId7"/>
  </p:sldMasterIdLst>
  <p:notesMasterIdLst>
    <p:notesMasterId r:id="rId67"/>
  </p:notesMasterIdLst>
  <p:sldIdLst>
    <p:sldId id="271" r:id="rId8"/>
    <p:sldId id="635" r:id="rId9"/>
    <p:sldId id="272" r:id="rId10"/>
    <p:sldId id="452" r:id="rId11"/>
    <p:sldId id="447" r:id="rId12"/>
    <p:sldId id="451" r:id="rId13"/>
    <p:sldId id="639" r:id="rId14"/>
    <p:sldId id="638" r:id="rId15"/>
    <p:sldId id="418" r:id="rId16"/>
    <p:sldId id="445" r:id="rId17"/>
    <p:sldId id="260" r:id="rId18"/>
    <p:sldId id="268" r:id="rId19"/>
    <p:sldId id="267" r:id="rId20"/>
    <p:sldId id="259" r:id="rId21"/>
    <p:sldId id="258" r:id="rId22"/>
    <p:sldId id="603" r:id="rId23"/>
    <p:sldId id="602" r:id="rId24"/>
    <p:sldId id="605" r:id="rId25"/>
    <p:sldId id="625" r:id="rId26"/>
    <p:sldId id="626" r:id="rId27"/>
    <p:sldId id="617" r:id="rId28"/>
    <p:sldId id="620" r:id="rId29"/>
    <p:sldId id="621" r:id="rId30"/>
    <p:sldId id="622" r:id="rId31"/>
    <p:sldId id="618" r:id="rId32"/>
    <p:sldId id="623" r:id="rId33"/>
    <p:sldId id="624" r:id="rId34"/>
    <p:sldId id="619" r:id="rId35"/>
    <p:sldId id="627" r:id="rId36"/>
    <p:sldId id="275" r:id="rId37"/>
    <p:sldId id="288" r:id="rId38"/>
    <p:sldId id="302" r:id="rId39"/>
    <p:sldId id="299" r:id="rId40"/>
    <p:sldId id="300" r:id="rId41"/>
    <p:sldId id="301" r:id="rId42"/>
    <p:sldId id="304" r:id="rId43"/>
    <p:sldId id="307" r:id="rId44"/>
    <p:sldId id="303" r:id="rId45"/>
    <p:sldId id="305" r:id="rId46"/>
    <p:sldId id="306" r:id="rId47"/>
    <p:sldId id="298" r:id="rId48"/>
    <p:sldId id="634" r:id="rId49"/>
    <p:sldId id="640" r:id="rId50"/>
    <p:sldId id="263" r:id="rId51"/>
    <p:sldId id="264" r:id="rId52"/>
    <p:sldId id="265" r:id="rId53"/>
    <p:sldId id="641" r:id="rId54"/>
    <p:sldId id="266" r:id="rId55"/>
    <p:sldId id="642" r:id="rId56"/>
    <p:sldId id="643" r:id="rId57"/>
    <p:sldId id="633" r:id="rId58"/>
    <p:sldId id="261" r:id="rId59"/>
    <p:sldId id="644" r:id="rId60"/>
    <p:sldId id="637" r:id="rId61"/>
    <p:sldId id="645" r:id="rId62"/>
    <p:sldId id="646" r:id="rId63"/>
    <p:sldId id="295" r:id="rId64"/>
    <p:sldId id="600" r:id="rId65"/>
    <p:sldId id="27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A5C5BF-DF76-49AE-B0A6-3BB7F084DE12}">
          <p14:sldIdLst>
            <p14:sldId id="271"/>
            <p14:sldId id="635"/>
            <p14:sldId id="272"/>
            <p14:sldId id="452"/>
            <p14:sldId id="447"/>
            <p14:sldId id="451"/>
            <p14:sldId id="639"/>
            <p14:sldId id="638"/>
            <p14:sldId id="418"/>
            <p14:sldId id="445"/>
            <p14:sldId id="260"/>
            <p14:sldId id="268"/>
            <p14:sldId id="267"/>
            <p14:sldId id="259"/>
            <p14:sldId id="258"/>
            <p14:sldId id="603"/>
            <p14:sldId id="602"/>
            <p14:sldId id="605"/>
            <p14:sldId id="625"/>
            <p14:sldId id="626"/>
            <p14:sldId id="617"/>
            <p14:sldId id="620"/>
            <p14:sldId id="621"/>
            <p14:sldId id="622"/>
            <p14:sldId id="618"/>
            <p14:sldId id="623"/>
            <p14:sldId id="624"/>
            <p14:sldId id="619"/>
            <p14:sldId id="627"/>
            <p14:sldId id="275"/>
            <p14:sldId id="288"/>
            <p14:sldId id="302"/>
            <p14:sldId id="299"/>
            <p14:sldId id="300"/>
            <p14:sldId id="301"/>
            <p14:sldId id="304"/>
            <p14:sldId id="307"/>
            <p14:sldId id="303"/>
            <p14:sldId id="305"/>
            <p14:sldId id="306"/>
            <p14:sldId id="298"/>
            <p14:sldId id="634"/>
            <p14:sldId id="640"/>
            <p14:sldId id="263"/>
            <p14:sldId id="264"/>
            <p14:sldId id="265"/>
            <p14:sldId id="641"/>
            <p14:sldId id="266"/>
            <p14:sldId id="642"/>
            <p14:sldId id="643"/>
            <p14:sldId id="633"/>
            <p14:sldId id="261"/>
            <p14:sldId id="644"/>
            <p14:sldId id="637"/>
            <p14:sldId id="645"/>
            <p14:sldId id="646"/>
            <p14:sldId id="295"/>
            <p14:sldId id="600"/>
            <p14:sldId id="2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B5BA32-C365-5C19-CECE-B0C34E8F8C6D}" name="Hickman, Tonia - Division of District Support" initials="HTDoDS" userId="S::Tonia.Hickman@education.ky.gov::2e7057f7-5354-4dd2-bf06-43fd786ec7e0" providerId="AD"/>
  <p188:author id="{5BD90D4C-25CF-D8C0-EF06-27663B70180B}" name="Perkins, Jacob - Division of Communications" initials="PJDoC" userId="S::Jacob.Perkins@education.ky.gov::c40ba2c0-b4ef-4c71-9781-8024fdc37b7e" providerId="AD"/>
  <p188:author id="{C3D873E3-4DC4-748B-D574-646FE133D5AE}" name="Turner, Rosalind - Division of Communications" initials="TRDoC" userId="S::rosalind.turner@education.ky.gov::7c9c7ca7-1d99-46ec-ad67-a660f1da40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urner, Rosalind - Division of Communications" initials="TR-DoC" lastIdx="1" clrIdx="0">
    <p:extLst>
      <p:ext uri="{19B8F6BF-5375-455C-9EA6-DF929625EA0E}">
        <p15:presenceInfo xmlns:p15="http://schemas.microsoft.com/office/powerpoint/2012/main" userId="S::rosalind.turner@education.ky.gov::7c9c7ca7-1d99-46ec-ad67-a660f1da40fc" providerId="AD"/>
      </p:ext>
    </p:extLst>
  </p:cmAuthor>
  <p:cmAuthor id="2" name="Perkins, Jacob - Division of Communications" initials="PJDoC" lastIdx="2" clrIdx="1">
    <p:extLst>
      <p:ext uri="{19B8F6BF-5375-455C-9EA6-DF929625EA0E}">
        <p15:presenceInfo xmlns:p15="http://schemas.microsoft.com/office/powerpoint/2012/main" userId="S::Jacob.Perkins@education.ky.gov::c40ba2c0-b4ef-4c71-9781-8024fdc37b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80000"/>
    <a:srgbClr val="282888"/>
    <a:srgbClr val="0811BC"/>
    <a:srgbClr val="0912C7"/>
    <a:srgbClr val="7E324A"/>
    <a:srgbClr val="635A96"/>
    <a:srgbClr val="294983"/>
    <a:srgbClr val="3259A0"/>
    <a:srgbClr val="3965B5"/>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9DC13-6997-44B9-97E1-C445724796A1}" v="15" dt="2023-04-28T16:15:46.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2308" autoAdjust="0"/>
  </p:normalViewPr>
  <p:slideViewPr>
    <p:cSldViewPr snapToGrid="0" snapToObjects="1">
      <p:cViewPr varScale="1">
        <p:scale>
          <a:sx n="105" d="100"/>
          <a:sy n="10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customXml" Target="../customXml/item4.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Donald, Angela - Division of District Support" userId="4af1faaf-b1f6-4589-94df-b90c492a4541" providerId="ADAL" clId="{98E9DC13-6997-44B9-97E1-C445724796A1}"/>
    <pc:docChg chg="undo custSel addSld delSld modSld addMainMaster delMainMaster modSection">
      <pc:chgData name="McDonald, Angela - Division of District Support" userId="4af1faaf-b1f6-4589-94df-b90c492a4541" providerId="ADAL" clId="{98E9DC13-6997-44B9-97E1-C445724796A1}" dt="2023-04-28T16:19:21.308" v="32" actId="2696"/>
      <pc:docMkLst>
        <pc:docMk/>
      </pc:docMkLst>
      <pc:sldChg chg="del">
        <pc:chgData name="McDonald, Angela - Division of District Support" userId="4af1faaf-b1f6-4589-94df-b90c492a4541" providerId="ADAL" clId="{98E9DC13-6997-44B9-97E1-C445724796A1}" dt="2023-04-28T16:11:32.629" v="10" actId="2696"/>
        <pc:sldMkLst>
          <pc:docMk/>
          <pc:sldMk cId="3724627610" sldId="261"/>
        </pc:sldMkLst>
      </pc:sldChg>
      <pc:sldChg chg="del">
        <pc:chgData name="McDonald, Angela - Division of District Support" userId="4af1faaf-b1f6-4589-94df-b90c492a4541" providerId="ADAL" clId="{98E9DC13-6997-44B9-97E1-C445724796A1}" dt="2023-04-28T16:12:13.605" v="11" actId="2696"/>
        <pc:sldMkLst>
          <pc:docMk/>
          <pc:sldMk cId="1565434124" sldId="262"/>
        </pc:sldMkLst>
      </pc:sldChg>
      <pc:sldChg chg="del">
        <pc:chgData name="McDonald, Angela - Division of District Support" userId="4af1faaf-b1f6-4589-94df-b90c492a4541" providerId="ADAL" clId="{98E9DC13-6997-44B9-97E1-C445724796A1}" dt="2023-04-28T16:06:50.032" v="7" actId="2696"/>
        <pc:sldMkLst>
          <pc:docMk/>
          <pc:sldMk cId="1104554914" sldId="266"/>
        </pc:sldMkLst>
      </pc:sldChg>
      <pc:sldChg chg="add del">
        <pc:chgData name="McDonald, Angela - Division of District Support" userId="4af1faaf-b1f6-4589-94df-b90c492a4541" providerId="ADAL" clId="{98E9DC13-6997-44B9-97E1-C445724796A1}" dt="2023-04-28T16:19:21.308" v="32" actId="2696"/>
        <pc:sldMkLst>
          <pc:docMk/>
          <pc:sldMk cId="1951128840" sldId="295"/>
        </pc:sldMkLst>
      </pc:sldChg>
      <pc:sldChg chg="del">
        <pc:chgData name="McDonald, Angela - Division of District Support" userId="4af1faaf-b1f6-4589-94df-b90c492a4541" providerId="ADAL" clId="{98E9DC13-6997-44B9-97E1-C445724796A1}" dt="2023-04-28T16:15:33.491" v="12" actId="2696"/>
        <pc:sldMkLst>
          <pc:docMk/>
          <pc:sldMk cId="2175951170" sldId="296"/>
        </pc:sldMkLst>
      </pc:sldChg>
      <pc:sldChg chg="del">
        <pc:chgData name="McDonald, Angela - Division of District Support" userId="4af1faaf-b1f6-4589-94df-b90c492a4541" providerId="ADAL" clId="{98E9DC13-6997-44B9-97E1-C445724796A1}" dt="2023-04-28T15:27:38.266" v="2" actId="2696"/>
        <pc:sldMkLst>
          <pc:docMk/>
          <pc:sldMk cId="531653689" sldId="337"/>
        </pc:sldMkLst>
      </pc:sldChg>
      <pc:sldChg chg="add del">
        <pc:chgData name="McDonald, Angela - Division of District Support" userId="4af1faaf-b1f6-4589-94df-b90c492a4541" providerId="ADAL" clId="{98E9DC13-6997-44B9-97E1-C445724796A1}" dt="2023-04-28T16:19:18.088" v="26" actId="2696"/>
        <pc:sldMkLst>
          <pc:docMk/>
          <pc:sldMk cId="3135146894" sldId="418"/>
        </pc:sldMkLst>
      </pc:sldChg>
      <pc:sldChg chg="del">
        <pc:chgData name="McDonald, Angela - Division of District Support" userId="4af1faaf-b1f6-4589-94df-b90c492a4541" providerId="ADAL" clId="{98E9DC13-6997-44B9-97E1-C445724796A1}" dt="2023-04-28T15:27:54.225" v="3" actId="2696"/>
        <pc:sldMkLst>
          <pc:docMk/>
          <pc:sldMk cId="2319107906" sldId="425"/>
        </pc:sldMkLst>
      </pc:sldChg>
      <pc:sldChg chg="add del">
        <pc:chgData name="McDonald, Angela - Division of District Support" userId="4af1faaf-b1f6-4589-94df-b90c492a4541" providerId="ADAL" clId="{98E9DC13-6997-44B9-97E1-C445724796A1}" dt="2023-04-28T16:19:17.488" v="25" actId="2696"/>
        <pc:sldMkLst>
          <pc:docMk/>
          <pc:sldMk cId="3503068750" sldId="445"/>
        </pc:sldMkLst>
      </pc:sldChg>
      <pc:sldChg chg="add del">
        <pc:chgData name="McDonald, Angela - Division of District Support" userId="4af1faaf-b1f6-4589-94df-b90c492a4541" providerId="ADAL" clId="{98E9DC13-6997-44B9-97E1-C445724796A1}" dt="2023-04-28T16:19:20.207" v="30" actId="2696"/>
        <pc:sldMkLst>
          <pc:docMk/>
          <pc:sldMk cId="2326916576" sldId="447"/>
        </pc:sldMkLst>
      </pc:sldChg>
      <pc:sldChg chg="add del">
        <pc:chgData name="McDonald, Angela - Division of District Support" userId="4af1faaf-b1f6-4589-94df-b90c492a4541" providerId="ADAL" clId="{98E9DC13-6997-44B9-97E1-C445724796A1}" dt="2023-04-28T16:19:19.670" v="29" actId="2696"/>
        <pc:sldMkLst>
          <pc:docMk/>
          <pc:sldMk cId="932974675" sldId="451"/>
        </pc:sldMkLst>
      </pc:sldChg>
      <pc:sldChg chg="add del">
        <pc:chgData name="McDonald, Angela - Division of District Support" userId="4af1faaf-b1f6-4589-94df-b90c492a4541" providerId="ADAL" clId="{98E9DC13-6997-44B9-97E1-C445724796A1}" dt="2023-04-28T16:19:20.728" v="31" actId="2696"/>
        <pc:sldMkLst>
          <pc:docMk/>
          <pc:sldMk cId="822034526" sldId="452"/>
        </pc:sldMkLst>
      </pc:sldChg>
      <pc:sldChg chg="del">
        <pc:chgData name="McDonald, Angela - Division of District Support" userId="4af1faaf-b1f6-4589-94df-b90c492a4541" providerId="ADAL" clId="{98E9DC13-6997-44B9-97E1-C445724796A1}" dt="2023-04-28T15:34:08.230" v="5" actId="2696"/>
        <pc:sldMkLst>
          <pc:docMk/>
          <pc:sldMk cId="5355987" sldId="629"/>
        </pc:sldMkLst>
      </pc:sldChg>
      <pc:sldChg chg="del">
        <pc:chgData name="McDonald, Angela - Division of District Support" userId="4af1faaf-b1f6-4589-94df-b90c492a4541" providerId="ADAL" clId="{98E9DC13-6997-44B9-97E1-C445724796A1}" dt="2023-04-28T16:06:25.369" v="6" actId="2696"/>
        <pc:sldMkLst>
          <pc:docMk/>
          <pc:sldMk cId="1179722217" sldId="630"/>
        </pc:sldMkLst>
      </pc:sldChg>
      <pc:sldChg chg="del">
        <pc:chgData name="McDonald, Angela - Division of District Support" userId="4af1faaf-b1f6-4589-94df-b90c492a4541" providerId="ADAL" clId="{98E9DC13-6997-44B9-97E1-C445724796A1}" dt="2023-04-28T16:07:10.671" v="8" actId="2696"/>
        <pc:sldMkLst>
          <pc:docMk/>
          <pc:sldMk cId="2336128184" sldId="631"/>
        </pc:sldMkLst>
      </pc:sldChg>
      <pc:sldChg chg="del">
        <pc:chgData name="McDonald, Angela - Division of District Support" userId="4af1faaf-b1f6-4589-94df-b90c492a4541" providerId="ADAL" clId="{98E9DC13-6997-44B9-97E1-C445724796A1}" dt="2023-04-28T16:10:34.132" v="9" actId="2696"/>
        <pc:sldMkLst>
          <pc:docMk/>
          <pc:sldMk cId="1915894451" sldId="632"/>
        </pc:sldMkLst>
      </pc:sldChg>
      <pc:sldChg chg="addSp delSp mod">
        <pc:chgData name="McDonald, Angela - Division of District Support" userId="4af1faaf-b1f6-4589-94df-b90c492a4541" providerId="ADAL" clId="{98E9DC13-6997-44B9-97E1-C445724796A1}" dt="2023-04-28T16:19:16.904" v="24" actId="21"/>
        <pc:sldMkLst>
          <pc:docMk/>
          <pc:sldMk cId="1312936099" sldId="635"/>
        </pc:sldMkLst>
        <pc:spChg chg="add del">
          <ac:chgData name="McDonald, Angela - Division of District Support" userId="4af1faaf-b1f6-4589-94df-b90c492a4541" providerId="ADAL" clId="{98E9DC13-6997-44B9-97E1-C445724796A1}" dt="2023-04-28T16:19:16.904" v="24" actId="21"/>
          <ac:spMkLst>
            <pc:docMk/>
            <pc:sldMk cId="1312936099" sldId="635"/>
            <ac:spMk id="4" creationId="{59233BEC-3C40-4982-81EC-C1729C12FB15}"/>
          </ac:spMkLst>
        </pc:spChg>
        <pc:spChg chg="add del">
          <ac:chgData name="McDonald, Angela - Division of District Support" userId="4af1faaf-b1f6-4589-94df-b90c492a4541" providerId="ADAL" clId="{98E9DC13-6997-44B9-97E1-C445724796A1}" dt="2023-04-28T16:19:16.349" v="23" actId="21"/>
          <ac:spMkLst>
            <pc:docMk/>
            <pc:sldMk cId="1312936099" sldId="635"/>
            <ac:spMk id="5" creationId="{E8FFA96D-4AB6-4B03-ADB7-A4771AECD0B1}"/>
          </ac:spMkLst>
        </pc:spChg>
      </pc:sldChg>
      <pc:sldChg chg="add del">
        <pc:chgData name="McDonald, Angela - Division of District Support" userId="4af1faaf-b1f6-4589-94df-b90c492a4541" providerId="ADAL" clId="{98E9DC13-6997-44B9-97E1-C445724796A1}" dt="2023-04-28T15:26:50.541" v="1"/>
        <pc:sldMkLst>
          <pc:docMk/>
          <pc:sldMk cId="3043339260" sldId="638"/>
        </pc:sldMkLst>
      </pc:sldChg>
      <pc:sldChg chg="add del">
        <pc:chgData name="McDonald, Angela - Division of District Support" userId="4af1faaf-b1f6-4589-94df-b90c492a4541" providerId="ADAL" clId="{98E9DC13-6997-44B9-97E1-C445724796A1}" dt="2023-04-28T16:19:18.598" v="27" actId="2696"/>
        <pc:sldMkLst>
          <pc:docMk/>
          <pc:sldMk cId="3820448372" sldId="638"/>
        </pc:sldMkLst>
      </pc:sldChg>
      <pc:sldChg chg="add del">
        <pc:chgData name="McDonald, Angela - Division of District Support" userId="4af1faaf-b1f6-4589-94df-b90c492a4541" providerId="ADAL" clId="{98E9DC13-6997-44B9-97E1-C445724796A1}" dt="2023-04-28T16:19:19.151" v="28" actId="2696"/>
        <pc:sldMkLst>
          <pc:docMk/>
          <pc:sldMk cId="3767853156" sldId="639"/>
        </pc:sldMkLst>
      </pc:sldChg>
      <pc:sldMasterChg chg="addSldLayout delSldLayout">
        <pc:chgData name="McDonald, Angela - Division of District Support" userId="4af1faaf-b1f6-4589-94df-b90c492a4541" providerId="ADAL" clId="{98E9DC13-6997-44B9-97E1-C445724796A1}" dt="2023-04-28T16:19:21.308" v="32" actId="2696"/>
        <pc:sldMasterMkLst>
          <pc:docMk/>
          <pc:sldMasterMk cId="2271339680" sldId="2147483648"/>
        </pc:sldMasterMkLst>
        <pc:sldLayoutChg chg="del">
          <pc:chgData name="McDonald, Angela - Division of District Support" userId="4af1faaf-b1f6-4589-94df-b90c492a4541" providerId="ADAL" clId="{98E9DC13-6997-44B9-97E1-C445724796A1}" dt="2023-04-28T16:15:33.491" v="12" actId="2696"/>
          <pc:sldLayoutMkLst>
            <pc:docMk/>
            <pc:sldMasterMk cId="2271339680" sldId="2147483648"/>
            <pc:sldLayoutMk cId="3863530686" sldId="2147483682"/>
          </pc:sldLayoutMkLst>
        </pc:sldLayoutChg>
        <pc:sldLayoutChg chg="add del">
          <pc:chgData name="McDonald, Angela - Division of District Support" userId="4af1faaf-b1f6-4589-94df-b90c492a4541" providerId="ADAL" clId="{98E9DC13-6997-44B9-97E1-C445724796A1}" dt="2023-04-28T16:19:21.308" v="32" actId="2696"/>
          <pc:sldLayoutMkLst>
            <pc:docMk/>
            <pc:sldMasterMk cId="2271339680" sldId="2147483648"/>
            <pc:sldLayoutMk cId="4115884558" sldId="2147483683"/>
          </pc:sldLayoutMkLst>
        </pc:sldLayoutChg>
        <pc:sldLayoutChg chg="add del">
          <pc:chgData name="McDonald, Angela - Division of District Support" userId="4af1faaf-b1f6-4589-94df-b90c492a4541" providerId="ADAL" clId="{98E9DC13-6997-44B9-97E1-C445724796A1}" dt="2023-04-28T16:19:19.670" v="29" actId="2696"/>
          <pc:sldLayoutMkLst>
            <pc:docMk/>
            <pc:sldMasterMk cId="2271339680" sldId="2147483648"/>
            <pc:sldLayoutMk cId="3987320616" sldId="2147483684"/>
          </pc:sldLayoutMkLst>
        </pc:sldLayoutChg>
        <pc:sldLayoutChg chg="del">
          <pc:chgData name="McDonald, Angela - Division of District Support" userId="4af1faaf-b1f6-4589-94df-b90c492a4541" providerId="ADAL" clId="{98E9DC13-6997-44B9-97E1-C445724796A1}" dt="2023-04-28T15:27:54.225" v="3" actId="2696"/>
          <pc:sldLayoutMkLst>
            <pc:docMk/>
            <pc:sldMasterMk cId="2271339680" sldId="2147483648"/>
            <pc:sldLayoutMk cId="3715411137" sldId="2147483685"/>
          </pc:sldLayoutMkLst>
        </pc:sldLayoutChg>
        <pc:sldLayoutChg chg="del">
          <pc:chgData name="McDonald, Angela - Division of District Support" userId="4af1faaf-b1f6-4589-94df-b90c492a4541" providerId="ADAL" clId="{98E9DC13-6997-44B9-97E1-C445724796A1}" dt="2023-04-28T15:28:26.513" v="4" actId="2696"/>
          <pc:sldLayoutMkLst>
            <pc:docMk/>
            <pc:sldMasterMk cId="2271339680" sldId="2147483648"/>
            <pc:sldLayoutMk cId="1469015965" sldId="2147483686"/>
          </pc:sldLayoutMkLst>
        </pc:sldLayoutChg>
      </pc:sldMasterChg>
      <pc:sldMasterChg chg="add del addSldLayout delSldLayout">
        <pc:chgData name="McDonald, Angela - Division of District Support" userId="4af1faaf-b1f6-4589-94df-b90c492a4541" providerId="ADAL" clId="{98E9DC13-6997-44B9-97E1-C445724796A1}" dt="2023-04-28T16:19:20.728" v="31" actId="2696"/>
        <pc:sldMasterMkLst>
          <pc:docMk/>
          <pc:sldMasterMk cId="3738137450" sldId="2147483687"/>
        </pc:sldMasterMkLst>
        <pc:sldLayoutChg chg="add del">
          <pc:chgData name="McDonald, Angela - Division of District Support" userId="4af1faaf-b1f6-4589-94df-b90c492a4541" providerId="ADAL" clId="{98E9DC13-6997-44B9-97E1-C445724796A1}" dt="2023-04-28T16:19:20.728" v="31" actId="2696"/>
          <pc:sldLayoutMkLst>
            <pc:docMk/>
            <pc:sldMasterMk cId="3738137450" sldId="2147483687"/>
            <pc:sldLayoutMk cId="2797432967" sldId="2147483688"/>
          </pc:sldLayoutMkLst>
        </pc:sldLayoutChg>
        <pc:sldLayoutChg chg="add del">
          <pc:chgData name="McDonald, Angela - Division of District Support" userId="4af1faaf-b1f6-4589-94df-b90c492a4541" providerId="ADAL" clId="{98E9DC13-6997-44B9-97E1-C445724796A1}" dt="2023-04-28T16:19:18.088" v="26" actId="2696"/>
          <pc:sldLayoutMkLst>
            <pc:docMk/>
            <pc:sldMasterMk cId="3738137450" sldId="2147483687"/>
            <pc:sldLayoutMk cId="4178477352" sldId="2147483689"/>
          </pc:sldLayoutMkLst>
        </pc:sldLayoutChg>
        <pc:sldLayoutChg chg="add del">
          <pc:chgData name="McDonald, Angela - Division of District Support" userId="4af1faaf-b1f6-4589-94df-b90c492a4541" providerId="ADAL" clId="{98E9DC13-6997-44B9-97E1-C445724796A1}" dt="2023-04-28T16:19:17.488" v="25" actId="2696"/>
          <pc:sldLayoutMkLst>
            <pc:docMk/>
            <pc:sldMasterMk cId="3738137450" sldId="2147483687"/>
            <pc:sldLayoutMk cId="3224465091" sldId="2147483690"/>
          </pc:sldLayoutMkLst>
        </pc:sldLayoutChg>
        <pc:sldLayoutChg chg="add del">
          <pc:chgData name="McDonald, Angela - Division of District Support" userId="4af1faaf-b1f6-4589-94df-b90c492a4541" providerId="ADAL" clId="{98E9DC13-6997-44B9-97E1-C445724796A1}" dt="2023-04-28T16:19:17.488" v="25" actId="2696"/>
          <pc:sldLayoutMkLst>
            <pc:docMk/>
            <pc:sldMasterMk cId="3738137450" sldId="2147483687"/>
            <pc:sldLayoutMk cId="103390564" sldId="2147483691"/>
          </pc:sldLayoutMkLst>
        </pc:sldLayoutChg>
        <pc:sldLayoutChg chg="add del">
          <pc:chgData name="McDonald, Angela - Division of District Support" userId="4af1faaf-b1f6-4589-94df-b90c492a4541" providerId="ADAL" clId="{98E9DC13-6997-44B9-97E1-C445724796A1}" dt="2023-04-28T16:19:19.151" v="28" actId="2696"/>
          <pc:sldLayoutMkLst>
            <pc:docMk/>
            <pc:sldMasterMk cId="3738137450" sldId="2147483687"/>
            <pc:sldLayoutMk cId="3400753780" sldId="2147483692"/>
          </pc:sldLayoutMkLst>
        </pc:sldLayoutChg>
      </pc:sldMasterChg>
    </pc:docChg>
  </pc:docChgLst>
</pc:chgInfo>
</file>

<file path=ppt/comments/modernComment_258_A08B8E90.xml><?xml version="1.0" encoding="utf-8"?>
<p188:cmLst xmlns:a="http://schemas.openxmlformats.org/drawingml/2006/main" xmlns:r="http://schemas.openxmlformats.org/officeDocument/2006/relationships" xmlns:p188="http://schemas.microsoft.com/office/powerpoint/2018/8/main">
  <p188:cm id="{B4834C8A-791E-4E2C-8939-6F4025483A16}" authorId="{C3D873E3-4DC4-748B-D574-646FE133D5AE}" created="2023-04-04T14:31:32.520">
    <ac:deMkLst xmlns:ac="http://schemas.microsoft.com/office/drawing/2013/main/command">
      <pc:docMk xmlns:pc="http://schemas.microsoft.com/office/powerpoint/2013/main/command"/>
      <pc:sldMk xmlns:pc="http://schemas.microsoft.com/office/powerpoint/2013/main/command" cId="2693500560" sldId="600"/>
      <ac:graphicFrameMk id="4" creationId="{7104B5B0-8B4A-1B66-2036-E25600C442D3}"/>
    </ac:deMkLst>
    <p188:txBody>
      <a:bodyPr/>
      <a:lstStyle/>
      <a:p>
        <a:r>
          <a:rPr lang="en-US"/>
          <a:t>I darkened your text box shading to make the contrast ratio accessible.</a:t>
        </a:r>
      </a:p>
    </p188:txBody>
  </p188:cm>
</p188:cmLst>
</file>

<file path=ppt/comments/modernComment_25A_BB338C9F.xml><?xml version="1.0" encoding="utf-8"?>
<p188:cmLst xmlns:a="http://schemas.openxmlformats.org/drawingml/2006/main" xmlns:r="http://schemas.openxmlformats.org/officeDocument/2006/relationships" xmlns:p188="http://schemas.microsoft.com/office/powerpoint/2018/8/main">
  <p188:cm id="{E95644C6-9D18-4682-8D00-554567B8C939}" authorId="{C3D873E3-4DC4-748B-D574-646FE133D5AE}" created="2023-04-04T14:23:37.090">
    <ac:txMkLst xmlns:ac="http://schemas.microsoft.com/office/drawing/2013/main/command">
      <pc:docMk xmlns:pc="http://schemas.microsoft.com/office/powerpoint/2013/main/command"/>
      <pc:sldMk xmlns:pc="http://schemas.microsoft.com/office/powerpoint/2013/main/command" cId="3140717727" sldId="602"/>
      <ac:spMk id="2" creationId="{5D1ECFEA-2206-017D-B765-F3D2BEAB57F0}"/>
      <ac:txMk cp="15" len="38">
        <ac:context len="71" hash="3053246171"/>
      </ac:txMk>
    </ac:txMkLst>
    <p188:pos x="4719320" y="600075"/>
    <p188:txBody>
      <a:bodyPr/>
      <a:lstStyle/>
      <a:p>
        <a:r>
          <a:rPr lang="en-US"/>
          <a:t>See previous comment on KDE style for acronyms.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rgbClr val="62BCF0"/>
        </a:solidFill>
        <a:ln w="28575">
          <a:noFill/>
        </a:ln>
      </dgm:spPr>
      <dgm:t>
        <a:bodyPr/>
        <a:lstStyle/>
        <a:p>
          <a:r>
            <a:rPr lang="en-US" sz="2000" dirty="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rgbClr val="01203D"/>
        </a:solidFill>
        <a:ln w="28575">
          <a:noFill/>
        </a:ln>
      </dgm:spPr>
      <dgm:t>
        <a:bodyPr/>
        <a:lstStyle/>
        <a:p>
          <a:r>
            <a:rPr lang="en-US" sz="2000" dirty="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dirty="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rgbClr val="62BCF0"/>
        </a:solidFill>
        <a:ln w="28575">
          <a:noFill/>
        </a:ln>
      </dgm:spPr>
      <dgm:t>
        <a:bodyPr/>
        <a:lstStyle/>
        <a:p>
          <a:r>
            <a:rPr lang="en-US" sz="2000" dirty="0">
              <a:solidFill>
                <a:schemeClr val="bg1"/>
              </a:solidFill>
            </a:rPr>
            <a:t>Women’s Health</a:t>
          </a: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dirty="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rgbClr val="84BC49"/>
        </a:solidFill>
        <a:ln w="28575">
          <a:noFill/>
        </a:ln>
      </dgm:spPr>
      <dgm:t>
        <a:bodyPr/>
        <a:lstStyle/>
        <a:p>
          <a:r>
            <a:rPr lang="en-US" sz="2000" dirty="0">
              <a:solidFill>
                <a:schemeClr val="bg1"/>
              </a:solidFill>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dirty="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rgbClr val="01203D"/>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dirty="0"/>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rgbClr val="62BCF0"/>
        </a:solidFill>
        <a:ln w="28575">
          <a:noFill/>
        </a:ln>
      </dgm:spPr>
      <dgm:t>
        <a:bodyPr/>
        <a:lstStyle/>
        <a:p>
          <a:r>
            <a:rPr lang="en-US" sz="2000" dirty="0">
              <a:solidFill>
                <a:schemeClr val="bg1"/>
              </a:solidFill>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dirty="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rgbClr val="84BC49"/>
        </a:solidFill>
        <a:ln w="28575">
          <a:noFill/>
        </a:ln>
      </dgm:spPr>
      <dgm:t>
        <a:bodyPr/>
        <a:lstStyle/>
        <a:p>
          <a:r>
            <a:rPr lang="en-US" sz="2000" dirty="0">
              <a:solidFill>
                <a:schemeClr val="bg1"/>
              </a:solidFill>
            </a:rPr>
            <a:t>Laboratory Services</a:t>
          </a: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dirty="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rgbClr val="01203D"/>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dirty="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rgbClr val="62BCF0"/>
        </a:solidFill>
        <a:ln w="28575">
          <a:noFill/>
        </a:ln>
      </dgm:spPr>
      <dgm:t>
        <a:bodyPr/>
        <a:lstStyle/>
        <a:p>
          <a:r>
            <a:rPr lang="en-US" sz="2000" dirty="0">
              <a:solidFill>
                <a:schemeClr val="bg1"/>
              </a:solidFill>
              <a:latin typeface="Grandview" panose="020B0502040204020203" pitchFamily="34" charset="0"/>
            </a:rPr>
            <a:t>Commissioner’s Office</a:t>
          </a:r>
          <a:endParaRPr lang="en-US" sz="2000" i="1" dirty="0">
            <a:solidFill>
              <a:schemeClr val="bg1"/>
            </a:solidFill>
            <a:latin typeface="Grandview" panose="020B0502040204020203" pitchFamily="34" charset="0"/>
          </a:endParaRPr>
        </a:p>
      </dgm:t>
    </dgm:pt>
    <dgm:pt modelId="{C499392C-CCD8-4667-ABC7-27F285F4D7CD}" type="parTrans" cxnId="{4E9AA6E3-D355-401C-A6BF-119CB8513E5A}">
      <dgm:prSet/>
      <dgm:spPr/>
      <dgm:t>
        <a:bodyPr/>
        <a:lstStyle/>
        <a:p>
          <a:endParaRPr lang="en-US">
            <a:latin typeface="Grandview" panose="020B0502040204020203" pitchFamily="34" charset="0"/>
          </a:endParaRPr>
        </a:p>
      </dgm:t>
    </dgm:pt>
    <dgm:pt modelId="{9EE6FBBB-E592-4881-BC26-A964F93FED14}" type="sibTrans" cxnId="{4E9AA6E3-D355-401C-A6BF-119CB8513E5A}">
      <dgm:prSet/>
      <dgm:spPr/>
      <dgm:t>
        <a:bodyPr/>
        <a:lstStyle/>
        <a:p>
          <a:endParaRPr lang="en-US">
            <a:latin typeface="Grandview" panose="020B0502040204020203" pitchFamily="34" charset="0"/>
          </a:endParaRPr>
        </a:p>
      </dgm:t>
    </dgm:pt>
    <dgm:pt modelId="{4951533E-B55E-4DDB-A2A1-0DD1A410B39D}">
      <dgm:prSet phldrT="[Text]" custT="1"/>
      <dgm:spPr>
        <a:solidFill>
          <a:srgbClr val="01203D"/>
        </a:solidFill>
        <a:ln w="28575">
          <a:noFill/>
        </a:ln>
      </dgm:spPr>
      <dgm:t>
        <a:bodyPr/>
        <a:lstStyle/>
        <a:p>
          <a:r>
            <a:rPr lang="en-US" sz="2000" dirty="0">
              <a:solidFill>
                <a:schemeClr val="bg1"/>
              </a:solidFill>
              <a:latin typeface="Grandview" panose="020B0502040204020203" pitchFamily="34" charset="0"/>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a:latin typeface="Grandview" panose="020B0502040204020203" pitchFamily="34" charset="0"/>
          </a:endParaRPr>
        </a:p>
      </dgm:t>
    </dgm:pt>
    <dgm:pt modelId="{AEAE29A3-FF9F-4497-962E-AEF9F1A7EAC9}" type="sibTrans" cxnId="{C561B666-7D7A-4CFF-A534-76A7B1AFDBA8}">
      <dgm:prSet/>
      <dgm:spPr/>
      <dgm:t>
        <a:bodyPr/>
        <a:lstStyle/>
        <a:p>
          <a:endParaRPr lang="en-US">
            <a:latin typeface="Grandview" panose="020B0502040204020203" pitchFamily="34" charset="0"/>
          </a:endParaRPr>
        </a:p>
      </dgm:t>
    </dgm:pt>
    <dgm:pt modelId="{5949EB21-4911-4926-8458-9EEBA62DC847}">
      <dgm:prSet phldrT="[Text]" custT="1"/>
      <dgm:spPr>
        <a:solidFill>
          <a:srgbClr val="62BCF0"/>
        </a:solidFill>
        <a:ln w="28575">
          <a:noFill/>
        </a:ln>
      </dgm:spPr>
      <dgm:t>
        <a:bodyPr/>
        <a:lstStyle/>
        <a:p>
          <a:r>
            <a:rPr lang="en-US" sz="2000">
              <a:solidFill>
                <a:schemeClr val="bg1"/>
              </a:solidFill>
              <a:latin typeface="Grandview" panose="020B0502040204020203" pitchFamily="34" charset="0"/>
            </a:rPr>
            <a:t>Women’s Health</a:t>
          </a:r>
          <a:endParaRPr lang="en-US" sz="2000" dirty="0">
            <a:solidFill>
              <a:schemeClr val="bg1"/>
            </a:solidFill>
            <a:latin typeface="Grandview" panose="020B0502040204020203" pitchFamily="34" charset="0"/>
          </a:endParaRP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a:latin typeface="Grandview" panose="020B0502040204020203" pitchFamily="34" charset="0"/>
          </a:endParaRPr>
        </a:p>
      </dgm:t>
    </dgm:pt>
    <dgm:pt modelId="{8317971A-2589-4C00-BBB7-6A1EE6FEA2D8}" type="sibTrans" cxnId="{D5460841-2773-499B-954B-032563B960E2}">
      <dgm:prSet/>
      <dgm:spPr/>
      <dgm:t>
        <a:bodyPr/>
        <a:lstStyle/>
        <a:p>
          <a:endParaRPr lang="en-US">
            <a:latin typeface="Grandview" panose="020B0502040204020203" pitchFamily="34" charset="0"/>
          </a:endParaRPr>
        </a:p>
      </dgm:t>
    </dgm:pt>
    <dgm:pt modelId="{D6BC36C3-C210-4A00-9247-EC06B7C445C6}">
      <dgm:prSet phldrT="[Text]" custT="1"/>
      <dgm:spPr>
        <a:solidFill>
          <a:srgbClr val="84BC49"/>
        </a:solidFill>
        <a:ln w="28575">
          <a:noFill/>
        </a:ln>
      </dgm:spPr>
      <dgm:t>
        <a:bodyPr/>
        <a:lstStyle/>
        <a:p>
          <a:r>
            <a:rPr lang="en-US" sz="2000" dirty="0">
              <a:solidFill>
                <a:schemeClr val="bg1"/>
              </a:solidFill>
              <a:latin typeface="Grandview" panose="020B0502040204020203" pitchFamily="34" charset="0"/>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a:latin typeface="Grandview" panose="020B0502040204020203" pitchFamily="34" charset="0"/>
          </a:endParaRPr>
        </a:p>
      </dgm:t>
    </dgm:pt>
    <dgm:pt modelId="{7291E221-0BAB-4182-9161-51E79B6002CD}" type="sibTrans" cxnId="{CC515B48-77B5-4D76-AA99-6C6B24B80A11}">
      <dgm:prSet/>
      <dgm:spPr/>
      <dgm:t>
        <a:bodyPr/>
        <a:lstStyle/>
        <a:p>
          <a:endParaRPr lang="en-US">
            <a:latin typeface="Grandview" panose="020B0502040204020203" pitchFamily="34" charset="0"/>
          </a:endParaRPr>
        </a:p>
      </dgm:t>
    </dgm:pt>
    <dgm:pt modelId="{5D034D43-3765-4458-B6D9-C01B4EF1CE9C}">
      <dgm:prSet phldrT="[Text]" custT="1"/>
      <dgm:spPr>
        <a:solidFill>
          <a:srgbClr val="01203D"/>
        </a:solidFill>
        <a:ln w="28575">
          <a:noFill/>
        </a:ln>
      </dgm:spPr>
      <dgm:t>
        <a:bodyPr/>
        <a:lstStyle/>
        <a:p>
          <a:r>
            <a:rPr lang="en-US" sz="2000" dirty="0">
              <a:solidFill>
                <a:schemeClr val="bg1"/>
              </a:solidFill>
              <a:latin typeface="Grandview" panose="020B0502040204020203" pitchFamily="34" charset="0"/>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a:latin typeface="Grandview" panose="020B0502040204020203" pitchFamily="34" charset="0"/>
          </a:endParaRPr>
        </a:p>
      </dgm:t>
    </dgm:pt>
    <dgm:pt modelId="{B6E60E56-7A91-4CB5-A6E6-7AFF437EEB83}" type="sibTrans" cxnId="{32E03D97-96E3-4DD7-9C7D-F279B56AB2CD}">
      <dgm:prSet/>
      <dgm:spPr/>
      <dgm:t>
        <a:bodyPr/>
        <a:lstStyle/>
        <a:p>
          <a:endParaRPr lang="en-US">
            <a:latin typeface="Grandview" panose="020B0502040204020203" pitchFamily="34" charset="0"/>
          </a:endParaRPr>
        </a:p>
      </dgm:t>
    </dgm:pt>
    <dgm:pt modelId="{A0E5D163-823F-4EB7-A974-8639FA53F1AE}">
      <dgm:prSet phldrT="[Text]" custT="1"/>
      <dgm:spPr>
        <a:solidFill>
          <a:srgbClr val="62BCF0"/>
        </a:solidFill>
        <a:ln w="28575">
          <a:noFill/>
        </a:ln>
      </dgm:spPr>
      <dgm:t>
        <a:bodyPr/>
        <a:lstStyle/>
        <a:p>
          <a:r>
            <a:rPr lang="en-US" sz="2000" dirty="0">
              <a:solidFill>
                <a:schemeClr val="bg1"/>
              </a:solidFill>
              <a:latin typeface="Grandview" panose="020B0502040204020203" pitchFamily="34" charset="0"/>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a:latin typeface="Grandview" panose="020B0502040204020203" pitchFamily="34" charset="0"/>
          </a:endParaRPr>
        </a:p>
      </dgm:t>
    </dgm:pt>
    <dgm:pt modelId="{BEB3162B-DD54-463B-949D-ACA9C47C6D7F}" type="sibTrans" cxnId="{CEDEDDBB-1D2A-45B1-A3A9-2ADA843F3EB8}">
      <dgm:prSet/>
      <dgm:spPr/>
      <dgm:t>
        <a:bodyPr/>
        <a:lstStyle/>
        <a:p>
          <a:endParaRPr lang="en-US">
            <a:latin typeface="Grandview" panose="020B0502040204020203" pitchFamily="34" charset="0"/>
          </a:endParaRPr>
        </a:p>
      </dgm:t>
    </dgm:pt>
    <dgm:pt modelId="{98F641F5-43FC-4A7F-91B1-545C5E7DD563}">
      <dgm:prSet phldrT="[Text]" custT="1"/>
      <dgm:spPr>
        <a:solidFill>
          <a:srgbClr val="84BC49"/>
        </a:solidFill>
        <a:ln w="28575">
          <a:noFill/>
        </a:ln>
      </dgm:spPr>
      <dgm:t>
        <a:bodyPr/>
        <a:lstStyle/>
        <a:p>
          <a:r>
            <a:rPr lang="en-US" sz="2000">
              <a:solidFill>
                <a:schemeClr val="bg1"/>
              </a:solidFill>
              <a:latin typeface="Grandview" panose="020B0502040204020203" pitchFamily="34" charset="0"/>
            </a:rPr>
            <a:t>Laboratory Services</a:t>
          </a:r>
          <a:endParaRPr lang="en-US" sz="2000" dirty="0">
            <a:solidFill>
              <a:schemeClr val="bg1"/>
            </a:solidFill>
            <a:latin typeface="Grandview" panose="020B0502040204020203" pitchFamily="34" charset="0"/>
          </a:endParaRP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a:latin typeface="Grandview" panose="020B0502040204020203" pitchFamily="34" charset="0"/>
          </a:endParaRPr>
        </a:p>
      </dgm:t>
    </dgm:pt>
    <dgm:pt modelId="{B846EDF0-E76C-4AEB-A3D6-6B60AD2CAC87}" type="sibTrans" cxnId="{0DE76E73-D0DD-4E1C-AFAC-BDBD79BAA55B}">
      <dgm:prSet/>
      <dgm:spPr/>
      <dgm:t>
        <a:bodyPr/>
        <a:lstStyle/>
        <a:p>
          <a:endParaRPr lang="en-US">
            <a:latin typeface="Grandview" panose="020B0502040204020203" pitchFamily="34" charset="0"/>
          </a:endParaRPr>
        </a:p>
      </dgm:t>
    </dgm:pt>
    <dgm:pt modelId="{B81D7114-4009-4981-9A51-5763C8737810}">
      <dgm:prSet phldrT="[Text]" custT="1"/>
      <dgm:spPr>
        <a:solidFill>
          <a:srgbClr val="01203D"/>
        </a:solidFill>
        <a:ln w="28575">
          <a:noFill/>
        </a:ln>
      </dgm:spPr>
      <dgm:t>
        <a:bodyPr/>
        <a:lstStyle/>
        <a:p>
          <a:r>
            <a:rPr lang="en-US" sz="2000" dirty="0">
              <a:solidFill>
                <a:schemeClr val="bg1"/>
              </a:solidFill>
              <a:latin typeface="Grandview" panose="020B0502040204020203" pitchFamily="34" charset="0"/>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a:latin typeface="Grandview" panose="020B0502040204020203" pitchFamily="34" charset="0"/>
          </a:endParaRPr>
        </a:p>
      </dgm:t>
    </dgm:pt>
    <dgm:pt modelId="{0E4AB4C3-DBBE-4007-A8B5-2BFA2173F09F}" type="sibTrans" cxnId="{DA305433-3FC2-43BA-A04A-E323652EA15F}">
      <dgm:prSet/>
      <dgm:spPr/>
      <dgm:t>
        <a:bodyPr/>
        <a:lstStyle/>
        <a:p>
          <a:endParaRPr lang="en-US">
            <a:latin typeface="Grandview" panose="020B0502040204020203" pitchFamily="34" charset="0"/>
          </a:endParaRPr>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59120">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59291">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59291">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59291">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59291">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59291">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59291">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7D08BA-A216-4E3C-A339-66EFEA157065}"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3477CF76-D0C1-4206-BB30-9EE35121043D}">
      <dgm:prSet phldrT="[Text]" custT="1"/>
      <dgm:spPr/>
      <dgm:t>
        <a:bodyPr/>
        <a:lstStyle/>
        <a:p>
          <a:pPr algn="l"/>
          <a:r>
            <a:rPr lang="en-US" sz="4000" dirty="0">
              <a:latin typeface="Open Sans" panose="020B0604020202020204" charset="0"/>
              <a:ea typeface="Open Sans" panose="020B0604020202020204" charset="0"/>
              <a:cs typeface="Open Sans" panose="020B0604020202020204" charset="0"/>
            </a:rPr>
            <a:t>ingle</a:t>
          </a:r>
        </a:p>
      </dgm:t>
    </dgm:pt>
    <dgm:pt modelId="{AD478036-1E1E-4597-93C4-D2C03F35C330}" type="parTrans" cxnId="{A95EB5A6-87A9-49B8-B4CC-37B7461578D8}">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9837FFFC-E07E-4A46-A912-706B1C658BCD}" type="sibTrans" cxnId="{A95EB5A6-87A9-49B8-B4CC-37B7461578D8}">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E4241B60-C3F0-43CD-A907-A5862741CCC0}">
      <dgm:prSet phldrT="[Text]" custT="1"/>
      <dgm:spPr/>
      <dgm:t>
        <a:bodyPr/>
        <a:lstStyle/>
        <a:p>
          <a:pPr algn="l"/>
          <a:r>
            <a:rPr lang="en-US" sz="4000" dirty="0" err="1">
              <a:latin typeface="Open Sans" panose="020B0604020202020204" charset="0"/>
              <a:ea typeface="Open Sans" panose="020B0604020202020204" charset="0"/>
              <a:cs typeface="Open Sans" panose="020B0604020202020204" charset="0"/>
            </a:rPr>
            <a:t>aintenance</a:t>
          </a:r>
          <a:endParaRPr lang="en-US" sz="4000" dirty="0">
            <a:latin typeface="Open Sans" panose="020B0604020202020204" charset="0"/>
            <a:ea typeface="Open Sans" panose="020B0604020202020204" charset="0"/>
            <a:cs typeface="Open Sans" panose="020B0604020202020204" charset="0"/>
          </a:endParaRPr>
        </a:p>
      </dgm:t>
    </dgm:pt>
    <dgm:pt modelId="{A693761D-9738-4482-B2A0-8BDFFE882611}" type="parTrans" cxnId="{A4C7E88A-9B69-41A9-9BE4-68784EA8B9F7}">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312FD61E-5062-4C51-A596-5230BEBF1AF0}" type="sibTrans" cxnId="{A4C7E88A-9B69-41A9-9BE4-68784EA8B9F7}">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EDA364BF-E91A-4D36-813F-F9BA8AC32ACB}">
      <dgm:prSet phldrT="[Text]" custT="1"/>
      <dgm:spPr/>
      <dgm:t>
        <a:bodyPr/>
        <a:lstStyle/>
        <a:p>
          <a:pPr algn="l"/>
          <a:r>
            <a:rPr lang="en-US" sz="4000" dirty="0" err="1">
              <a:latin typeface="Open Sans" panose="020B0604020202020204" charset="0"/>
              <a:ea typeface="Open Sans" panose="020B0604020202020204" charset="0"/>
              <a:cs typeface="Open Sans" panose="020B0604020202020204" charset="0"/>
            </a:rPr>
            <a:t>nd</a:t>
          </a:r>
          <a:endParaRPr lang="en-US" sz="4000" dirty="0">
            <a:latin typeface="Open Sans" panose="020B0604020202020204" charset="0"/>
            <a:ea typeface="Open Sans" panose="020B0604020202020204" charset="0"/>
            <a:cs typeface="Open Sans" panose="020B0604020202020204" charset="0"/>
          </a:endParaRPr>
        </a:p>
      </dgm:t>
    </dgm:pt>
    <dgm:pt modelId="{FDEDE167-B78C-4D00-AF6E-75C303AA0633}" type="parTrans" cxnId="{FF06B41B-462F-41FD-B9E7-071DE17A75DE}">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62C75193-E4E7-447A-A488-D6ECB896042F}" type="sibTrans" cxnId="{FF06B41B-462F-41FD-B9E7-071DE17A75DE}">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26B317D4-8272-4DCE-B6BB-162F67ABA4F8}">
      <dgm:prSet phldrT="[Text]" custT="1"/>
      <dgm:spPr/>
      <dgm:t>
        <a:bodyPr/>
        <a:lstStyle/>
        <a:p>
          <a:pPr algn="l"/>
          <a:r>
            <a:rPr lang="en-US" sz="4000" dirty="0" err="1">
              <a:latin typeface="Open Sans" panose="020B0604020202020204" charset="0"/>
              <a:ea typeface="Open Sans" panose="020B0604020202020204" charset="0"/>
              <a:cs typeface="Open Sans" panose="020B0604020202020204" charset="0"/>
            </a:rPr>
            <a:t>herapy</a:t>
          </a:r>
          <a:r>
            <a:rPr lang="en-US" sz="4000" dirty="0">
              <a:latin typeface="Open Sans" panose="020B0604020202020204" charset="0"/>
              <a:ea typeface="Open Sans" panose="020B0604020202020204" charset="0"/>
              <a:cs typeface="Open Sans" panose="020B0604020202020204" charset="0"/>
            </a:rPr>
            <a:t> </a:t>
          </a:r>
        </a:p>
      </dgm:t>
    </dgm:pt>
    <dgm:pt modelId="{29D56F13-B7F3-4093-9C8B-67B020A3F545}" type="parTrans" cxnId="{6729E5E0-519C-464B-AFD4-2C6A7B381942}">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1F1CE47D-C7A7-4463-915A-AC337FD1123C}" type="sibTrans" cxnId="{6729E5E0-519C-464B-AFD4-2C6A7B381942}">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BE6DBB71-2155-4B25-9699-BEA6E855E670}">
      <dgm:prSet phldrT="[Text]" custT="1"/>
      <dgm:spPr/>
      <dgm:t>
        <a:bodyPr/>
        <a:lstStyle/>
        <a:p>
          <a:pPr algn="l"/>
          <a:r>
            <a:rPr lang="en-US" sz="4000" dirty="0" err="1">
              <a:latin typeface="Open Sans" panose="020B0604020202020204" charset="0"/>
              <a:ea typeface="Open Sans" panose="020B0604020202020204" charset="0"/>
              <a:cs typeface="Open Sans" panose="020B0604020202020204" charset="0"/>
            </a:rPr>
            <a:t>eliever</a:t>
          </a:r>
          <a:endParaRPr lang="en-US" sz="4000" dirty="0">
            <a:latin typeface="Open Sans" panose="020B0604020202020204" charset="0"/>
            <a:ea typeface="Open Sans" panose="020B0604020202020204" charset="0"/>
            <a:cs typeface="Open Sans" panose="020B0604020202020204" charset="0"/>
          </a:endParaRPr>
        </a:p>
      </dgm:t>
    </dgm:pt>
    <dgm:pt modelId="{FA07F16D-7645-4DFD-9AB1-A5FA778D313F}" type="parTrans" cxnId="{DC38063B-79D8-4F27-A6C3-C5956455208C}">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5261CE9B-84F1-491B-AFA1-1009471C8EEC}" type="sibTrans" cxnId="{DC38063B-79D8-4F27-A6C3-C5956455208C}">
      <dgm:prSet/>
      <dgm:spPr/>
      <dgm:t>
        <a:bodyPr/>
        <a:lstStyle/>
        <a:p>
          <a:pPr algn="l"/>
          <a:endParaRPr lang="en-US" sz="4000">
            <a:latin typeface="Open Sans" panose="020B0604020202020204" charset="0"/>
            <a:ea typeface="Open Sans" panose="020B0604020202020204" charset="0"/>
            <a:cs typeface="Open Sans" panose="020B0604020202020204" charset="0"/>
          </a:endParaRPr>
        </a:p>
      </dgm:t>
    </dgm:pt>
    <dgm:pt modelId="{189441B2-3654-4F47-BCEB-FD9567D930BE}" type="pres">
      <dgm:prSet presAssocID="{357D08BA-A216-4E3C-A339-66EFEA157065}" presName="linearFlow" presStyleCnt="0">
        <dgm:presLayoutVars>
          <dgm:dir/>
          <dgm:resizeHandles val="exact"/>
        </dgm:presLayoutVars>
      </dgm:prSet>
      <dgm:spPr/>
    </dgm:pt>
    <dgm:pt modelId="{D72E0365-DD18-490A-9ED7-C0DF09E47291}" type="pres">
      <dgm:prSet presAssocID="{3477CF76-D0C1-4206-BB30-9EE35121043D}" presName="composite" presStyleCnt="0"/>
      <dgm:spPr/>
    </dgm:pt>
    <dgm:pt modelId="{0FB30961-E469-4CE4-902F-32169811B38F}" type="pres">
      <dgm:prSet presAssocID="{3477CF76-D0C1-4206-BB30-9EE35121043D}" presName="imgShp" presStyleLbl="fgImgPlace1" presStyleIdx="0" presStyleCnt="5"/>
      <dgm:spPr>
        <a:solidFill>
          <a:schemeClr val="accent1"/>
        </a:solidFill>
      </dgm:spPr>
    </dgm:pt>
    <dgm:pt modelId="{3DB3328A-B6C8-44CB-ABC3-324A26300F30}" type="pres">
      <dgm:prSet presAssocID="{3477CF76-D0C1-4206-BB30-9EE35121043D}" presName="txShp" presStyleLbl="node1" presStyleIdx="0" presStyleCnt="5">
        <dgm:presLayoutVars>
          <dgm:bulletEnabled val="1"/>
        </dgm:presLayoutVars>
      </dgm:prSet>
      <dgm:spPr/>
    </dgm:pt>
    <dgm:pt modelId="{5E0F67DE-B3D8-4650-9888-8D9198E42EBD}" type="pres">
      <dgm:prSet presAssocID="{9837FFFC-E07E-4A46-A912-706B1C658BCD}" presName="spacing" presStyleCnt="0"/>
      <dgm:spPr/>
    </dgm:pt>
    <dgm:pt modelId="{FA6966AE-0F85-4C05-B164-8FBFAF1D7560}" type="pres">
      <dgm:prSet presAssocID="{E4241B60-C3F0-43CD-A907-A5862741CCC0}" presName="composite" presStyleCnt="0"/>
      <dgm:spPr/>
    </dgm:pt>
    <dgm:pt modelId="{BC2FBD37-10C4-4751-949D-8105597E03BA}" type="pres">
      <dgm:prSet presAssocID="{E4241B60-C3F0-43CD-A907-A5862741CCC0}" presName="imgShp" presStyleLbl="fgImgPlace1" presStyleIdx="1" presStyleCnt="5"/>
      <dgm:spPr>
        <a:solidFill>
          <a:schemeClr val="accent1"/>
        </a:solidFill>
      </dgm:spPr>
    </dgm:pt>
    <dgm:pt modelId="{247560B7-0E2C-487B-9660-79DFC1DB1094}" type="pres">
      <dgm:prSet presAssocID="{E4241B60-C3F0-43CD-A907-A5862741CCC0}" presName="txShp" presStyleLbl="node1" presStyleIdx="1" presStyleCnt="5">
        <dgm:presLayoutVars>
          <dgm:bulletEnabled val="1"/>
        </dgm:presLayoutVars>
      </dgm:prSet>
      <dgm:spPr/>
    </dgm:pt>
    <dgm:pt modelId="{888DF491-2D87-4F60-8CCA-AC61256A87F3}" type="pres">
      <dgm:prSet presAssocID="{312FD61E-5062-4C51-A596-5230BEBF1AF0}" presName="spacing" presStyleCnt="0"/>
      <dgm:spPr/>
    </dgm:pt>
    <dgm:pt modelId="{78136164-5551-400B-AE0A-CB6054498A97}" type="pres">
      <dgm:prSet presAssocID="{EDA364BF-E91A-4D36-813F-F9BA8AC32ACB}" presName="composite" presStyleCnt="0"/>
      <dgm:spPr/>
    </dgm:pt>
    <dgm:pt modelId="{A0B5CC13-5A19-45F6-BFE2-2655594A28D0}" type="pres">
      <dgm:prSet presAssocID="{EDA364BF-E91A-4D36-813F-F9BA8AC32ACB}" presName="imgShp" presStyleLbl="fgImgPlace1" presStyleIdx="2" presStyleCnt="5"/>
      <dgm:spPr>
        <a:solidFill>
          <a:schemeClr val="accent1"/>
        </a:solidFill>
      </dgm:spPr>
    </dgm:pt>
    <dgm:pt modelId="{FD3FBB0F-9BFE-43CB-AE62-6FF5C491EA0D}" type="pres">
      <dgm:prSet presAssocID="{EDA364BF-E91A-4D36-813F-F9BA8AC32ACB}" presName="txShp" presStyleLbl="node1" presStyleIdx="2" presStyleCnt="5">
        <dgm:presLayoutVars>
          <dgm:bulletEnabled val="1"/>
        </dgm:presLayoutVars>
      </dgm:prSet>
      <dgm:spPr/>
    </dgm:pt>
    <dgm:pt modelId="{355E3D13-154E-4025-8D3F-ABE833B295DB}" type="pres">
      <dgm:prSet presAssocID="{62C75193-E4E7-447A-A488-D6ECB896042F}" presName="spacing" presStyleCnt="0"/>
      <dgm:spPr/>
    </dgm:pt>
    <dgm:pt modelId="{0D656B03-77B8-43EF-A908-8726B8EE13A0}" type="pres">
      <dgm:prSet presAssocID="{BE6DBB71-2155-4B25-9699-BEA6E855E670}" presName="composite" presStyleCnt="0"/>
      <dgm:spPr/>
    </dgm:pt>
    <dgm:pt modelId="{D248D45C-C866-49F6-85A9-A37CA32C50DA}" type="pres">
      <dgm:prSet presAssocID="{BE6DBB71-2155-4B25-9699-BEA6E855E670}" presName="imgShp" presStyleLbl="fgImgPlace1" presStyleIdx="3" presStyleCnt="5"/>
      <dgm:spPr>
        <a:solidFill>
          <a:schemeClr val="accent1"/>
        </a:solidFill>
      </dgm:spPr>
    </dgm:pt>
    <dgm:pt modelId="{CBBF76A0-407B-4667-85D2-BB03D7F5B1A0}" type="pres">
      <dgm:prSet presAssocID="{BE6DBB71-2155-4B25-9699-BEA6E855E670}" presName="txShp" presStyleLbl="node1" presStyleIdx="3" presStyleCnt="5">
        <dgm:presLayoutVars>
          <dgm:bulletEnabled val="1"/>
        </dgm:presLayoutVars>
      </dgm:prSet>
      <dgm:spPr/>
    </dgm:pt>
    <dgm:pt modelId="{C8657D32-5269-4422-9E7C-E0E88FDF5050}" type="pres">
      <dgm:prSet presAssocID="{5261CE9B-84F1-491B-AFA1-1009471C8EEC}" presName="spacing" presStyleCnt="0"/>
      <dgm:spPr/>
    </dgm:pt>
    <dgm:pt modelId="{C7CC5251-62FE-4754-A28B-80658E6359EC}" type="pres">
      <dgm:prSet presAssocID="{26B317D4-8272-4DCE-B6BB-162F67ABA4F8}" presName="composite" presStyleCnt="0"/>
      <dgm:spPr/>
    </dgm:pt>
    <dgm:pt modelId="{ED189648-006D-4042-9102-4EE94E6989EB}" type="pres">
      <dgm:prSet presAssocID="{26B317D4-8272-4DCE-B6BB-162F67ABA4F8}" presName="imgShp" presStyleLbl="fgImgPlace1" presStyleIdx="4" presStyleCnt="5"/>
      <dgm:spPr>
        <a:solidFill>
          <a:schemeClr val="accent1"/>
        </a:solidFill>
      </dgm:spPr>
    </dgm:pt>
    <dgm:pt modelId="{7A0B266D-DA39-43AE-9F4C-6DF963034578}" type="pres">
      <dgm:prSet presAssocID="{26B317D4-8272-4DCE-B6BB-162F67ABA4F8}" presName="txShp" presStyleLbl="node1" presStyleIdx="4" presStyleCnt="5">
        <dgm:presLayoutVars>
          <dgm:bulletEnabled val="1"/>
        </dgm:presLayoutVars>
      </dgm:prSet>
      <dgm:spPr/>
    </dgm:pt>
  </dgm:ptLst>
  <dgm:cxnLst>
    <dgm:cxn modelId="{FF06B41B-462F-41FD-B9E7-071DE17A75DE}" srcId="{357D08BA-A216-4E3C-A339-66EFEA157065}" destId="{EDA364BF-E91A-4D36-813F-F9BA8AC32ACB}" srcOrd="2" destOrd="0" parTransId="{FDEDE167-B78C-4D00-AF6E-75C303AA0633}" sibTransId="{62C75193-E4E7-447A-A488-D6ECB896042F}"/>
    <dgm:cxn modelId="{DC38063B-79D8-4F27-A6C3-C5956455208C}" srcId="{357D08BA-A216-4E3C-A339-66EFEA157065}" destId="{BE6DBB71-2155-4B25-9699-BEA6E855E670}" srcOrd="3" destOrd="0" parTransId="{FA07F16D-7645-4DFD-9AB1-A5FA778D313F}" sibTransId="{5261CE9B-84F1-491B-AFA1-1009471C8EEC}"/>
    <dgm:cxn modelId="{C56FF581-04D8-4F01-89B5-AA93B8442651}" type="presOf" srcId="{E4241B60-C3F0-43CD-A907-A5862741CCC0}" destId="{247560B7-0E2C-487B-9660-79DFC1DB1094}" srcOrd="0" destOrd="0" presId="urn:microsoft.com/office/officeart/2005/8/layout/vList3"/>
    <dgm:cxn modelId="{A4C7E88A-9B69-41A9-9BE4-68784EA8B9F7}" srcId="{357D08BA-A216-4E3C-A339-66EFEA157065}" destId="{E4241B60-C3F0-43CD-A907-A5862741CCC0}" srcOrd="1" destOrd="0" parTransId="{A693761D-9738-4482-B2A0-8BDFFE882611}" sibTransId="{312FD61E-5062-4C51-A596-5230BEBF1AF0}"/>
    <dgm:cxn modelId="{DE2D3A90-E74D-4C12-BA8C-9FF300F9F0BC}" type="presOf" srcId="{EDA364BF-E91A-4D36-813F-F9BA8AC32ACB}" destId="{FD3FBB0F-9BFE-43CB-AE62-6FF5C491EA0D}" srcOrd="0" destOrd="0" presId="urn:microsoft.com/office/officeart/2005/8/layout/vList3"/>
    <dgm:cxn modelId="{457EEE96-63E0-4689-BDEB-1CE33ACB6BB8}" type="presOf" srcId="{3477CF76-D0C1-4206-BB30-9EE35121043D}" destId="{3DB3328A-B6C8-44CB-ABC3-324A26300F30}" srcOrd="0" destOrd="0" presId="urn:microsoft.com/office/officeart/2005/8/layout/vList3"/>
    <dgm:cxn modelId="{A95EB5A6-87A9-49B8-B4CC-37B7461578D8}" srcId="{357D08BA-A216-4E3C-A339-66EFEA157065}" destId="{3477CF76-D0C1-4206-BB30-9EE35121043D}" srcOrd="0" destOrd="0" parTransId="{AD478036-1E1E-4597-93C4-D2C03F35C330}" sibTransId="{9837FFFC-E07E-4A46-A912-706B1C658BCD}"/>
    <dgm:cxn modelId="{AEC4E7A8-F8D2-461B-B8A3-9D4063F1C1B5}" type="presOf" srcId="{BE6DBB71-2155-4B25-9699-BEA6E855E670}" destId="{CBBF76A0-407B-4667-85D2-BB03D7F5B1A0}" srcOrd="0" destOrd="0" presId="urn:microsoft.com/office/officeart/2005/8/layout/vList3"/>
    <dgm:cxn modelId="{472E0CBB-FF98-4646-9B8B-B23BAE0240BC}" type="presOf" srcId="{26B317D4-8272-4DCE-B6BB-162F67ABA4F8}" destId="{7A0B266D-DA39-43AE-9F4C-6DF963034578}" srcOrd="0" destOrd="0" presId="urn:microsoft.com/office/officeart/2005/8/layout/vList3"/>
    <dgm:cxn modelId="{6729E5E0-519C-464B-AFD4-2C6A7B381942}" srcId="{357D08BA-A216-4E3C-A339-66EFEA157065}" destId="{26B317D4-8272-4DCE-B6BB-162F67ABA4F8}" srcOrd="4" destOrd="0" parTransId="{29D56F13-B7F3-4093-9C8B-67B020A3F545}" sibTransId="{1F1CE47D-C7A7-4463-915A-AC337FD1123C}"/>
    <dgm:cxn modelId="{D142AFE2-131D-498C-9276-2D2AB8C6BA98}" type="presOf" srcId="{357D08BA-A216-4E3C-A339-66EFEA157065}" destId="{189441B2-3654-4F47-BCEB-FD9567D930BE}" srcOrd="0" destOrd="0" presId="urn:microsoft.com/office/officeart/2005/8/layout/vList3"/>
    <dgm:cxn modelId="{85C77B56-8C54-491C-9805-0358D6FAF4E6}" type="presParOf" srcId="{189441B2-3654-4F47-BCEB-FD9567D930BE}" destId="{D72E0365-DD18-490A-9ED7-C0DF09E47291}" srcOrd="0" destOrd="0" presId="urn:microsoft.com/office/officeart/2005/8/layout/vList3"/>
    <dgm:cxn modelId="{795FC0C4-1A36-435C-A4EB-DB40488F14F9}" type="presParOf" srcId="{D72E0365-DD18-490A-9ED7-C0DF09E47291}" destId="{0FB30961-E469-4CE4-902F-32169811B38F}" srcOrd="0" destOrd="0" presId="urn:microsoft.com/office/officeart/2005/8/layout/vList3"/>
    <dgm:cxn modelId="{1799489C-0818-465B-89DD-6FAE3CE57E2B}" type="presParOf" srcId="{D72E0365-DD18-490A-9ED7-C0DF09E47291}" destId="{3DB3328A-B6C8-44CB-ABC3-324A26300F30}" srcOrd="1" destOrd="0" presId="urn:microsoft.com/office/officeart/2005/8/layout/vList3"/>
    <dgm:cxn modelId="{53DE731D-6602-485B-984C-124BD29AA64D}" type="presParOf" srcId="{189441B2-3654-4F47-BCEB-FD9567D930BE}" destId="{5E0F67DE-B3D8-4650-9888-8D9198E42EBD}" srcOrd="1" destOrd="0" presId="urn:microsoft.com/office/officeart/2005/8/layout/vList3"/>
    <dgm:cxn modelId="{8483732A-D703-4E75-9BFE-7ED9EA542119}" type="presParOf" srcId="{189441B2-3654-4F47-BCEB-FD9567D930BE}" destId="{FA6966AE-0F85-4C05-B164-8FBFAF1D7560}" srcOrd="2" destOrd="0" presId="urn:microsoft.com/office/officeart/2005/8/layout/vList3"/>
    <dgm:cxn modelId="{B2725689-7212-4CA0-A8A8-80A0C67B1ED4}" type="presParOf" srcId="{FA6966AE-0F85-4C05-B164-8FBFAF1D7560}" destId="{BC2FBD37-10C4-4751-949D-8105597E03BA}" srcOrd="0" destOrd="0" presId="urn:microsoft.com/office/officeart/2005/8/layout/vList3"/>
    <dgm:cxn modelId="{7769604D-E58C-474B-B5E2-E474CA23EA65}" type="presParOf" srcId="{FA6966AE-0F85-4C05-B164-8FBFAF1D7560}" destId="{247560B7-0E2C-487B-9660-79DFC1DB1094}" srcOrd="1" destOrd="0" presId="urn:microsoft.com/office/officeart/2005/8/layout/vList3"/>
    <dgm:cxn modelId="{CEED46F9-E7A5-4443-8F5E-1341AD7A4B63}" type="presParOf" srcId="{189441B2-3654-4F47-BCEB-FD9567D930BE}" destId="{888DF491-2D87-4F60-8CCA-AC61256A87F3}" srcOrd="3" destOrd="0" presId="urn:microsoft.com/office/officeart/2005/8/layout/vList3"/>
    <dgm:cxn modelId="{25058C53-4F81-4362-8FAE-63088993DE2E}" type="presParOf" srcId="{189441B2-3654-4F47-BCEB-FD9567D930BE}" destId="{78136164-5551-400B-AE0A-CB6054498A97}" srcOrd="4" destOrd="0" presId="urn:microsoft.com/office/officeart/2005/8/layout/vList3"/>
    <dgm:cxn modelId="{BA509828-A025-47B7-9BC4-37AA37CE29B8}" type="presParOf" srcId="{78136164-5551-400B-AE0A-CB6054498A97}" destId="{A0B5CC13-5A19-45F6-BFE2-2655594A28D0}" srcOrd="0" destOrd="0" presId="urn:microsoft.com/office/officeart/2005/8/layout/vList3"/>
    <dgm:cxn modelId="{63CDC1FC-89BA-44D6-8C84-580BD1778775}" type="presParOf" srcId="{78136164-5551-400B-AE0A-CB6054498A97}" destId="{FD3FBB0F-9BFE-43CB-AE62-6FF5C491EA0D}" srcOrd="1" destOrd="0" presId="urn:microsoft.com/office/officeart/2005/8/layout/vList3"/>
    <dgm:cxn modelId="{DDC837AA-1BD6-433B-B046-43D68282CC38}" type="presParOf" srcId="{189441B2-3654-4F47-BCEB-FD9567D930BE}" destId="{355E3D13-154E-4025-8D3F-ABE833B295DB}" srcOrd="5" destOrd="0" presId="urn:microsoft.com/office/officeart/2005/8/layout/vList3"/>
    <dgm:cxn modelId="{7F57D7AE-E120-4741-9EA6-33F6B830D124}" type="presParOf" srcId="{189441B2-3654-4F47-BCEB-FD9567D930BE}" destId="{0D656B03-77B8-43EF-A908-8726B8EE13A0}" srcOrd="6" destOrd="0" presId="urn:microsoft.com/office/officeart/2005/8/layout/vList3"/>
    <dgm:cxn modelId="{7E3C6D4C-DC36-4AF6-B19E-A74046D07835}" type="presParOf" srcId="{0D656B03-77B8-43EF-A908-8726B8EE13A0}" destId="{D248D45C-C866-49F6-85A9-A37CA32C50DA}" srcOrd="0" destOrd="0" presId="urn:microsoft.com/office/officeart/2005/8/layout/vList3"/>
    <dgm:cxn modelId="{7C5BCF7E-03E9-4966-A8EC-8FA73491D1FB}" type="presParOf" srcId="{0D656B03-77B8-43EF-A908-8726B8EE13A0}" destId="{CBBF76A0-407B-4667-85D2-BB03D7F5B1A0}" srcOrd="1" destOrd="0" presId="urn:microsoft.com/office/officeart/2005/8/layout/vList3"/>
    <dgm:cxn modelId="{7B60B8C9-DB34-436D-A7DE-50942EE1C710}" type="presParOf" srcId="{189441B2-3654-4F47-BCEB-FD9567D930BE}" destId="{C8657D32-5269-4422-9E7C-E0E88FDF5050}" srcOrd="7" destOrd="0" presId="urn:microsoft.com/office/officeart/2005/8/layout/vList3"/>
    <dgm:cxn modelId="{2EE29D0B-7A7E-41B9-91AF-FE88FE56C693}" type="presParOf" srcId="{189441B2-3654-4F47-BCEB-FD9567D930BE}" destId="{C7CC5251-62FE-4754-A28B-80658E6359EC}" srcOrd="8" destOrd="0" presId="urn:microsoft.com/office/officeart/2005/8/layout/vList3"/>
    <dgm:cxn modelId="{7B9470BC-D6C1-4682-B1C3-6067EA9B908C}" type="presParOf" srcId="{C7CC5251-62FE-4754-A28B-80658E6359EC}" destId="{ED189648-006D-4042-9102-4EE94E6989EB}" srcOrd="0" destOrd="0" presId="urn:microsoft.com/office/officeart/2005/8/layout/vList3"/>
    <dgm:cxn modelId="{578321CD-797C-4831-80E4-E2891F271760}" type="presParOf" srcId="{C7CC5251-62FE-4754-A28B-80658E6359EC}" destId="{7A0B266D-DA39-43AE-9F4C-6DF96303457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B510A9-606A-492B-A2D6-0B4B18C02AD6}" type="doc">
      <dgm:prSet loTypeId="urn:microsoft.com/office/officeart/2005/8/layout/default" loCatId="list" qsTypeId="urn:microsoft.com/office/officeart/2005/8/quickstyle/simple1" qsCatId="simple" csTypeId="urn:microsoft.com/office/officeart/2005/8/colors/accent1_2" csCatId="accent1" phldr="1"/>
      <dgm:spPr/>
    </dgm:pt>
    <dgm:pt modelId="{8EC225AE-2298-486A-A932-1D2653157CBD}">
      <dgm:prSet phldrT="[Text]"/>
      <dgm:spPr/>
      <dgm:t>
        <a:bodyPr/>
        <a:lstStyle/>
        <a:p>
          <a:r>
            <a:rPr lang="en-US" dirty="0">
              <a:latin typeface="Open Sans "/>
            </a:rPr>
            <a:t>Increased risk of exacerbations </a:t>
          </a:r>
        </a:p>
      </dgm:t>
    </dgm:pt>
    <dgm:pt modelId="{4F98F3DB-C234-4EAB-AB4E-C39134A07F7C}" type="parTrans" cxnId="{FFBE0402-9E03-4101-9051-E2ED54EC71A5}">
      <dgm:prSet/>
      <dgm:spPr/>
      <dgm:t>
        <a:bodyPr/>
        <a:lstStyle/>
        <a:p>
          <a:endParaRPr lang="en-US">
            <a:latin typeface="Open Sans "/>
          </a:endParaRPr>
        </a:p>
      </dgm:t>
    </dgm:pt>
    <dgm:pt modelId="{B887D72F-F79E-4264-82F0-F3587ACD5BAC}" type="sibTrans" cxnId="{FFBE0402-9E03-4101-9051-E2ED54EC71A5}">
      <dgm:prSet/>
      <dgm:spPr/>
      <dgm:t>
        <a:bodyPr/>
        <a:lstStyle/>
        <a:p>
          <a:endParaRPr lang="en-US">
            <a:latin typeface="Open Sans "/>
          </a:endParaRPr>
        </a:p>
      </dgm:t>
    </dgm:pt>
    <dgm:pt modelId="{4BB808DD-8B1C-48F6-87CF-AABC68108E8D}">
      <dgm:prSet phldrT="[Text]"/>
      <dgm:spPr/>
      <dgm:t>
        <a:bodyPr/>
        <a:lstStyle/>
        <a:p>
          <a:r>
            <a:rPr lang="en-US" dirty="0">
              <a:latin typeface="Open Sans "/>
            </a:rPr>
            <a:t>Decreased lung function </a:t>
          </a:r>
        </a:p>
      </dgm:t>
    </dgm:pt>
    <dgm:pt modelId="{06421BF5-C3B2-48CB-BF69-0648372B81B4}" type="parTrans" cxnId="{17630836-AEF2-41D3-B473-E728B2622C2E}">
      <dgm:prSet/>
      <dgm:spPr/>
      <dgm:t>
        <a:bodyPr/>
        <a:lstStyle/>
        <a:p>
          <a:endParaRPr lang="en-US">
            <a:latin typeface="Open Sans "/>
          </a:endParaRPr>
        </a:p>
      </dgm:t>
    </dgm:pt>
    <dgm:pt modelId="{657661C1-8651-41C5-A27D-47F4667232F4}" type="sibTrans" cxnId="{17630836-AEF2-41D3-B473-E728B2622C2E}">
      <dgm:prSet/>
      <dgm:spPr/>
      <dgm:t>
        <a:bodyPr/>
        <a:lstStyle/>
        <a:p>
          <a:endParaRPr lang="en-US">
            <a:latin typeface="Open Sans "/>
          </a:endParaRPr>
        </a:p>
      </dgm:t>
    </dgm:pt>
    <dgm:pt modelId="{FF2F5596-38AE-40FC-B91F-88D5D2C39523}">
      <dgm:prSet phldrT="[Text]"/>
      <dgm:spPr/>
      <dgm:t>
        <a:bodyPr/>
        <a:lstStyle/>
        <a:p>
          <a:r>
            <a:rPr lang="en-US" dirty="0">
              <a:latin typeface="Open Sans "/>
            </a:rPr>
            <a:t>Increased allergic response </a:t>
          </a:r>
        </a:p>
      </dgm:t>
    </dgm:pt>
    <dgm:pt modelId="{FD1CD46A-0613-4EA7-B8B4-CF747F7F102B}" type="parTrans" cxnId="{9B468904-0659-460E-B043-190294206C2F}">
      <dgm:prSet/>
      <dgm:spPr/>
      <dgm:t>
        <a:bodyPr/>
        <a:lstStyle/>
        <a:p>
          <a:endParaRPr lang="en-US">
            <a:latin typeface="Open Sans "/>
          </a:endParaRPr>
        </a:p>
      </dgm:t>
    </dgm:pt>
    <dgm:pt modelId="{DD5429B4-494E-467F-BAD3-C90195523D71}" type="sibTrans" cxnId="{9B468904-0659-460E-B043-190294206C2F}">
      <dgm:prSet/>
      <dgm:spPr/>
      <dgm:t>
        <a:bodyPr/>
        <a:lstStyle/>
        <a:p>
          <a:endParaRPr lang="en-US">
            <a:latin typeface="Open Sans "/>
          </a:endParaRPr>
        </a:p>
      </dgm:t>
    </dgm:pt>
    <dgm:pt modelId="{ADCCD698-A8AF-4900-8159-6A644B90B5FD}">
      <dgm:prSet phldrT="[Text]"/>
      <dgm:spPr/>
      <dgm:t>
        <a:bodyPr/>
        <a:lstStyle/>
        <a:p>
          <a:r>
            <a:rPr lang="en-US" dirty="0">
              <a:latin typeface="Open Sans "/>
            </a:rPr>
            <a:t>Increased airway inflammation </a:t>
          </a:r>
        </a:p>
      </dgm:t>
    </dgm:pt>
    <dgm:pt modelId="{58226699-96EE-4E95-AE7A-F6C50E521224}" type="parTrans" cxnId="{708CC11F-D6F9-4166-BF6C-81F680A80533}">
      <dgm:prSet/>
      <dgm:spPr/>
      <dgm:t>
        <a:bodyPr/>
        <a:lstStyle/>
        <a:p>
          <a:endParaRPr lang="en-US">
            <a:latin typeface="Open Sans "/>
          </a:endParaRPr>
        </a:p>
      </dgm:t>
    </dgm:pt>
    <dgm:pt modelId="{DB256496-3D2E-4340-8FAF-AA0EF8D6BE19}" type="sibTrans" cxnId="{708CC11F-D6F9-4166-BF6C-81F680A80533}">
      <dgm:prSet/>
      <dgm:spPr/>
      <dgm:t>
        <a:bodyPr/>
        <a:lstStyle/>
        <a:p>
          <a:endParaRPr lang="en-US">
            <a:latin typeface="Open Sans "/>
          </a:endParaRPr>
        </a:p>
      </dgm:t>
    </dgm:pt>
    <dgm:pt modelId="{0F47E9B3-16D5-4551-A527-E1FB197728E2}">
      <dgm:prSet phldrT="[Text]"/>
      <dgm:spPr/>
      <dgm:t>
        <a:bodyPr/>
        <a:lstStyle/>
        <a:p>
          <a:r>
            <a:rPr lang="en-US" dirty="0">
              <a:latin typeface="Open Sans "/>
            </a:rPr>
            <a:t>Increased risk of SEVERE exacerbations (with ≥ 3 canisters/year)</a:t>
          </a:r>
        </a:p>
      </dgm:t>
    </dgm:pt>
    <dgm:pt modelId="{C0A5A73B-4A94-489B-90C6-D3AE2C7CA01E}" type="parTrans" cxnId="{1CFD04FC-1C52-459B-8771-03786542C56C}">
      <dgm:prSet/>
      <dgm:spPr/>
      <dgm:t>
        <a:bodyPr/>
        <a:lstStyle/>
        <a:p>
          <a:endParaRPr lang="en-US">
            <a:latin typeface="Open Sans "/>
          </a:endParaRPr>
        </a:p>
      </dgm:t>
    </dgm:pt>
    <dgm:pt modelId="{E6CE3211-C249-4F7B-BEC6-D467E1B93AC0}" type="sibTrans" cxnId="{1CFD04FC-1C52-459B-8771-03786542C56C}">
      <dgm:prSet/>
      <dgm:spPr/>
      <dgm:t>
        <a:bodyPr/>
        <a:lstStyle/>
        <a:p>
          <a:endParaRPr lang="en-US">
            <a:latin typeface="Open Sans "/>
          </a:endParaRPr>
        </a:p>
      </dgm:t>
    </dgm:pt>
    <dgm:pt modelId="{5F18B7C5-36D3-43F1-803B-C7AAEA1A5065}">
      <dgm:prSet phldrT="[Text]"/>
      <dgm:spPr/>
      <dgm:t>
        <a:bodyPr/>
        <a:lstStyle/>
        <a:p>
          <a:r>
            <a:rPr lang="en-US" dirty="0">
              <a:latin typeface="Open Sans "/>
            </a:rPr>
            <a:t>Increased risk of asthma-related DEATH (with ≥ 12 canisters/year)</a:t>
          </a:r>
        </a:p>
      </dgm:t>
    </dgm:pt>
    <dgm:pt modelId="{BE76E562-C691-40FB-BF7E-A9AB8369E1C5}" type="parTrans" cxnId="{BC38FCED-FEF4-477E-ADE0-3F2C2DEB39DC}">
      <dgm:prSet/>
      <dgm:spPr/>
      <dgm:t>
        <a:bodyPr/>
        <a:lstStyle/>
        <a:p>
          <a:endParaRPr lang="en-US">
            <a:latin typeface="Open Sans "/>
          </a:endParaRPr>
        </a:p>
      </dgm:t>
    </dgm:pt>
    <dgm:pt modelId="{E0D11E46-9A4D-4BB5-9881-EB37C3BCA802}" type="sibTrans" cxnId="{BC38FCED-FEF4-477E-ADE0-3F2C2DEB39DC}">
      <dgm:prSet/>
      <dgm:spPr/>
      <dgm:t>
        <a:bodyPr/>
        <a:lstStyle/>
        <a:p>
          <a:endParaRPr lang="en-US">
            <a:latin typeface="Open Sans "/>
          </a:endParaRPr>
        </a:p>
      </dgm:t>
    </dgm:pt>
    <dgm:pt modelId="{48023E02-1943-4446-B844-5034096AC00D}" type="pres">
      <dgm:prSet presAssocID="{04B510A9-606A-492B-A2D6-0B4B18C02AD6}" presName="diagram" presStyleCnt="0">
        <dgm:presLayoutVars>
          <dgm:dir/>
          <dgm:resizeHandles val="exact"/>
        </dgm:presLayoutVars>
      </dgm:prSet>
      <dgm:spPr/>
    </dgm:pt>
    <dgm:pt modelId="{3F9F5C43-3728-41A9-A553-785AA3BA9878}" type="pres">
      <dgm:prSet presAssocID="{8EC225AE-2298-486A-A932-1D2653157CBD}" presName="node" presStyleLbl="node1" presStyleIdx="0" presStyleCnt="6">
        <dgm:presLayoutVars>
          <dgm:bulletEnabled val="1"/>
        </dgm:presLayoutVars>
      </dgm:prSet>
      <dgm:spPr/>
    </dgm:pt>
    <dgm:pt modelId="{FB3333E6-57B3-401B-8539-8B5F69DD0BFF}" type="pres">
      <dgm:prSet presAssocID="{B887D72F-F79E-4264-82F0-F3587ACD5BAC}" presName="sibTrans" presStyleCnt="0"/>
      <dgm:spPr/>
    </dgm:pt>
    <dgm:pt modelId="{7719262E-C25A-4EF6-B9D2-B0CF02336A53}" type="pres">
      <dgm:prSet presAssocID="{0F47E9B3-16D5-4551-A527-E1FB197728E2}" presName="node" presStyleLbl="node1" presStyleIdx="1" presStyleCnt="6">
        <dgm:presLayoutVars>
          <dgm:bulletEnabled val="1"/>
        </dgm:presLayoutVars>
      </dgm:prSet>
      <dgm:spPr/>
    </dgm:pt>
    <dgm:pt modelId="{090EDF0A-0EE6-4069-97AA-C39D0D7399A6}" type="pres">
      <dgm:prSet presAssocID="{E6CE3211-C249-4F7B-BEC6-D467E1B93AC0}" presName="sibTrans" presStyleCnt="0"/>
      <dgm:spPr/>
    </dgm:pt>
    <dgm:pt modelId="{1C6B18B4-3433-46C1-A5A7-F69A27FD0DC8}" type="pres">
      <dgm:prSet presAssocID="{5F18B7C5-36D3-43F1-803B-C7AAEA1A5065}" presName="node" presStyleLbl="node1" presStyleIdx="2" presStyleCnt="6">
        <dgm:presLayoutVars>
          <dgm:bulletEnabled val="1"/>
        </dgm:presLayoutVars>
      </dgm:prSet>
      <dgm:spPr/>
    </dgm:pt>
    <dgm:pt modelId="{D353CD8E-900F-4946-8D30-11CB7AF43B83}" type="pres">
      <dgm:prSet presAssocID="{E0D11E46-9A4D-4BB5-9881-EB37C3BCA802}" presName="sibTrans" presStyleCnt="0"/>
      <dgm:spPr/>
    </dgm:pt>
    <dgm:pt modelId="{DF43E9B7-D4D0-4A7D-B03B-167260F72414}" type="pres">
      <dgm:prSet presAssocID="{4BB808DD-8B1C-48F6-87CF-AABC68108E8D}" presName="node" presStyleLbl="node1" presStyleIdx="3" presStyleCnt="6">
        <dgm:presLayoutVars>
          <dgm:bulletEnabled val="1"/>
        </dgm:presLayoutVars>
      </dgm:prSet>
      <dgm:spPr/>
    </dgm:pt>
    <dgm:pt modelId="{887253E6-13EB-45E5-BDDA-52A1AAAB1AA2}" type="pres">
      <dgm:prSet presAssocID="{657661C1-8651-41C5-A27D-47F4667232F4}" presName="sibTrans" presStyleCnt="0"/>
      <dgm:spPr/>
    </dgm:pt>
    <dgm:pt modelId="{17D6E91C-4DA8-43BC-8B06-EFD1D3D235F7}" type="pres">
      <dgm:prSet presAssocID="{FF2F5596-38AE-40FC-B91F-88D5D2C39523}" presName="node" presStyleLbl="node1" presStyleIdx="4" presStyleCnt="6">
        <dgm:presLayoutVars>
          <dgm:bulletEnabled val="1"/>
        </dgm:presLayoutVars>
      </dgm:prSet>
      <dgm:spPr/>
    </dgm:pt>
    <dgm:pt modelId="{75F287D8-1735-4589-946B-D350A1E8CB5C}" type="pres">
      <dgm:prSet presAssocID="{DD5429B4-494E-467F-BAD3-C90195523D71}" presName="sibTrans" presStyleCnt="0"/>
      <dgm:spPr/>
    </dgm:pt>
    <dgm:pt modelId="{784FC31A-8BA2-4157-AFB3-E328F383B9E5}" type="pres">
      <dgm:prSet presAssocID="{ADCCD698-A8AF-4900-8159-6A644B90B5FD}" presName="node" presStyleLbl="node1" presStyleIdx="5" presStyleCnt="6">
        <dgm:presLayoutVars>
          <dgm:bulletEnabled val="1"/>
        </dgm:presLayoutVars>
      </dgm:prSet>
      <dgm:spPr/>
    </dgm:pt>
  </dgm:ptLst>
  <dgm:cxnLst>
    <dgm:cxn modelId="{FFBE0402-9E03-4101-9051-E2ED54EC71A5}" srcId="{04B510A9-606A-492B-A2D6-0B4B18C02AD6}" destId="{8EC225AE-2298-486A-A932-1D2653157CBD}" srcOrd="0" destOrd="0" parTransId="{4F98F3DB-C234-4EAB-AB4E-C39134A07F7C}" sibTransId="{B887D72F-F79E-4264-82F0-F3587ACD5BAC}"/>
    <dgm:cxn modelId="{9B468904-0659-460E-B043-190294206C2F}" srcId="{04B510A9-606A-492B-A2D6-0B4B18C02AD6}" destId="{FF2F5596-38AE-40FC-B91F-88D5D2C39523}" srcOrd="4" destOrd="0" parTransId="{FD1CD46A-0613-4EA7-B8B4-CF747F7F102B}" sibTransId="{DD5429B4-494E-467F-BAD3-C90195523D71}"/>
    <dgm:cxn modelId="{708CC11F-D6F9-4166-BF6C-81F680A80533}" srcId="{04B510A9-606A-492B-A2D6-0B4B18C02AD6}" destId="{ADCCD698-A8AF-4900-8159-6A644B90B5FD}" srcOrd="5" destOrd="0" parTransId="{58226699-96EE-4E95-AE7A-F6C50E521224}" sibTransId="{DB256496-3D2E-4340-8FAF-AA0EF8D6BE19}"/>
    <dgm:cxn modelId="{5B146130-71D5-48C6-9259-A9C576528B64}" type="presOf" srcId="{0F47E9B3-16D5-4551-A527-E1FB197728E2}" destId="{7719262E-C25A-4EF6-B9D2-B0CF02336A53}" srcOrd="0" destOrd="0" presId="urn:microsoft.com/office/officeart/2005/8/layout/default"/>
    <dgm:cxn modelId="{17630836-AEF2-41D3-B473-E728B2622C2E}" srcId="{04B510A9-606A-492B-A2D6-0B4B18C02AD6}" destId="{4BB808DD-8B1C-48F6-87CF-AABC68108E8D}" srcOrd="3" destOrd="0" parTransId="{06421BF5-C3B2-48CB-BF69-0648372B81B4}" sibTransId="{657661C1-8651-41C5-A27D-47F4667232F4}"/>
    <dgm:cxn modelId="{13DE5E80-CC0D-4A6D-8261-FEB042450D35}" type="presOf" srcId="{4BB808DD-8B1C-48F6-87CF-AABC68108E8D}" destId="{DF43E9B7-D4D0-4A7D-B03B-167260F72414}" srcOrd="0" destOrd="0" presId="urn:microsoft.com/office/officeart/2005/8/layout/default"/>
    <dgm:cxn modelId="{52711B96-EB24-4978-AEDE-ABC3DCFA0FEA}" type="presOf" srcId="{5F18B7C5-36D3-43F1-803B-C7AAEA1A5065}" destId="{1C6B18B4-3433-46C1-A5A7-F69A27FD0DC8}" srcOrd="0" destOrd="0" presId="urn:microsoft.com/office/officeart/2005/8/layout/default"/>
    <dgm:cxn modelId="{D0B1F4B5-F2EF-436D-BDE6-32EB9FB7CE29}" type="presOf" srcId="{ADCCD698-A8AF-4900-8159-6A644B90B5FD}" destId="{784FC31A-8BA2-4157-AFB3-E328F383B9E5}" srcOrd="0" destOrd="0" presId="urn:microsoft.com/office/officeart/2005/8/layout/default"/>
    <dgm:cxn modelId="{3195ADC4-4745-4B67-A009-28E1397F71E5}" type="presOf" srcId="{8EC225AE-2298-486A-A932-1D2653157CBD}" destId="{3F9F5C43-3728-41A9-A553-785AA3BA9878}" srcOrd="0" destOrd="0" presId="urn:microsoft.com/office/officeart/2005/8/layout/default"/>
    <dgm:cxn modelId="{63413FD5-DC50-4C70-90C9-A326DB972C9A}" type="presOf" srcId="{FF2F5596-38AE-40FC-B91F-88D5D2C39523}" destId="{17D6E91C-4DA8-43BC-8B06-EFD1D3D235F7}" srcOrd="0" destOrd="0" presId="urn:microsoft.com/office/officeart/2005/8/layout/default"/>
    <dgm:cxn modelId="{BC38FCED-FEF4-477E-ADE0-3F2C2DEB39DC}" srcId="{04B510A9-606A-492B-A2D6-0B4B18C02AD6}" destId="{5F18B7C5-36D3-43F1-803B-C7AAEA1A5065}" srcOrd="2" destOrd="0" parTransId="{BE76E562-C691-40FB-BF7E-A9AB8369E1C5}" sibTransId="{E0D11E46-9A4D-4BB5-9881-EB37C3BCA802}"/>
    <dgm:cxn modelId="{5F5295F2-F831-4D69-93F2-8820AE708B3A}" type="presOf" srcId="{04B510A9-606A-492B-A2D6-0B4B18C02AD6}" destId="{48023E02-1943-4446-B844-5034096AC00D}" srcOrd="0" destOrd="0" presId="urn:microsoft.com/office/officeart/2005/8/layout/default"/>
    <dgm:cxn modelId="{1CFD04FC-1C52-459B-8771-03786542C56C}" srcId="{04B510A9-606A-492B-A2D6-0B4B18C02AD6}" destId="{0F47E9B3-16D5-4551-A527-E1FB197728E2}" srcOrd="1" destOrd="0" parTransId="{C0A5A73B-4A94-489B-90C6-D3AE2C7CA01E}" sibTransId="{E6CE3211-C249-4F7B-BEC6-D467E1B93AC0}"/>
    <dgm:cxn modelId="{501463F1-D4F6-4275-AE52-4ADCDBD9D4EC}" type="presParOf" srcId="{48023E02-1943-4446-B844-5034096AC00D}" destId="{3F9F5C43-3728-41A9-A553-785AA3BA9878}" srcOrd="0" destOrd="0" presId="urn:microsoft.com/office/officeart/2005/8/layout/default"/>
    <dgm:cxn modelId="{8D5FC51A-4F7B-41FF-A01D-84D18680F64E}" type="presParOf" srcId="{48023E02-1943-4446-B844-5034096AC00D}" destId="{FB3333E6-57B3-401B-8539-8B5F69DD0BFF}" srcOrd="1" destOrd="0" presId="urn:microsoft.com/office/officeart/2005/8/layout/default"/>
    <dgm:cxn modelId="{7B287E08-F00C-47AC-BEA3-B7AC8F3E8EB2}" type="presParOf" srcId="{48023E02-1943-4446-B844-5034096AC00D}" destId="{7719262E-C25A-4EF6-B9D2-B0CF02336A53}" srcOrd="2" destOrd="0" presId="urn:microsoft.com/office/officeart/2005/8/layout/default"/>
    <dgm:cxn modelId="{BC188050-55F3-481A-89CE-091F55AD4118}" type="presParOf" srcId="{48023E02-1943-4446-B844-5034096AC00D}" destId="{090EDF0A-0EE6-4069-97AA-C39D0D7399A6}" srcOrd="3" destOrd="0" presId="urn:microsoft.com/office/officeart/2005/8/layout/default"/>
    <dgm:cxn modelId="{7D33DEF4-E6F0-4087-ACC8-0A9BF7CA4B59}" type="presParOf" srcId="{48023E02-1943-4446-B844-5034096AC00D}" destId="{1C6B18B4-3433-46C1-A5A7-F69A27FD0DC8}" srcOrd="4" destOrd="0" presId="urn:microsoft.com/office/officeart/2005/8/layout/default"/>
    <dgm:cxn modelId="{E3390D2D-613C-4012-A933-9F8D0C764B72}" type="presParOf" srcId="{48023E02-1943-4446-B844-5034096AC00D}" destId="{D353CD8E-900F-4946-8D30-11CB7AF43B83}" srcOrd="5" destOrd="0" presId="urn:microsoft.com/office/officeart/2005/8/layout/default"/>
    <dgm:cxn modelId="{A23A7996-907E-4D76-B782-129307E2FC6F}" type="presParOf" srcId="{48023E02-1943-4446-B844-5034096AC00D}" destId="{DF43E9B7-D4D0-4A7D-B03B-167260F72414}" srcOrd="6" destOrd="0" presId="urn:microsoft.com/office/officeart/2005/8/layout/default"/>
    <dgm:cxn modelId="{E8A1350A-94D8-456A-9352-46060A94EDC3}" type="presParOf" srcId="{48023E02-1943-4446-B844-5034096AC00D}" destId="{887253E6-13EB-45E5-BDDA-52A1AAAB1AA2}" srcOrd="7" destOrd="0" presId="urn:microsoft.com/office/officeart/2005/8/layout/default"/>
    <dgm:cxn modelId="{3E60E2D2-BCCB-475E-8CD3-8AE8C0BBF890}" type="presParOf" srcId="{48023E02-1943-4446-B844-5034096AC00D}" destId="{17D6E91C-4DA8-43BC-8B06-EFD1D3D235F7}" srcOrd="8" destOrd="0" presId="urn:microsoft.com/office/officeart/2005/8/layout/default"/>
    <dgm:cxn modelId="{196C4D1A-A7C2-42C1-9372-5EEA601E8166}" type="presParOf" srcId="{48023E02-1943-4446-B844-5034096AC00D}" destId="{75F287D8-1735-4589-946B-D350A1E8CB5C}" srcOrd="9" destOrd="0" presId="urn:microsoft.com/office/officeart/2005/8/layout/default"/>
    <dgm:cxn modelId="{867AC323-82E1-46F7-82B8-BDE480C4B88B}" type="presParOf" srcId="{48023E02-1943-4446-B844-5034096AC00D}" destId="{784FC31A-8BA2-4157-AFB3-E328F383B9E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Maternal and Child Health</a:t>
          </a: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Women’s Health</a:t>
          </a: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Prevention and Quality Improvement</a:t>
          </a: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Public Health Protection and Safety</a:t>
          </a: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Laboratory Services</a:t>
          </a: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754664" y="5004028"/>
        <a:ext cx="4006519" cy="666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060987"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randview" panose="020B0502040204020203" pitchFamily="34" charset="0"/>
          </a:endParaRPr>
        </a:p>
      </dsp:txBody>
      <dsp:txXfrm>
        <a:off x="1216236" y="4023714"/>
        <a:ext cx="126923" cy="126923"/>
      </dsp:txXfrm>
    </dsp:sp>
    <dsp:sp modelId="{4BAC4599-5689-437F-90F2-D586D824B66C}">
      <dsp:nvSpPr>
        <dsp:cNvPr id="0" name=""/>
        <dsp:cNvSpPr/>
      </dsp:nvSpPr>
      <dsp:spPr>
        <a:xfrm>
          <a:off x="1060987"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randview" panose="020B0502040204020203" pitchFamily="34" charset="0"/>
          </a:endParaRPr>
        </a:p>
      </dsp:txBody>
      <dsp:txXfrm>
        <a:off x="1236612" y="3627340"/>
        <a:ext cx="86171" cy="86171"/>
      </dsp:txXfrm>
    </dsp:sp>
    <dsp:sp modelId="{E20EDDB1-67FA-4D7D-9539-9F9A64C6DD66}">
      <dsp:nvSpPr>
        <dsp:cNvPr id="0" name=""/>
        <dsp:cNvSpPr/>
      </dsp:nvSpPr>
      <dsp:spPr>
        <a:xfrm>
          <a:off x="1060987"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randview" panose="020B0502040204020203" pitchFamily="34" charset="0"/>
          </a:endParaRPr>
        </a:p>
      </dsp:txBody>
      <dsp:txXfrm>
        <a:off x="1256165" y="3230142"/>
        <a:ext cx="47065" cy="47065"/>
      </dsp:txXfrm>
    </dsp:sp>
    <dsp:sp modelId="{4014ECEF-0888-4009-892D-AB08DF214F2C}">
      <dsp:nvSpPr>
        <dsp:cNvPr id="0" name=""/>
        <dsp:cNvSpPr/>
      </dsp:nvSpPr>
      <dsp:spPr>
        <a:xfrm>
          <a:off x="1060987"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Grandview" panose="020B0502040204020203" pitchFamily="34" charset="0"/>
          </a:endParaRPr>
        </a:p>
      </dsp:txBody>
      <dsp:txXfrm>
        <a:off x="1268762" y="2825988"/>
        <a:ext cx="21871" cy="21871"/>
      </dsp:txXfrm>
    </dsp:sp>
    <dsp:sp modelId="{31B24B2D-92AE-440C-A1A6-5F475784AD35}">
      <dsp:nvSpPr>
        <dsp:cNvPr id="0" name=""/>
        <dsp:cNvSpPr/>
      </dsp:nvSpPr>
      <dsp:spPr>
        <a:xfrm>
          <a:off x="1060987"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randview" panose="020B0502040204020203" pitchFamily="34" charset="0"/>
          </a:endParaRPr>
        </a:p>
      </dsp:txBody>
      <dsp:txXfrm>
        <a:off x="1256165" y="2396641"/>
        <a:ext cx="47065" cy="47065"/>
      </dsp:txXfrm>
    </dsp:sp>
    <dsp:sp modelId="{6BE7391D-3772-45C7-BB03-B5B214683C6E}">
      <dsp:nvSpPr>
        <dsp:cNvPr id="0" name=""/>
        <dsp:cNvSpPr/>
      </dsp:nvSpPr>
      <dsp:spPr>
        <a:xfrm>
          <a:off x="1060987"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randview" panose="020B0502040204020203" pitchFamily="34" charset="0"/>
          </a:endParaRPr>
        </a:p>
      </dsp:txBody>
      <dsp:txXfrm>
        <a:off x="1236612" y="1960337"/>
        <a:ext cx="86171" cy="86171"/>
      </dsp:txXfrm>
    </dsp:sp>
    <dsp:sp modelId="{D06C129D-FFB9-48A9-9033-F70ED61AAC72}">
      <dsp:nvSpPr>
        <dsp:cNvPr id="0" name=""/>
        <dsp:cNvSpPr/>
      </dsp:nvSpPr>
      <dsp:spPr>
        <a:xfrm>
          <a:off x="1060987"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randview" panose="020B0502040204020203" pitchFamily="34" charset="0"/>
          </a:endParaRPr>
        </a:p>
      </dsp:txBody>
      <dsp:txXfrm>
        <a:off x="1216236" y="1523210"/>
        <a:ext cx="126923" cy="126923"/>
      </dsp:txXfrm>
    </dsp:sp>
    <dsp:sp modelId="{59935916-D8C6-4C4E-B14F-48A57B6B9F68}">
      <dsp:nvSpPr>
        <dsp:cNvPr id="0" name=""/>
        <dsp:cNvSpPr/>
      </dsp:nvSpPr>
      <dsp:spPr>
        <a:xfrm rot="16200000">
          <a:off x="-1860433" y="2460438"/>
          <a:ext cx="5089868" cy="75297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randview" panose="020B0502040204020203" pitchFamily="34" charset="0"/>
            </a:rPr>
            <a:t>Commissioner’s Office</a:t>
          </a:r>
          <a:endParaRPr lang="en-US" sz="2000" i="1" kern="1200" dirty="0">
            <a:solidFill>
              <a:schemeClr val="bg1"/>
            </a:solidFill>
            <a:latin typeface="Grandview" panose="020B0502040204020203" pitchFamily="34" charset="0"/>
          </a:endParaRPr>
        </a:p>
      </dsp:txBody>
      <dsp:txXfrm>
        <a:off x="-1860433" y="2460438"/>
        <a:ext cx="5089868" cy="752971"/>
      </dsp:txXfrm>
    </dsp:sp>
    <dsp:sp modelId="{B73CF9B0-EB3F-4577-8369-54F3E07425DB}">
      <dsp:nvSpPr>
        <dsp:cNvPr id="0" name=""/>
        <dsp:cNvSpPr/>
      </dsp:nvSpPr>
      <dsp:spPr>
        <a:xfrm>
          <a:off x="1498408" y="3019"/>
          <a:ext cx="348012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randview" panose="020B0502040204020203" pitchFamily="34" charset="0"/>
            </a:rPr>
            <a:t>Maternal and Child Health</a:t>
          </a:r>
        </a:p>
      </dsp:txBody>
      <dsp:txXfrm>
        <a:off x="1498408" y="3019"/>
        <a:ext cx="3480125" cy="666801"/>
      </dsp:txXfrm>
    </dsp:sp>
    <dsp:sp modelId="{57F0B218-B8AE-4220-9430-48E42516228E}">
      <dsp:nvSpPr>
        <dsp:cNvPr id="0" name=""/>
        <dsp:cNvSpPr/>
      </dsp:nvSpPr>
      <dsp:spPr>
        <a:xfrm>
          <a:off x="1498408" y="836520"/>
          <a:ext cx="3483865"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Grandview" panose="020B0502040204020203" pitchFamily="34" charset="0"/>
            </a:rPr>
            <a:t>Women’s Health</a:t>
          </a:r>
          <a:endParaRPr lang="en-US" sz="2000" kern="1200" dirty="0">
            <a:solidFill>
              <a:schemeClr val="bg1"/>
            </a:solidFill>
            <a:latin typeface="Grandview" panose="020B0502040204020203" pitchFamily="34" charset="0"/>
          </a:endParaRPr>
        </a:p>
      </dsp:txBody>
      <dsp:txXfrm>
        <a:off x="1498408" y="836520"/>
        <a:ext cx="3483865" cy="666801"/>
      </dsp:txXfrm>
    </dsp:sp>
    <dsp:sp modelId="{7273DBFA-A064-4CD0-8B35-089175BB930D}">
      <dsp:nvSpPr>
        <dsp:cNvPr id="0" name=""/>
        <dsp:cNvSpPr/>
      </dsp:nvSpPr>
      <dsp:spPr>
        <a:xfrm>
          <a:off x="1498408" y="1670022"/>
          <a:ext cx="3483865"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randview" panose="020B0502040204020203" pitchFamily="34" charset="0"/>
            </a:rPr>
            <a:t>Prevention and Quality Improvement</a:t>
          </a:r>
        </a:p>
      </dsp:txBody>
      <dsp:txXfrm>
        <a:off x="1498408" y="1670022"/>
        <a:ext cx="3483865" cy="666801"/>
      </dsp:txXfrm>
    </dsp:sp>
    <dsp:sp modelId="{6D7F8648-288A-4A1F-B54A-807646FA6E13}">
      <dsp:nvSpPr>
        <dsp:cNvPr id="0" name=""/>
        <dsp:cNvSpPr/>
      </dsp:nvSpPr>
      <dsp:spPr>
        <a:xfrm>
          <a:off x="1498408" y="2503523"/>
          <a:ext cx="348386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randview" panose="020B0502040204020203" pitchFamily="34" charset="0"/>
            </a:rPr>
            <a:t>Epidemiology and Health Planning</a:t>
          </a:r>
        </a:p>
      </dsp:txBody>
      <dsp:txXfrm>
        <a:off x="1498408" y="2503523"/>
        <a:ext cx="3483865" cy="666801"/>
      </dsp:txXfrm>
    </dsp:sp>
    <dsp:sp modelId="{42D61C59-8415-4E78-A2CC-696EF3213CB7}">
      <dsp:nvSpPr>
        <dsp:cNvPr id="0" name=""/>
        <dsp:cNvSpPr/>
      </dsp:nvSpPr>
      <dsp:spPr>
        <a:xfrm>
          <a:off x="1498408" y="3337025"/>
          <a:ext cx="3483865"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randview" panose="020B0502040204020203" pitchFamily="34" charset="0"/>
            </a:rPr>
            <a:t>Public Health Protection and Safety</a:t>
          </a:r>
        </a:p>
      </dsp:txBody>
      <dsp:txXfrm>
        <a:off x="1498408" y="3337025"/>
        <a:ext cx="3483865" cy="666801"/>
      </dsp:txXfrm>
    </dsp:sp>
    <dsp:sp modelId="{86B6F8FD-94AF-47EE-A573-412109D0A061}">
      <dsp:nvSpPr>
        <dsp:cNvPr id="0" name=""/>
        <dsp:cNvSpPr/>
      </dsp:nvSpPr>
      <dsp:spPr>
        <a:xfrm>
          <a:off x="1498408" y="4170526"/>
          <a:ext cx="3483865"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Grandview" panose="020B0502040204020203" pitchFamily="34" charset="0"/>
            </a:rPr>
            <a:t>Laboratory Services</a:t>
          </a:r>
          <a:endParaRPr lang="en-US" sz="2000" kern="1200" dirty="0">
            <a:solidFill>
              <a:schemeClr val="bg1"/>
            </a:solidFill>
            <a:latin typeface="Grandview" panose="020B0502040204020203" pitchFamily="34" charset="0"/>
          </a:endParaRPr>
        </a:p>
      </dsp:txBody>
      <dsp:txXfrm>
        <a:off x="1498408" y="4170526"/>
        <a:ext cx="3483865" cy="666801"/>
      </dsp:txXfrm>
    </dsp:sp>
    <dsp:sp modelId="{0060CFB8-2A8A-4A1B-B7AA-F0317BA7B739}">
      <dsp:nvSpPr>
        <dsp:cNvPr id="0" name=""/>
        <dsp:cNvSpPr/>
      </dsp:nvSpPr>
      <dsp:spPr>
        <a:xfrm>
          <a:off x="1498408" y="5004028"/>
          <a:ext cx="348386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randview" panose="020B0502040204020203" pitchFamily="34" charset="0"/>
            </a:rPr>
            <a:t>Administration and Financial Management</a:t>
          </a:r>
        </a:p>
      </dsp:txBody>
      <dsp:txXfrm>
        <a:off x="1498408" y="5004028"/>
        <a:ext cx="3483865" cy="6668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3328A-B6C8-44CB-ABC3-324A26300F30}">
      <dsp:nvSpPr>
        <dsp:cNvPr id="0" name=""/>
        <dsp:cNvSpPr/>
      </dsp:nvSpPr>
      <dsp:spPr>
        <a:xfrm rot="10800000">
          <a:off x="1956203" y="573"/>
          <a:ext cx="6839658" cy="93372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748"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Open Sans" panose="020B0604020202020204" charset="0"/>
              <a:ea typeface="Open Sans" panose="020B0604020202020204" charset="0"/>
              <a:cs typeface="Open Sans" panose="020B0604020202020204" charset="0"/>
            </a:rPr>
            <a:t>ingle</a:t>
          </a:r>
        </a:p>
      </dsp:txBody>
      <dsp:txXfrm rot="10800000">
        <a:off x="2189635" y="573"/>
        <a:ext cx="6606226" cy="933728"/>
      </dsp:txXfrm>
    </dsp:sp>
    <dsp:sp modelId="{0FB30961-E469-4CE4-902F-32169811B38F}">
      <dsp:nvSpPr>
        <dsp:cNvPr id="0" name=""/>
        <dsp:cNvSpPr/>
      </dsp:nvSpPr>
      <dsp:spPr>
        <a:xfrm>
          <a:off x="1489338" y="573"/>
          <a:ext cx="933728" cy="933728"/>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7560B7-0E2C-487B-9660-79DFC1DB1094}">
      <dsp:nvSpPr>
        <dsp:cNvPr id="0" name=""/>
        <dsp:cNvSpPr/>
      </dsp:nvSpPr>
      <dsp:spPr>
        <a:xfrm rot="10800000">
          <a:off x="1956203" y="1213026"/>
          <a:ext cx="6839658" cy="93372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748"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kern="1200" dirty="0" err="1">
              <a:latin typeface="Open Sans" panose="020B0604020202020204" charset="0"/>
              <a:ea typeface="Open Sans" panose="020B0604020202020204" charset="0"/>
              <a:cs typeface="Open Sans" panose="020B0604020202020204" charset="0"/>
            </a:rPr>
            <a:t>aintenance</a:t>
          </a:r>
          <a:endParaRPr lang="en-US" sz="4000" kern="1200" dirty="0">
            <a:latin typeface="Open Sans" panose="020B0604020202020204" charset="0"/>
            <a:ea typeface="Open Sans" panose="020B0604020202020204" charset="0"/>
            <a:cs typeface="Open Sans" panose="020B0604020202020204" charset="0"/>
          </a:endParaRPr>
        </a:p>
      </dsp:txBody>
      <dsp:txXfrm rot="10800000">
        <a:off x="2189635" y="1213026"/>
        <a:ext cx="6606226" cy="933728"/>
      </dsp:txXfrm>
    </dsp:sp>
    <dsp:sp modelId="{BC2FBD37-10C4-4751-949D-8105597E03BA}">
      <dsp:nvSpPr>
        <dsp:cNvPr id="0" name=""/>
        <dsp:cNvSpPr/>
      </dsp:nvSpPr>
      <dsp:spPr>
        <a:xfrm>
          <a:off x="1489338" y="1213026"/>
          <a:ext cx="933728" cy="933728"/>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3FBB0F-9BFE-43CB-AE62-6FF5C491EA0D}">
      <dsp:nvSpPr>
        <dsp:cNvPr id="0" name=""/>
        <dsp:cNvSpPr/>
      </dsp:nvSpPr>
      <dsp:spPr>
        <a:xfrm rot="10800000">
          <a:off x="1956203" y="2425479"/>
          <a:ext cx="6839658" cy="93372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748"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kern="1200" dirty="0" err="1">
              <a:latin typeface="Open Sans" panose="020B0604020202020204" charset="0"/>
              <a:ea typeface="Open Sans" panose="020B0604020202020204" charset="0"/>
              <a:cs typeface="Open Sans" panose="020B0604020202020204" charset="0"/>
            </a:rPr>
            <a:t>nd</a:t>
          </a:r>
          <a:endParaRPr lang="en-US" sz="4000" kern="1200" dirty="0">
            <a:latin typeface="Open Sans" panose="020B0604020202020204" charset="0"/>
            <a:ea typeface="Open Sans" panose="020B0604020202020204" charset="0"/>
            <a:cs typeface="Open Sans" panose="020B0604020202020204" charset="0"/>
          </a:endParaRPr>
        </a:p>
      </dsp:txBody>
      <dsp:txXfrm rot="10800000">
        <a:off x="2189635" y="2425479"/>
        <a:ext cx="6606226" cy="933728"/>
      </dsp:txXfrm>
    </dsp:sp>
    <dsp:sp modelId="{A0B5CC13-5A19-45F6-BFE2-2655594A28D0}">
      <dsp:nvSpPr>
        <dsp:cNvPr id="0" name=""/>
        <dsp:cNvSpPr/>
      </dsp:nvSpPr>
      <dsp:spPr>
        <a:xfrm>
          <a:off x="1489338" y="2425479"/>
          <a:ext cx="933728" cy="933728"/>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BF76A0-407B-4667-85D2-BB03D7F5B1A0}">
      <dsp:nvSpPr>
        <dsp:cNvPr id="0" name=""/>
        <dsp:cNvSpPr/>
      </dsp:nvSpPr>
      <dsp:spPr>
        <a:xfrm rot="10800000">
          <a:off x="1956203" y="3637933"/>
          <a:ext cx="6839658" cy="93372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748"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kern="1200" dirty="0" err="1">
              <a:latin typeface="Open Sans" panose="020B0604020202020204" charset="0"/>
              <a:ea typeface="Open Sans" panose="020B0604020202020204" charset="0"/>
              <a:cs typeface="Open Sans" panose="020B0604020202020204" charset="0"/>
            </a:rPr>
            <a:t>eliever</a:t>
          </a:r>
          <a:endParaRPr lang="en-US" sz="4000" kern="1200" dirty="0">
            <a:latin typeface="Open Sans" panose="020B0604020202020204" charset="0"/>
            <a:ea typeface="Open Sans" panose="020B0604020202020204" charset="0"/>
            <a:cs typeface="Open Sans" panose="020B0604020202020204" charset="0"/>
          </a:endParaRPr>
        </a:p>
      </dsp:txBody>
      <dsp:txXfrm rot="10800000">
        <a:off x="2189635" y="3637933"/>
        <a:ext cx="6606226" cy="933728"/>
      </dsp:txXfrm>
    </dsp:sp>
    <dsp:sp modelId="{D248D45C-C866-49F6-85A9-A37CA32C50DA}">
      <dsp:nvSpPr>
        <dsp:cNvPr id="0" name=""/>
        <dsp:cNvSpPr/>
      </dsp:nvSpPr>
      <dsp:spPr>
        <a:xfrm>
          <a:off x="1489338" y="3637933"/>
          <a:ext cx="933728" cy="933728"/>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B266D-DA39-43AE-9F4C-6DF963034578}">
      <dsp:nvSpPr>
        <dsp:cNvPr id="0" name=""/>
        <dsp:cNvSpPr/>
      </dsp:nvSpPr>
      <dsp:spPr>
        <a:xfrm rot="10800000">
          <a:off x="1956203" y="4850386"/>
          <a:ext cx="6839658" cy="93372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748"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kern="1200" dirty="0" err="1">
              <a:latin typeface="Open Sans" panose="020B0604020202020204" charset="0"/>
              <a:ea typeface="Open Sans" panose="020B0604020202020204" charset="0"/>
              <a:cs typeface="Open Sans" panose="020B0604020202020204" charset="0"/>
            </a:rPr>
            <a:t>herapy</a:t>
          </a:r>
          <a:r>
            <a:rPr lang="en-US" sz="4000" kern="1200" dirty="0">
              <a:latin typeface="Open Sans" panose="020B0604020202020204" charset="0"/>
              <a:ea typeface="Open Sans" panose="020B0604020202020204" charset="0"/>
              <a:cs typeface="Open Sans" panose="020B0604020202020204" charset="0"/>
            </a:rPr>
            <a:t> </a:t>
          </a:r>
        </a:p>
      </dsp:txBody>
      <dsp:txXfrm rot="10800000">
        <a:off x="2189635" y="4850386"/>
        <a:ext cx="6606226" cy="933728"/>
      </dsp:txXfrm>
    </dsp:sp>
    <dsp:sp modelId="{ED189648-006D-4042-9102-4EE94E6989EB}">
      <dsp:nvSpPr>
        <dsp:cNvPr id="0" name=""/>
        <dsp:cNvSpPr/>
      </dsp:nvSpPr>
      <dsp:spPr>
        <a:xfrm>
          <a:off x="1489338" y="4850386"/>
          <a:ext cx="933728" cy="933728"/>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F5C43-3728-41A9-A553-785AA3BA9878}">
      <dsp:nvSpPr>
        <dsp:cNvPr id="0" name=""/>
        <dsp:cNvSpPr/>
      </dsp:nvSpPr>
      <dsp:spPr>
        <a:xfrm>
          <a:off x="0" y="217280"/>
          <a:ext cx="3209999" cy="192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pen Sans "/>
            </a:rPr>
            <a:t>Increased risk of exacerbations </a:t>
          </a:r>
        </a:p>
      </dsp:txBody>
      <dsp:txXfrm>
        <a:off x="0" y="217280"/>
        <a:ext cx="3209999" cy="1925999"/>
      </dsp:txXfrm>
    </dsp:sp>
    <dsp:sp modelId="{7719262E-C25A-4EF6-B9D2-B0CF02336A53}">
      <dsp:nvSpPr>
        <dsp:cNvPr id="0" name=""/>
        <dsp:cNvSpPr/>
      </dsp:nvSpPr>
      <dsp:spPr>
        <a:xfrm>
          <a:off x="3530999" y="217280"/>
          <a:ext cx="3209999" cy="192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pen Sans "/>
            </a:rPr>
            <a:t>Increased risk of SEVERE exacerbations (with ≥ 3 canisters/year)</a:t>
          </a:r>
        </a:p>
      </dsp:txBody>
      <dsp:txXfrm>
        <a:off x="3530999" y="217280"/>
        <a:ext cx="3209999" cy="1925999"/>
      </dsp:txXfrm>
    </dsp:sp>
    <dsp:sp modelId="{1C6B18B4-3433-46C1-A5A7-F69A27FD0DC8}">
      <dsp:nvSpPr>
        <dsp:cNvPr id="0" name=""/>
        <dsp:cNvSpPr/>
      </dsp:nvSpPr>
      <dsp:spPr>
        <a:xfrm>
          <a:off x="7062000" y="217280"/>
          <a:ext cx="3209999" cy="192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pen Sans "/>
            </a:rPr>
            <a:t>Increased risk of asthma-related DEATH (with ≥ 12 canisters/year)</a:t>
          </a:r>
        </a:p>
      </dsp:txBody>
      <dsp:txXfrm>
        <a:off x="7062000" y="217280"/>
        <a:ext cx="3209999" cy="1925999"/>
      </dsp:txXfrm>
    </dsp:sp>
    <dsp:sp modelId="{DF43E9B7-D4D0-4A7D-B03B-167260F72414}">
      <dsp:nvSpPr>
        <dsp:cNvPr id="0" name=""/>
        <dsp:cNvSpPr/>
      </dsp:nvSpPr>
      <dsp:spPr>
        <a:xfrm>
          <a:off x="0" y="2464280"/>
          <a:ext cx="3209999" cy="192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pen Sans "/>
            </a:rPr>
            <a:t>Decreased lung function </a:t>
          </a:r>
        </a:p>
      </dsp:txBody>
      <dsp:txXfrm>
        <a:off x="0" y="2464280"/>
        <a:ext cx="3209999" cy="1925999"/>
      </dsp:txXfrm>
    </dsp:sp>
    <dsp:sp modelId="{17D6E91C-4DA8-43BC-8B06-EFD1D3D235F7}">
      <dsp:nvSpPr>
        <dsp:cNvPr id="0" name=""/>
        <dsp:cNvSpPr/>
      </dsp:nvSpPr>
      <dsp:spPr>
        <a:xfrm>
          <a:off x="3531000" y="2464279"/>
          <a:ext cx="3209999" cy="192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pen Sans "/>
            </a:rPr>
            <a:t>Increased allergic response </a:t>
          </a:r>
        </a:p>
      </dsp:txBody>
      <dsp:txXfrm>
        <a:off x="3531000" y="2464279"/>
        <a:ext cx="3209999" cy="1925999"/>
      </dsp:txXfrm>
    </dsp:sp>
    <dsp:sp modelId="{784FC31A-8BA2-4157-AFB3-E328F383B9E5}">
      <dsp:nvSpPr>
        <dsp:cNvPr id="0" name=""/>
        <dsp:cNvSpPr/>
      </dsp:nvSpPr>
      <dsp:spPr>
        <a:xfrm>
          <a:off x="7062000" y="2464279"/>
          <a:ext cx="3209999" cy="19259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Open Sans "/>
            </a:rPr>
            <a:t>Increased airway inflammation </a:t>
          </a:r>
        </a:p>
      </dsp:txBody>
      <dsp:txXfrm>
        <a:off x="7062000" y="2464279"/>
        <a:ext cx="3209999" cy="192599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7CAE8-6A24-4A3D-8541-E1A052D78B07}" type="datetimeFigureOut">
              <a:rPr lang="en-US" smtClean="0"/>
              <a:t>4/28/2023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33351-B226-4018-9996-A53F0CB86645}" type="slidenum">
              <a:rPr lang="en-US" smtClean="0"/>
              <a:t>‹#›</a:t>
            </a:fld>
            <a:endParaRPr lang="en-US" dirty="0"/>
          </a:p>
        </p:txBody>
      </p:sp>
    </p:spTree>
    <p:extLst>
      <p:ext uri="{BB962C8B-B14F-4D97-AF65-F5344CB8AC3E}">
        <p14:creationId xmlns:p14="http://schemas.microsoft.com/office/powerpoint/2010/main" val="25007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3" name="Google Shape;29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0045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Still new is the Communicable Disease Tab that was added just this year.  This tab can only be used if the district grants access to it.  This tab allows school nurses to document each time that the local health department or other medical provider is notified of a reportable communicable disease in the school. For example – this can be used for measles etc.. we had several cases reported this year. The path to this report is shown here. This tab is not a requirement to use</a:t>
            </a:r>
          </a:p>
          <a:p>
            <a:endParaRPr lang="en-US" dirty="0"/>
          </a:p>
        </p:txBody>
      </p:sp>
      <p:sp>
        <p:nvSpPr>
          <p:cNvPr id="4" name="Slide Number Placeholder 3"/>
          <p:cNvSpPr>
            <a:spLocks noGrp="1"/>
          </p:cNvSpPr>
          <p:nvPr>
            <p:ph type="sldNum" sz="quarter" idx="5"/>
          </p:nvPr>
        </p:nvSpPr>
        <p:spPr/>
        <p:txBody>
          <a:bodyPr/>
          <a:lstStyle/>
          <a:p>
            <a:fld id="{98D6E0B3-A422-4ADE-8E1A-0407C5F18A85}" type="slidenum">
              <a:rPr lang="en-US" smtClean="0"/>
              <a:t>14</a:t>
            </a:fld>
            <a:endParaRPr lang="en-US" dirty="0"/>
          </a:p>
        </p:txBody>
      </p:sp>
    </p:spTree>
    <p:extLst>
      <p:ext uri="{BB962C8B-B14F-4D97-AF65-F5344CB8AC3E}">
        <p14:creationId xmlns:p14="http://schemas.microsoft.com/office/powerpoint/2010/main" val="427696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School/District Health Data refers to our Nurse Count report.  School nurse counts should be entered before June 1.  Please note that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district point of contact is responsible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entering this information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district hired nurses.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District hired</a:t>
            </a:r>
            <a:r>
              <a:rPr lang="en-US" sz="1800" dirty="0">
                <a:effectLst/>
                <a:latin typeface="Calibri" panose="020F0502020204030204" pitchFamily="34" charset="0"/>
                <a:ea typeface="Calibri" panose="020F0502020204030204" pitchFamily="34" charset="0"/>
                <a:cs typeface="Times New Roman" panose="02020603050405020304" pitchFamily="18" charset="0"/>
              </a:rPr>
              <a:t> nurses are tracked 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District Assignments tab</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Contract Hired </a:t>
            </a:r>
            <a:r>
              <a:rPr lang="en-US" sz="1800" dirty="0">
                <a:effectLst/>
                <a:latin typeface="Calibri" panose="020F0502020204030204" pitchFamily="34" charset="0"/>
                <a:ea typeface="Calibri" panose="020F0502020204030204" pitchFamily="34" charset="0"/>
                <a:cs typeface="Times New Roman" panose="02020603050405020304" pitchFamily="18" charset="0"/>
              </a:rPr>
              <a:t>nurses are tracked 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District Services Providers tab</a:t>
            </a:r>
            <a:r>
              <a:rPr lang="en-US" sz="1800" dirty="0">
                <a:effectLst/>
                <a:latin typeface="Calibri" panose="020F0502020204030204" pitchFamily="34" charset="0"/>
                <a:ea typeface="Calibri" panose="020F0502020204030204" pitchFamily="34" charset="0"/>
                <a:cs typeface="Times New Roman" panose="02020603050405020304" pitchFamily="18" charset="0"/>
              </a:rPr>
              <a:t>.  Data checks can be done using the nurse count report located under KDE Reports</a:t>
            </a:r>
          </a:p>
          <a:p>
            <a:endParaRPr lang="en-US" dirty="0"/>
          </a:p>
        </p:txBody>
      </p:sp>
      <p:sp>
        <p:nvSpPr>
          <p:cNvPr id="4" name="Slide Number Placeholder 3"/>
          <p:cNvSpPr>
            <a:spLocks noGrp="1"/>
          </p:cNvSpPr>
          <p:nvPr>
            <p:ph type="sldNum" sz="quarter" idx="5"/>
          </p:nvPr>
        </p:nvSpPr>
        <p:spPr/>
        <p:txBody>
          <a:bodyPr/>
          <a:lstStyle/>
          <a:p>
            <a:fld id="{6FF33351-B226-4018-9996-A53F0CB86645}" type="slidenum">
              <a:rPr lang="en-US" smtClean="0"/>
              <a:t>15</a:t>
            </a:fld>
            <a:endParaRPr lang="en-US" dirty="0"/>
          </a:p>
        </p:txBody>
      </p:sp>
    </p:spTree>
    <p:extLst>
      <p:ext uri="{BB962C8B-B14F-4D97-AF65-F5344CB8AC3E}">
        <p14:creationId xmlns:p14="http://schemas.microsoft.com/office/powerpoint/2010/main" val="360158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Titer Immune – this is a new immunization Tab in infinite campus.  Titer Immune which is an additional exemption option if titers are drawn instead of additional vaccine given.  How to enter this information has recently been added to our data standards.   The campus path: Students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Information|Health|General|Immunization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Tab  since this is new I’m going to walk you through it.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Date: enter the date the certificate was signed by local health care provider. If there is a waiver, enter the date of the waiver.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Expiration – enter the expiration date of th4e certificate submitted. If medical or religious exemption is checked, no expiration date is required.</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Type: Select form the dropdown menu type of certificate provided: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Provisional, standard medical or religious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Important note – if Medical or Religious is chosen, you must all choose Medial or Religious waiver in the drop down under each immunization for which the waiver is applicable and enter the waiver date.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If a Titer Immune certificate is presented the waiver must be added to the immunization and a waiver date must be entered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F33351-B226-4018-9996-A53F0CB86645}" type="slidenum">
              <a:rPr lang="en-US" smtClean="0"/>
              <a:t>16</a:t>
            </a:fld>
            <a:endParaRPr lang="en-US" dirty="0"/>
          </a:p>
        </p:txBody>
      </p:sp>
    </p:spTree>
    <p:extLst>
      <p:ext uri="{BB962C8B-B14F-4D97-AF65-F5344CB8AC3E}">
        <p14:creationId xmlns:p14="http://schemas.microsoft.com/office/powerpoint/2010/main" val="388898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9 – </a:t>
            </a:r>
            <a:r>
              <a:rPr lang="en-US" sz="1800" dirty="0">
                <a:effectLst/>
                <a:latin typeface="Calibri" panose="020F0502020204030204" pitchFamily="34" charset="0"/>
                <a:ea typeface="Calibri" panose="020F0502020204030204" pitchFamily="34" charset="0"/>
                <a:cs typeface="Times New Roman" panose="02020603050405020304" pitchFamily="18" charset="0"/>
              </a:rPr>
              <a:t>a helpful hint – we get questions regarding how to find out who the KSIS is point of contact for the district. A great tool to use to find that information is the District and School directory located on KDE’s Public Website. (education.ky.gov). Be sure to scroll to the bottom of the page and look for a red house icon.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so much.  If you have questions, please contact me or Angie we will be glad to help in any way.  We can set up a TEAMS meeting or visit your district.  Our contacts will be shown at the end of presentation.  Also remember you can find a lot of this information such as how to enter the information on our webpage…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education.ky.gov/districts/SHS/Pages/School-Health-Services-Infinite-Campus-Information.aspx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F33351-B226-4018-9996-A53F0CB86645}" type="slidenum">
              <a:rPr lang="en-US" smtClean="0"/>
              <a:t>17</a:t>
            </a:fld>
            <a:endParaRPr lang="en-US" dirty="0"/>
          </a:p>
        </p:txBody>
      </p:sp>
    </p:spTree>
    <p:extLst>
      <p:ext uri="{BB962C8B-B14F-4D97-AF65-F5344CB8AC3E}">
        <p14:creationId xmlns:p14="http://schemas.microsoft.com/office/powerpoint/2010/main" val="4006350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F33351-B226-4018-9996-A53F0CB86645}" type="slidenum">
              <a:rPr lang="en-US" smtClean="0"/>
              <a:t>18</a:t>
            </a:fld>
            <a:endParaRPr lang="en-US"/>
          </a:p>
        </p:txBody>
      </p:sp>
    </p:spTree>
    <p:extLst>
      <p:ext uri="{BB962C8B-B14F-4D97-AF65-F5344CB8AC3E}">
        <p14:creationId xmlns:p14="http://schemas.microsoft.com/office/powerpoint/2010/main" val="3278982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rPr>
              <a:t>This first document provides school officials with general information about FERPA, with a particular focus on student health records maintained by educational agencies and institutions and by third parties acting on their behalf.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rPr>
              <a:t>The second,</a:t>
            </a:r>
            <a:r>
              <a:rPr lang="en-US" sz="1600" b="0" i="0" dirty="0">
                <a:solidFill>
                  <a:srgbClr val="000000"/>
                </a:solidFill>
                <a:effectLst/>
                <a:latin typeface="Times New Roman" panose="02020603050405020304" pitchFamily="18" charset="0"/>
              </a:rPr>
              <a:t> one-page document,  provides a brief overview of parents’ and eligible students’ rights FERPA, with a particular focus on student health records.</a:t>
            </a:r>
            <a:endParaRPr lang="en-US" sz="1100"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2FFA3FC-0E62-4E59-ADEF-7D8130BD482F}" type="slidenum">
              <a:rPr lang="en-US" smtClean="0"/>
              <a:t>20</a:t>
            </a:fld>
            <a:endParaRPr lang="en-US"/>
          </a:p>
        </p:txBody>
      </p:sp>
    </p:spTree>
    <p:extLst>
      <p:ext uri="{BB962C8B-B14F-4D97-AF65-F5344CB8AC3E}">
        <p14:creationId xmlns:p14="http://schemas.microsoft.com/office/powerpoint/2010/main" val="194415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several questions submitted regarding field trips, both instate and out of state, so I thought it would be easier to talk about field trips as it will hopefully answer everyone’s questions</a:t>
            </a:r>
          </a:p>
        </p:txBody>
      </p:sp>
      <p:sp>
        <p:nvSpPr>
          <p:cNvPr id="4" name="Slide Number Placeholder 3"/>
          <p:cNvSpPr>
            <a:spLocks noGrp="1"/>
          </p:cNvSpPr>
          <p:nvPr>
            <p:ph type="sldNum" sz="quarter" idx="5"/>
          </p:nvPr>
        </p:nvSpPr>
        <p:spPr/>
        <p:txBody>
          <a:bodyPr/>
          <a:lstStyle/>
          <a:p>
            <a:fld id="{6FF33351-B226-4018-9996-A53F0CB86645}" type="slidenum">
              <a:rPr lang="en-US" smtClean="0"/>
              <a:t>21</a:t>
            </a:fld>
            <a:endParaRPr lang="en-US"/>
          </a:p>
        </p:txBody>
      </p:sp>
    </p:spTree>
    <p:extLst>
      <p:ext uri="{BB962C8B-B14F-4D97-AF65-F5344CB8AC3E}">
        <p14:creationId xmlns:p14="http://schemas.microsoft.com/office/powerpoint/2010/main" val="1710771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delegation is not permitted in the state, there are a few options, 1. Self administration if the student is old enough and competent to self administer. Staff just has to observe and document that the student self administered the medication. 2.  Parent or other family member goes with student, allow to ride of bus, etc. that will perform care.  3.  School nurse goes on field trip with student. 4.  District contracts to provide nursing service in the state on the field trip</a:t>
            </a:r>
          </a:p>
        </p:txBody>
      </p:sp>
      <p:sp>
        <p:nvSpPr>
          <p:cNvPr id="4" name="Slide Number Placeholder 3"/>
          <p:cNvSpPr>
            <a:spLocks noGrp="1"/>
          </p:cNvSpPr>
          <p:nvPr>
            <p:ph type="sldNum" sz="quarter" idx="5"/>
          </p:nvPr>
        </p:nvSpPr>
        <p:spPr/>
        <p:txBody>
          <a:bodyPr/>
          <a:lstStyle/>
          <a:p>
            <a:fld id="{6FF33351-B226-4018-9996-A53F0CB86645}" type="slidenum">
              <a:rPr lang="en-US" smtClean="0"/>
              <a:t>22</a:t>
            </a:fld>
            <a:endParaRPr lang="en-US"/>
          </a:p>
        </p:txBody>
      </p:sp>
    </p:spTree>
    <p:extLst>
      <p:ext uri="{BB962C8B-B14F-4D97-AF65-F5344CB8AC3E}">
        <p14:creationId xmlns:p14="http://schemas.microsoft.com/office/powerpoint/2010/main" val="2863648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F33351-B226-4018-9996-A53F0CB86645}" type="slidenum">
              <a:rPr lang="en-US" smtClean="0"/>
              <a:t>23</a:t>
            </a:fld>
            <a:endParaRPr lang="en-US"/>
          </a:p>
        </p:txBody>
      </p:sp>
    </p:spTree>
    <p:extLst>
      <p:ext uri="{BB962C8B-B14F-4D97-AF65-F5344CB8AC3E}">
        <p14:creationId xmlns:p14="http://schemas.microsoft.com/office/powerpoint/2010/main" val="75117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can be found at the link above</a:t>
            </a:r>
          </a:p>
        </p:txBody>
      </p:sp>
      <p:sp>
        <p:nvSpPr>
          <p:cNvPr id="4" name="Slide Number Placeholder 3"/>
          <p:cNvSpPr>
            <a:spLocks noGrp="1"/>
          </p:cNvSpPr>
          <p:nvPr>
            <p:ph type="sldNum" sz="quarter" idx="5"/>
          </p:nvPr>
        </p:nvSpPr>
        <p:spPr/>
        <p:txBody>
          <a:bodyPr/>
          <a:lstStyle/>
          <a:p>
            <a:fld id="{6FF33351-B226-4018-9996-A53F0CB86645}" type="slidenum">
              <a:rPr lang="en-US" smtClean="0"/>
              <a:t>24</a:t>
            </a:fld>
            <a:endParaRPr lang="en-US"/>
          </a:p>
        </p:txBody>
      </p:sp>
    </p:spTree>
    <p:extLst>
      <p:ext uri="{BB962C8B-B14F-4D97-AF65-F5344CB8AC3E}">
        <p14:creationId xmlns:p14="http://schemas.microsoft.com/office/powerpoint/2010/main" val="127433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Dapilumab</a:t>
            </a:r>
            <a:r>
              <a:rPr lang="en-US" dirty="0"/>
              <a:t> down to age 6</a:t>
            </a:r>
          </a:p>
        </p:txBody>
      </p:sp>
    </p:spTree>
    <p:extLst>
      <p:ext uri="{BB962C8B-B14F-4D97-AF65-F5344CB8AC3E}">
        <p14:creationId xmlns:p14="http://schemas.microsoft.com/office/powerpoint/2010/main" val="2063962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are still </a:t>
            </a:r>
          </a:p>
        </p:txBody>
      </p:sp>
      <p:sp>
        <p:nvSpPr>
          <p:cNvPr id="4" name="Slide Number Placeholder 3"/>
          <p:cNvSpPr>
            <a:spLocks noGrp="1"/>
          </p:cNvSpPr>
          <p:nvPr>
            <p:ph type="sldNum" sz="quarter" idx="5"/>
          </p:nvPr>
        </p:nvSpPr>
        <p:spPr/>
        <p:txBody>
          <a:bodyPr/>
          <a:lstStyle/>
          <a:p>
            <a:fld id="{6FF33351-B226-4018-9996-A53F0CB86645}" type="slidenum">
              <a:rPr lang="en-US" smtClean="0"/>
              <a:t>25</a:t>
            </a:fld>
            <a:endParaRPr lang="en-US"/>
          </a:p>
        </p:txBody>
      </p:sp>
    </p:spTree>
    <p:extLst>
      <p:ext uri="{BB962C8B-B14F-4D97-AF65-F5344CB8AC3E}">
        <p14:creationId xmlns:p14="http://schemas.microsoft.com/office/powerpoint/2010/main" val="220447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F33351-B226-4018-9996-A53F0CB86645}" type="slidenum">
              <a:rPr lang="en-US" smtClean="0"/>
              <a:t>26</a:t>
            </a:fld>
            <a:endParaRPr lang="en-US"/>
          </a:p>
        </p:txBody>
      </p:sp>
    </p:spTree>
    <p:extLst>
      <p:ext uri="{BB962C8B-B14F-4D97-AF65-F5344CB8AC3E}">
        <p14:creationId xmlns:p14="http://schemas.microsoft.com/office/powerpoint/2010/main" val="3027672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winter break nears, run report of student missing dental exams/screenings and complete screenings before leaving for Christmas break.</a:t>
            </a:r>
          </a:p>
          <a:p>
            <a:r>
              <a:rPr lang="en-US" dirty="0"/>
              <a:t>*** Remember, retained students do not need to repeat screenings.  </a:t>
            </a:r>
          </a:p>
          <a:p>
            <a:r>
              <a:rPr lang="en-US" dirty="0"/>
              <a:t>**** Is it up to the district to determine which grades get routine hearing and vision screening.  BMI’s are not mandatory, however some districts do them and we report those that are completed</a:t>
            </a:r>
          </a:p>
        </p:txBody>
      </p:sp>
      <p:sp>
        <p:nvSpPr>
          <p:cNvPr id="4" name="Slide Number Placeholder 3"/>
          <p:cNvSpPr>
            <a:spLocks noGrp="1"/>
          </p:cNvSpPr>
          <p:nvPr>
            <p:ph type="sldNum" sz="quarter" idx="5"/>
          </p:nvPr>
        </p:nvSpPr>
        <p:spPr/>
        <p:txBody>
          <a:bodyPr/>
          <a:lstStyle/>
          <a:p>
            <a:fld id="{6FF33351-B226-4018-9996-A53F0CB86645}" type="slidenum">
              <a:rPr lang="en-US" smtClean="0"/>
              <a:t>27</a:t>
            </a:fld>
            <a:endParaRPr lang="en-US"/>
          </a:p>
        </p:txBody>
      </p:sp>
    </p:spTree>
    <p:extLst>
      <p:ext uri="{BB962C8B-B14F-4D97-AF65-F5344CB8AC3E}">
        <p14:creationId xmlns:p14="http://schemas.microsoft.com/office/powerpoint/2010/main" val="1957413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F33351-B226-4018-9996-A53F0CB86645}" type="slidenum">
              <a:rPr lang="en-US" smtClean="0"/>
              <a:t>28</a:t>
            </a:fld>
            <a:endParaRPr lang="en-US"/>
          </a:p>
        </p:txBody>
      </p:sp>
    </p:spTree>
    <p:extLst>
      <p:ext uri="{BB962C8B-B14F-4D97-AF65-F5344CB8AC3E}">
        <p14:creationId xmlns:p14="http://schemas.microsoft.com/office/powerpoint/2010/main" val="3970704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3351-B226-4018-9996-A53F0CB86645}" type="slidenum">
              <a:rPr lang="en-US" smtClean="0"/>
              <a:t>29</a:t>
            </a:fld>
            <a:endParaRPr lang="en-US"/>
          </a:p>
        </p:txBody>
      </p:sp>
    </p:spTree>
    <p:extLst>
      <p:ext uri="{BB962C8B-B14F-4D97-AF65-F5344CB8AC3E}">
        <p14:creationId xmlns:p14="http://schemas.microsoft.com/office/powerpoint/2010/main" val="47908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3351-B226-4018-9996-A53F0CB86645}" type="slidenum">
              <a:rPr lang="en-US" smtClean="0"/>
              <a:t>42</a:t>
            </a:fld>
            <a:endParaRPr lang="en-US" dirty="0"/>
          </a:p>
        </p:txBody>
      </p:sp>
    </p:spTree>
    <p:extLst>
      <p:ext uri="{BB962C8B-B14F-4D97-AF65-F5344CB8AC3E}">
        <p14:creationId xmlns:p14="http://schemas.microsoft.com/office/powerpoint/2010/main" val="225995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13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Single co-pay!</a:t>
            </a:r>
          </a:p>
        </p:txBody>
      </p:sp>
    </p:spTree>
    <p:extLst>
      <p:ext uri="{BB962C8B-B14F-4D97-AF65-F5344CB8AC3E}">
        <p14:creationId xmlns:p14="http://schemas.microsoft.com/office/powerpoint/2010/main" val="124388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Ironically – while we use albuterol for exacerbations it can also increase the risk of exacerbations </a:t>
            </a:r>
          </a:p>
          <a:p>
            <a:pPr marL="457200" indent="-298450"/>
            <a:r>
              <a:rPr lang="en-US" dirty="0"/>
              <a:t>1 inhaler per month!</a:t>
            </a:r>
          </a:p>
          <a:p>
            <a:pPr marL="457200" indent="-298450"/>
            <a:endParaRPr lang="en-US" dirty="0"/>
          </a:p>
          <a:p>
            <a:pPr marL="457200" indent="-298450"/>
            <a:r>
              <a:rPr lang="en-US" dirty="0"/>
              <a:t>Put in terms of numbers </a:t>
            </a:r>
          </a:p>
        </p:txBody>
      </p:sp>
    </p:spTree>
    <p:extLst>
      <p:ext uri="{BB962C8B-B14F-4D97-AF65-F5344CB8AC3E}">
        <p14:creationId xmlns:p14="http://schemas.microsoft.com/office/powerpoint/2010/main" val="810305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pharmacology standpoint, ICS is a winner</a:t>
            </a:r>
          </a:p>
          <a:p>
            <a:r>
              <a:rPr lang="en-US" dirty="0"/>
              <a:t>clinical efficacy standpoint we have also seen great benefits</a:t>
            </a:r>
          </a:p>
          <a:p>
            <a:endParaRPr lang="en-US" dirty="0"/>
          </a:p>
        </p:txBody>
      </p:sp>
    </p:spTree>
    <p:extLst>
      <p:ext uri="{BB962C8B-B14F-4D97-AF65-F5344CB8AC3E}">
        <p14:creationId xmlns:p14="http://schemas.microsoft.com/office/powerpoint/2010/main" val="407485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Angie!  Again my name is Tonia Hickman – I am still fairly new to the Office of Finance and Operations, Division of District Support and last but not least to the wonderful world of Infinite Campus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be reviewing what reports are due to KDE some updates and helpful hints for your reports. </a:t>
            </a:r>
          </a:p>
          <a:p>
            <a:endParaRPr lang="en-US" dirty="0"/>
          </a:p>
        </p:txBody>
      </p:sp>
      <p:sp>
        <p:nvSpPr>
          <p:cNvPr id="4" name="Slide Number Placeholder 3"/>
          <p:cNvSpPr>
            <a:spLocks noGrp="1"/>
          </p:cNvSpPr>
          <p:nvPr>
            <p:ph type="sldNum" sz="quarter" idx="5"/>
          </p:nvPr>
        </p:nvSpPr>
        <p:spPr/>
        <p:txBody>
          <a:bodyPr/>
          <a:lstStyle/>
          <a:p>
            <a:fld id="{6FF33351-B226-4018-9996-A53F0CB86645}" type="slidenum">
              <a:rPr lang="en-US" smtClean="0"/>
              <a:t>11</a:t>
            </a:fld>
            <a:endParaRPr lang="en-US" dirty="0"/>
          </a:p>
        </p:txBody>
      </p:sp>
    </p:spTree>
    <p:extLst>
      <p:ext uri="{BB962C8B-B14F-4D97-AF65-F5344CB8AC3E}">
        <p14:creationId xmlns:p14="http://schemas.microsoft.com/office/powerpoint/2010/main" val="342542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Slide 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listing of what reports are due to KDE June 1. We know most of our school nurses won’t be in school at the end of June.  These reports are pulled from Infinite Campus and will be posted to our Student Health data page.  For specific data entry requirements, please review KDE’s Data Standards.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get several questions about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 office visit report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There is a ad hoc report located in the state published folder that will show any health office visits that you have not entered a discharge date for. We recommend that you run this report frequently so you may correct these data entry errors as you go. The path to find this report is under Ad hoc reporting/filter design/state published folder</a:t>
            </a:r>
          </a:p>
          <a:p>
            <a:pPr marL="0" marR="0"/>
            <a:r>
              <a:rPr lang="en-US" sz="1800" b="1" dirty="0">
                <a:effectLst/>
                <a:latin typeface="Times New Roman" panose="02020603050405020304" pitchFamily="18" charset="0"/>
                <a:ea typeface="Times New Roman" panose="02020603050405020304" pitchFamily="18" charset="0"/>
              </a:rPr>
              <a:t>Remember </a:t>
            </a:r>
            <a:r>
              <a:rPr lang="en-US" sz="1800" dirty="0">
                <a:effectLst/>
                <a:latin typeface="Times New Roman" panose="02020603050405020304" pitchFamily="18" charset="0"/>
                <a:ea typeface="Times New Roman" panose="02020603050405020304" pitchFamily="18" charset="0"/>
              </a:rPr>
              <a:t>–rights have to be given to access the ad hoc report option in Campus. Plus, Ad hoc looks at the users overall tool rights. </a:t>
            </a:r>
            <a:r>
              <a:rPr lang="en-US" sz="1800">
                <a:effectLst/>
                <a:latin typeface="Times New Roman" panose="02020603050405020304" pitchFamily="18" charset="0"/>
                <a:ea typeface="Times New Roman" panose="02020603050405020304" pitchFamily="18" charset="0"/>
              </a:rPr>
              <a:t>If there is a data element that the user does not have rights to view the ad hoc will not return the data. </a:t>
            </a:r>
          </a:p>
          <a:p>
            <a:endParaRPr lang="en-US" dirty="0"/>
          </a:p>
        </p:txBody>
      </p:sp>
      <p:sp>
        <p:nvSpPr>
          <p:cNvPr id="4" name="Slide Number Placeholder 3"/>
          <p:cNvSpPr>
            <a:spLocks noGrp="1"/>
          </p:cNvSpPr>
          <p:nvPr>
            <p:ph type="sldNum" sz="quarter" idx="5"/>
          </p:nvPr>
        </p:nvSpPr>
        <p:spPr/>
        <p:txBody>
          <a:bodyPr/>
          <a:lstStyle/>
          <a:p>
            <a:fld id="{B96D20F2-CD6E-4627-B50D-8EB34780E5B3}" type="slidenum">
              <a:rPr lang="en-US" smtClean="0"/>
              <a:t>12</a:t>
            </a:fld>
            <a:endParaRPr lang="en-US" dirty="0"/>
          </a:p>
        </p:txBody>
      </p:sp>
    </p:spTree>
    <p:extLst>
      <p:ext uri="{BB962C8B-B14F-4D97-AF65-F5344CB8AC3E}">
        <p14:creationId xmlns:p14="http://schemas.microsoft.com/office/powerpoint/2010/main" val="7021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Chronic Health Conditions report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also one of the data points pulled by KDE and reported through the Student Health data Page on KDE’s website. This report generates a list of students identified with one or more of the state’s top nine health conditions with conditions status of not resolved (N) or unknown (U) We recommend that you run this report and check for accuracy before June 1.  This report will ensure that you are using the correct IC codes when entering health conditions.  There is ad hoc report that you can run on this one as well and that path is Ad Hoc Reporting/Filter Designer/State Published folder.</a:t>
            </a:r>
          </a:p>
          <a:p>
            <a:endParaRPr lang="en-US" dirty="0"/>
          </a:p>
        </p:txBody>
      </p:sp>
      <p:sp>
        <p:nvSpPr>
          <p:cNvPr id="4" name="Slide Number Placeholder 3"/>
          <p:cNvSpPr>
            <a:spLocks noGrp="1"/>
          </p:cNvSpPr>
          <p:nvPr>
            <p:ph type="sldNum" sz="quarter" idx="5"/>
          </p:nvPr>
        </p:nvSpPr>
        <p:spPr/>
        <p:txBody>
          <a:bodyPr/>
          <a:lstStyle/>
          <a:p>
            <a:fld id="{B96D20F2-CD6E-4627-B50D-8EB34780E5B3}" type="slidenum">
              <a:rPr lang="en-US" smtClean="0"/>
              <a:t>13</a:t>
            </a:fld>
            <a:endParaRPr lang="en-US" dirty="0"/>
          </a:p>
        </p:txBody>
      </p:sp>
    </p:spTree>
    <p:extLst>
      <p:ext uri="{BB962C8B-B14F-4D97-AF65-F5344CB8AC3E}">
        <p14:creationId xmlns:p14="http://schemas.microsoft.com/office/powerpoint/2010/main" val="2829248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7.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4/28/2023</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4/28/2023</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4/28/2023</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555787" y="1773451"/>
            <a:ext cx="9188715" cy="4901324"/>
          </a:xfrm>
        </p:spPr>
        <p:txBody>
          <a:bodyPr/>
          <a:lstStyle>
            <a:lvl5pPr marL="1543050" indent="-17145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1216EC96-D632-4828-8CF5-29D676BAC0D8}"/>
              </a:ext>
            </a:extLst>
          </p:cNvPr>
          <p:cNvSpPr>
            <a:spLocks noGrp="1"/>
          </p:cNvSpPr>
          <p:nvPr>
            <p:ph type="sldNum" sz="quarter" idx="14"/>
          </p:nvPr>
        </p:nvSpPr>
        <p:spPr>
          <a:xfrm>
            <a:off x="11029950" y="6313488"/>
            <a:ext cx="684213" cy="365125"/>
          </a:xfrm>
        </p:spPr>
        <p:txBody>
          <a:bodyPr/>
          <a:lstStyle>
            <a:lvl1pPr>
              <a:defRPr/>
            </a:lvl1pPr>
          </a:lstStyle>
          <a:p>
            <a:fld id="{C780F66A-B804-4B63-9B28-04CBB169E14A}" type="slidenum">
              <a:rPr lang="en-US" smtClean="0"/>
              <a:t>‹#›</a:t>
            </a:fld>
            <a:endParaRPr lang="en-US" dirty="0"/>
          </a:p>
        </p:txBody>
      </p:sp>
    </p:spTree>
    <p:extLst>
      <p:ext uri="{BB962C8B-B14F-4D97-AF65-F5344CB8AC3E}">
        <p14:creationId xmlns:p14="http://schemas.microsoft.com/office/powerpoint/2010/main" val="751909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2D80AB-F181-4FAB-B9C1-B5370E995CAD}"/>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6167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Grandview"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0" dirty="0">
                <a:solidFill>
                  <a:srgbClr val="01203D"/>
                </a:solidFill>
                <a:latin typeface="Grandview" panose="020B0502040204020203" pitchFamily="34" charset="0"/>
              </a:rPr>
              <a:t>Thank you!</a:t>
            </a:r>
          </a:p>
        </p:txBody>
      </p:sp>
      <p:sp>
        <p:nvSpPr>
          <p:cNvPr id="13" name="Text Placeholder 35"/>
          <p:cNvSpPr>
            <a:spLocks noGrp="1"/>
          </p:cNvSpPr>
          <p:nvPr>
            <p:ph type="body" sz="quarter" idx="14" hasCustomPrompt="1"/>
          </p:nvPr>
        </p:nvSpPr>
        <p:spPr>
          <a:xfrm>
            <a:off x="449580" y="1804251"/>
            <a:ext cx="5551827" cy="1719211"/>
          </a:xfr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6" y="1804226"/>
            <a:ext cx="5638483" cy="1719262"/>
          </a:xfrm>
        </p:spPr>
        <p:txBody>
          <a:bodyPr/>
          <a:lstStyle>
            <a:lvl1pPr marL="0" indent="0" algn="ctr">
              <a:buNone/>
              <a:defRPr baseline="0">
                <a:latin typeface="Calibri" panose="020F0502020204030204" pitchFamily="34" charset="0"/>
                <a:cs typeface="Calibri" panose="020F05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sp>
        <p:nvSpPr>
          <p:cNvPr id="17" name="Rectangle 16">
            <a:extLst>
              <a:ext uri="{FF2B5EF4-FFF2-40B4-BE49-F238E27FC236}">
                <a16:creationId xmlns:a16="http://schemas.microsoft.com/office/drawing/2014/main" id="{32523B51-82E5-44C1-BD62-ECE0BBA1F480}"/>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6" name="Slide Number Placeholder 4">
            <a:extLst>
              <a:ext uri="{FF2B5EF4-FFF2-40B4-BE49-F238E27FC236}">
                <a16:creationId xmlns:a16="http://schemas.microsoft.com/office/drawing/2014/main" id="{656B23F0-6900-4B02-939A-6FE61AF4A8E4}"/>
              </a:ext>
            </a:extLst>
          </p:cNvPr>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grpSp>
        <p:nvGrpSpPr>
          <p:cNvPr id="15" name="Group 14">
            <a:extLst>
              <a:ext uri="{FF2B5EF4-FFF2-40B4-BE49-F238E27FC236}">
                <a16:creationId xmlns:a16="http://schemas.microsoft.com/office/drawing/2014/main" id="{49603730-3403-03DD-31C4-6B84628876D2}"/>
              </a:ext>
            </a:extLst>
          </p:cNvPr>
          <p:cNvGrpSpPr/>
          <p:nvPr userDrawn="1"/>
        </p:nvGrpSpPr>
        <p:grpSpPr>
          <a:xfrm>
            <a:off x="446252" y="4426502"/>
            <a:ext cx="11296168" cy="1828800"/>
            <a:chOff x="446252" y="4426502"/>
            <a:chExt cx="11296168" cy="1828800"/>
          </a:xfrm>
        </p:grpSpPr>
        <p:pic>
          <p:nvPicPr>
            <p:cNvPr id="18" name="Picture 17">
              <a:extLst>
                <a:ext uri="{FF2B5EF4-FFF2-40B4-BE49-F238E27FC236}">
                  <a16:creationId xmlns:a16="http://schemas.microsoft.com/office/drawing/2014/main" id="{26E62308-8BFF-BF47-A508-EAE4F1714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1" name="Graphic 20">
              <a:extLst>
                <a:ext uri="{FF2B5EF4-FFF2-40B4-BE49-F238E27FC236}">
                  <a16:creationId xmlns:a16="http://schemas.microsoft.com/office/drawing/2014/main" id="{CD83FAB4-E3F9-DC00-FCFC-A48AF38F3C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22" name="Picture 21" descr="Logo&#10;&#10;Description automatically generated">
              <a:extLst>
                <a:ext uri="{FF2B5EF4-FFF2-40B4-BE49-F238E27FC236}">
                  <a16:creationId xmlns:a16="http://schemas.microsoft.com/office/drawing/2014/main" id="{1390A36E-B602-C30C-0EEF-32152E16743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411588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87"/>
        <p:cNvGrpSpPr/>
        <p:nvPr/>
      </p:nvGrpSpPr>
      <p:grpSpPr>
        <a:xfrm>
          <a:off x="0" y="0"/>
          <a:ext cx="0" cy="0"/>
          <a:chOff x="0" y="0"/>
          <a:chExt cx="0" cy="0"/>
        </a:xfrm>
      </p:grpSpPr>
      <p:sp>
        <p:nvSpPr>
          <p:cNvPr id="88" name="Google Shape;88;p4"/>
          <p:cNvSpPr/>
          <p:nvPr/>
        </p:nvSpPr>
        <p:spPr>
          <a:xfrm>
            <a:off x="585767" y="474567"/>
            <a:ext cx="11052400" cy="5870800"/>
          </a:xfrm>
          <a:prstGeom prst="roundRect">
            <a:avLst>
              <a:gd name="adj" fmla="val 6615"/>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9" name="Google Shape;89;p4"/>
          <p:cNvSpPr txBox="1">
            <a:spLocks noGrp="1"/>
          </p:cNvSpPr>
          <p:nvPr>
            <p:ph type="title"/>
          </p:nvPr>
        </p:nvSpPr>
        <p:spPr>
          <a:xfrm>
            <a:off x="960000" y="720000"/>
            <a:ext cx="10272000" cy="63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None/>
              <a:defRPr>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90" name="Google Shape;90;p4"/>
          <p:cNvSpPr txBox="1">
            <a:spLocks noGrp="1"/>
          </p:cNvSpPr>
          <p:nvPr>
            <p:ph type="body" idx="1"/>
          </p:nvPr>
        </p:nvSpPr>
        <p:spPr>
          <a:xfrm>
            <a:off x="960000" y="1356800"/>
            <a:ext cx="10272000" cy="4781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9F0102"/>
              </a:buClr>
              <a:buSzPts val="1400"/>
              <a:buFont typeface="Asap"/>
              <a:buChar char="●"/>
              <a:defRPr sz="1600">
                <a:solidFill>
                  <a:srgbClr val="434343"/>
                </a:solidFill>
              </a:defRPr>
            </a:lvl1pPr>
            <a:lvl2pPr marL="1219170" lvl="1" indent="-406390" rtl="0">
              <a:lnSpc>
                <a:spcPct val="115000"/>
              </a:lnSpc>
              <a:spcBef>
                <a:spcPts val="0"/>
              </a:spcBef>
              <a:spcAft>
                <a:spcPts val="0"/>
              </a:spcAft>
              <a:buClr>
                <a:srgbClr val="FFC800"/>
              </a:buClr>
              <a:buSzPts val="1200"/>
              <a:buFont typeface="Nunito Light"/>
              <a:buChar char="○"/>
              <a:defRPr>
                <a:solidFill>
                  <a:srgbClr val="434343"/>
                </a:solidFill>
              </a:defRPr>
            </a:lvl2pPr>
            <a:lvl3pPr marL="1828754" lvl="2" indent="-406390" rtl="0">
              <a:lnSpc>
                <a:spcPct val="115000"/>
              </a:lnSpc>
              <a:spcBef>
                <a:spcPts val="0"/>
              </a:spcBef>
              <a:spcAft>
                <a:spcPts val="0"/>
              </a:spcAft>
              <a:buClr>
                <a:srgbClr val="FFC800"/>
              </a:buClr>
              <a:buSzPts val="1200"/>
              <a:buFont typeface="Nunito Light"/>
              <a:buChar char="■"/>
              <a:defRPr>
                <a:solidFill>
                  <a:srgbClr val="434343"/>
                </a:solidFill>
              </a:defRPr>
            </a:lvl3pPr>
            <a:lvl4pPr marL="2438339" lvl="3" indent="-406390" rtl="0">
              <a:lnSpc>
                <a:spcPct val="115000"/>
              </a:lnSpc>
              <a:spcBef>
                <a:spcPts val="0"/>
              </a:spcBef>
              <a:spcAft>
                <a:spcPts val="0"/>
              </a:spcAft>
              <a:buClr>
                <a:srgbClr val="FFC800"/>
              </a:buClr>
              <a:buSzPts val="1200"/>
              <a:buFont typeface="Nunito Light"/>
              <a:buChar char="●"/>
              <a:defRPr>
                <a:solidFill>
                  <a:srgbClr val="434343"/>
                </a:solidFill>
              </a:defRPr>
            </a:lvl4pPr>
            <a:lvl5pPr marL="3047924" lvl="4" indent="-406390" rtl="0">
              <a:lnSpc>
                <a:spcPct val="115000"/>
              </a:lnSpc>
              <a:spcBef>
                <a:spcPts val="0"/>
              </a:spcBef>
              <a:spcAft>
                <a:spcPts val="0"/>
              </a:spcAft>
              <a:buClr>
                <a:srgbClr val="434343"/>
              </a:buClr>
              <a:buSzPts val="1200"/>
              <a:buFont typeface="Nunito Light"/>
              <a:buChar char="○"/>
              <a:defRPr>
                <a:solidFill>
                  <a:srgbClr val="434343"/>
                </a:solidFill>
              </a:defRPr>
            </a:lvl5pPr>
            <a:lvl6pPr marL="3657509" lvl="5" indent="-406390" rtl="0">
              <a:lnSpc>
                <a:spcPct val="115000"/>
              </a:lnSpc>
              <a:spcBef>
                <a:spcPts val="0"/>
              </a:spcBef>
              <a:spcAft>
                <a:spcPts val="0"/>
              </a:spcAft>
              <a:buClr>
                <a:srgbClr val="434343"/>
              </a:buClr>
              <a:buSzPts val="1200"/>
              <a:buFont typeface="Nunito Light"/>
              <a:buChar char="■"/>
              <a:defRPr>
                <a:solidFill>
                  <a:srgbClr val="434343"/>
                </a:solidFill>
              </a:defRPr>
            </a:lvl6pPr>
            <a:lvl7pPr marL="4267093" lvl="6" indent="-406390" rtl="0">
              <a:lnSpc>
                <a:spcPct val="115000"/>
              </a:lnSpc>
              <a:spcBef>
                <a:spcPts val="0"/>
              </a:spcBef>
              <a:spcAft>
                <a:spcPts val="0"/>
              </a:spcAft>
              <a:buClr>
                <a:srgbClr val="434343"/>
              </a:buClr>
              <a:buSzPts val="1200"/>
              <a:buFont typeface="Nunito Light"/>
              <a:buChar char="●"/>
              <a:defRPr>
                <a:solidFill>
                  <a:srgbClr val="434343"/>
                </a:solidFill>
              </a:defRPr>
            </a:lvl7pPr>
            <a:lvl8pPr marL="4876678" lvl="7" indent="-406390" rtl="0">
              <a:lnSpc>
                <a:spcPct val="115000"/>
              </a:lnSpc>
              <a:spcBef>
                <a:spcPts val="0"/>
              </a:spcBef>
              <a:spcAft>
                <a:spcPts val="0"/>
              </a:spcAft>
              <a:buClr>
                <a:srgbClr val="434343"/>
              </a:buClr>
              <a:buSzPts val="1200"/>
              <a:buFont typeface="Nunito Light"/>
              <a:buChar char="○"/>
              <a:defRPr>
                <a:solidFill>
                  <a:srgbClr val="434343"/>
                </a:solidFill>
              </a:defRPr>
            </a:lvl8pPr>
            <a:lvl9pPr marL="5486263" lvl="8" indent="-406390" rtl="0">
              <a:lnSpc>
                <a:spcPct val="115000"/>
              </a:lnSpc>
              <a:spcBef>
                <a:spcPts val="0"/>
              </a:spcBef>
              <a:spcAft>
                <a:spcPts val="0"/>
              </a:spcAft>
              <a:buClr>
                <a:srgbClr val="434343"/>
              </a:buClr>
              <a:buSzPts val="1200"/>
              <a:buFont typeface="Nunito Light"/>
              <a:buChar char="■"/>
              <a:defRPr>
                <a:solidFill>
                  <a:srgbClr val="434343"/>
                </a:solidFill>
              </a:defRPr>
            </a:lvl9pPr>
          </a:lstStyle>
          <a:p>
            <a:endParaRPr/>
          </a:p>
        </p:txBody>
      </p:sp>
      <p:grpSp>
        <p:nvGrpSpPr>
          <p:cNvPr id="91" name="Google Shape;91;p4"/>
          <p:cNvGrpSpPr/>
          <p:nvPr/>
        </p:nvGrpSpPr>
        <p:grpSpPr>
          <a:xfrm>
            <a:off x="220491" y="141865"/>
            <a:ext cx="11782951" cy="6574276"/>
            <a:chOff x="166131" y="110373"/>
            <a:chExt cx="8837213" cy="4930707"/>
          </a:xfrm>
        </p:grpSpPr>
        <p:grpSp>
          <p:nvGrpSpPr>
            <p:cNvPr id="92" name="Google Shape;92;p4"/>
            <p:cNvGrpSpPr/>
            <p:nvPr/>
          </p:nvGrpSpPr>
          <p:grpSpPr>
            <a:xfrm rot="10800000">
              <a:off x="4484643" y="4872835"/>
              <a:ext cx="167400" cy="167400"/>
              <a:chOff x="3216925" y="225750"/>
              <a:chExt cx="167400" cy="167400"/>
            </a:xfrm>
          </p:grpSpPr>
          <p:cxnSp>
            <p:nvCxnSpPr>
              <p:cNvPr id="93" name="Google Shape;93;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94" name="Google Shape;94;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95" name="Google Shape;95;p4"/>
            <p:cNvGrpSpPr/>
            <p:nvPr/>
          </p:nvGrpSpPr>
          <p:grpSpPr>
            <a:xfrm rot="10800000">
              <a:off x="8833968" y="2496885"/>
              <a:ext cx="167400" cy="167400"/>
              <a:chOff x="3216925" y="225750"/>
              <a:chExt cx="167400" cy="167400"/>
            </a:xfrm>
          </p:grpSpPr>
          <p:cxnSp>
            <p:nvCxnSpPr>
              <p:cNvPr id="96" name="Google Shape;96;p4"/>
              <p:cNvCxnSpPr/>
              <p:nvPr/>
            </p:nvCxnSpPr>
            <p:spPr>
              <a:xfrm>
                <a:off x="3300613" y="225750"/>
                <a:ext cx="0" cy="167400"/>
              </a:xfrm>
              <a:prstGeom prst="straightConnector1">
                <a:avLst/>
              </a:prstGeom>
              <a:noFill/>
              <a:ln w="19050" cap="flat" cmpd="sng">
                <a:solidFill>
                  <a:schemeClr val="accent6"/>
                </a:solidFill>
                <a:prstDash val="solid"/>
                <a:round/>
                <a:headEnd type="none" w="med" len="med"/>
                <a:tailEnd type="none" w="med" len="med"/>
              </a:ln>
            </p:spPr>
          </p:cxnSp>
          <p:cxnSp>
            <p:nvCxnSpPr>
              <p:cNvPr id="97" name="Google Shape;97;p4"/>
              <p:cNvCxnSpPr/>
              <p:nvPr/>
            </p:nvCxnSpPr>
            <p:spPr>
              <a:xfrm rot="10800000">
                <a:off x="3216925" y="309377"/>
                <a:ext cx="167400" cy="0"/>
              </a:xfrm>
              <a:prstGeom prst="straightConnector1">
                <a:avLst/>
              </a:prstGeom>
              <a:noFill/>
              <a:ln w="19050" cap="flat" cmpd="sng">
                <a:solidFill>
                  <a:schemeClr val="accent6"/>
                </a:solidFill>
                <a:prstDash val="solid"/>
                <a:round/>
                <a:headEnd type="none" w="med" len="med"/>
                <a:tailEnd type="none" w="med" len="med"/>
              </a:ln>
            </p:spPr>
          </p:cxnSp>
        </p:grpSp>
        <p:sp>
          <p:nvSpPr>
            <p:cNvPr id="98" name="Google Shape;98;p4"/>
            <p:cNvSpPr/>
            <p:nvPr/>
          </p:nvSpPr>
          <p:spPr>
            <a:xfrm rot="10800000">
              <a:off x="8829343" y="2885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9" name="Google Shape;99;p4"/>
            <p:cNvSpPr/>
            <p:nvPr/>
          </p:nvSpPr>
          <p:spPr>
            <a:xfrm rot="10800000">
              <a:off x="8981743" y="1819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00;p4"/>
            <p:cNvSpPr/>
            <p:nvPr/>
          </p:nvSpPr>
          <p:spPr>
            <a:xfrm rot="10800000">
              <a:off x="8829343" y="676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1" name="Google Shape;101;p4"/>
            <p:cNvSpPr/>
            <p:nvPr/>
          </p:nvSpPr>
          <p:spPr>
            <a:xfrm rot="10800000">
              <a:off x="55527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2" name="Google Shape;102;p4"/>
            <p:cNvSpPr/>
            <p:nvPr/>
          </p:nvSpPr>
          <p:spPr>
            <a:xfrm rot="10800000">
              <a:off x="5019343" y="50194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3" name="Google Shape;103;p4"/>
            <p:cNvSpPr/>
            <p:nvPr/>
          </p:nvSpPr>
          <p:spPr>
            <a:xfrm rot="10800000">
              <a:off x="3876343" y="4867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4" name="Google Shape;104;p4"/>
            <p:cNvSpPr/>
            <p:nvPr/>
          </p:nvSpPr>
          <p:spPr>
            <a:xfrm rot="10800000">
              <a:off x="31143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05" name="Google Shape;105;p4"/>
            <p:cNvGrpSpPr/>
            <p:nvPr/>
          </p:nvGrpSpPr>
          <p:grpSpPr>
            <a:xfrm rot="10800000">
              <a:off x="166131" y="4872823"/>
              <a:ext cx="167400" cy="167400"/>
              <a:chOff x="3216925" y="225750"/>
              <a:chExt cx="167400" cy="167400"/>
            </a:xfrm>
          </p:grpSpPr>
          <p:cxnSp>
            <p:nvCxnSpPr>
              <p:cNvPr id="106" name="Google Shape;106;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07" name="Google Shape;107;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108" name="Google Shape;108;p4"/>
            <p:cNvSpPr/>
            <p:nvPr/>
          </p:nvSpPr>
          <p:spPr>
            <a:xfrm rot="10800000">
              <a:off x="12093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4"/>
            <p:cNvSpPr/>
            <p:nvPr/>
          </p:nvSpPr>
          <p:spPr>
            <a:xfrm rot="10800000">
              <a:off x="218743" y="4333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10" name="Google Shape;110;p4"/>
            <p:cNvGrpSpPr/>
            <p:nvPr/>
          </p:nvGrpSpPr>
          <p:grpSpPr>
            <a:xfrm rot="10800000">
              <a:off x="166131" y="2484760"/>
              <a:ext cx="167400" cy="167400"/>
              <a:chOff x="3216925" y="225750"/>
              <a:chExt cx="167400" cy="167400"/>
            </a:xfrm>
          </p:grpSpPr>
          <p:cxnSp>
            <p:nvCxnSpPr>
              <p:cNvPr id="111" name="Google Shape;111;p4"/>
              <p:cNvCxnSpPr/>
              <p:nvPr/>
            </p:nvCxnSpPr>
            <p:spPr>
              <a:xfrm>
                <a:off x="3300613" y="225750"/>
                <a:ext cx="0" cy="167400"/>
              </a:xfrm>
              <a:prstGeom prst="straightConnector1">
                <a:avLst/>
              </a:prstGeom>
              <a:noFill/>
              <a:ln w="19050" cap="flat" cmpd="sng">
                <a:solidFill>
                  <a:schemeClr val="accent2"/>
                </a:solidFill>
                <a:prstDash val="solid"/>
                <a:round/>
                <a:headEnd type="none" w="med" len="med"/>
                <a:tailEnd type="none" w="med" len="med"/>
              </a:ln>
            </p:spPr>
          </p:cxnSp>
          <p:cxnSp>
            <p:nvCxnSpPr>
              <p:cNvPr id="112" name="Google Shape;112;p4"/>
              <p:cNvCxnSpPr/>
              <p:nvPr/>
            </p:nvCxnSpPr>
            <p:spPr>
              <a:xfrm rot="10800000">
                <a:off x="3216925" y="309377"/>
                <a:ext cx="167400" cy="0"/>
              </a:xfrm>
              <a:prstGeom prst="straightConnector1">
                <a:avLst/>
              </a:prstGeom>
              <a:noFill/>
              <a:ln w="19050" cap="flat" cmpd="sng">
                <a:solidFill>
                  <a:schemeClr val="accent2"/>
                </a:solidFill>
                <a:prstDash val="solid"/>
                <a:round/>
                <a:headEnd type="none" w="med" len="med"/>
                <a:tailEnd type="none" w="med" len="med"/>
              </a:ln>
            </p:spPr>
          </p:cxnSp>
        </p:grpSp>
        <p:sp>
          <p:nvSpPr>
            <p:cNvPr id="113" name="Google Shape;113;p4"/>
            <p:cNvSpPr/>
            <p:nvPr/>
          </p:nvSpPr>
          <p:spPr>
            <a:xfrm rot="10800000">
              <a:off x="218743" y="1285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 name="Google Shape;114;p4"/>
            <p:cNvSpPr/>
            <p:nvPr/>
          </p:nvSpPr>
          <p:spPr>
            <a:xfrm rot="10800000">
              <a:off x="904543" y="218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5" name="Google Shape;115;p4"/>
            <p:cNvSpPr/>
            <p:nvPr/>
          </p:nvSpPr>
          <p:spPr>
            <a:xfrm rot="10800000">
              <a:off x="31905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6" name="Google Shape;116;p4"/>
            <p:cNvSpPr/>
            <p:nvPr/>
          </p:nvSpPr>
          <p:spPr>
            <a:xfrm rot="10800000">
              <a:off x="49431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7" name="Google Shape;117;p4"/>
            <p:cNvSpPr/>
            <p:nvPr/>
          </p:nvSpPr>
          <p:spPr>
            <a:xfrm rot="10800000">
              <a:off x="7152943" y="218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8" name="Google Shape;118;p4"/>
            <p:cNvSpPr/>
            <p:nvPr/>
          </p:nvSpPr>
          <p:spPr>
            <a:xfrm rot="10800000">
              <a:off x="60861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19" name="Google Shape;119;p4"/>
            <p:cNvGrpSpPr/>
            <p:nvPr/>
          </p:nvGrpSpPr>
          <p:grpSpPr>
            <a:xfrm rot="10800000">
              <a:off x="8756443" y="110373"/>
              <a:ext cx="167400" cy="167400"/>
              <a:chOff x="3216925" y="225750"/>
              <a:chExt cx="167400" cy="167400"/>
            </a:xfrm>
          </p:grpSpPr>
          <p:cxnSp>
            <p:nvCxnSpPr>
              <p:cNvPr id="120" name="Google Shape;120;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21" name="Google Shape;121;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22" name="Google Shape;122;p4"/>
            <p:cNvGrpSpPr/>
            <p:nvPr/>
          </p:nvGrpSpPr>
          <p:grpSpPr>
            <a:xfrm rot="10800000">
              <a:off x="4484643" y="120360"/>
              <a:ext cx="167400" cy="167400"/>
              <a:chOff x="3216925" y="225750"/>
              <a:chExt cx="167400" cy="167400"/>
            </a:xfrm>
          </p:grpSpPr>
          <p:cxnSp>
            <p:nvCxnSpPr>
              <p:cNvPr id="123" name="Google Shape;123;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24" name="Google Shape;124;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25" name="Google Shape;125;p4"/>
            <p:cNvGrpSpPr/>
            <p:nvPr/>
          </p:nvGrpSpPr>
          <p:grpSpPr>
            <a:xfrm rot="10800000">
              <a:off x="166131" y="120348"/>
              <a:ext cx="167400" cy="167400"/>
              <a:chOff x="3216925" y="225750"/>
              <a:chExt cx="167400" cy="167400"/>
            </a:xfrm>
          </p:grpSpPr>
          <p:cxnSp>
            <p:nvCxnSpPr>
              <p:cNvPr id="126" name="Google Shape;126;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27" name="Google Shape;127;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28" name="Google Shape;128;p4"/>
            <p:cNvGrpSpPr/>
            <p:nvPr/>
          </p:nvGrpSpPr>
          <p:grpSpPr>
            <a:xfrm rot="10800000">
              <a:off x="2325387" y="120348"/>
              <a:ext cx="167400" cy="167400"/>
              <a:chOff x="3216925" y="225750"/>
              <a:chExt cx="167400" cy="167400"/>
            </a:xfrm>
          </p:grpSpPr>
          <p:cxnSp>
            <p:nvCxnSpPr>
              <p:cNvPr id="129" name="Google Shape;129;p4"/>
              <p:cNvCxnSpPr/>
              <p:nvPr/>
            </p:nvCxnSpPr>
            <p:spPr>
              <a:xfrm>
                <a:off x="3300613" y="225750"/>
                <a:ext cx="0" cy="167400"/>
              </a:xfrm>
              <a:prstGeom prst="straightConnector1">
                <a:avLst/>
              </a:prstGeom>
              <a:noFill/>
              <a:ln w="19050" cap="flat" cmpd="sng">
                <a:solidFill>
                  <a:schemeClr val="accent1"/>
                </a:solidFill>
                <a:prstDash val="solid"/>
                <a:round/>
                <a:headEnd type="none" w="med" len="med"/>
                <a:tailEnd type="none" w="med" len="med"/>
              </a:ln>
            </p:spPr>
          </p:cxnSp>
          <p:cxnSp>
            <p:nvCxnSpPr>
              <p:cNvPr id="130" name="Google Shape;130;p4"/>
              <p:cNvCxnSpPr/>
              <p:nvPr/>
            </p:nvCxnSpPr>
            <p:spPr>
              <a:xfrm rot="10800000">
                <a:off x="3216925" y="309377"/>
                <a:ext cx="167400" cy="0"/>
              </a:xfrm>
              <a:prstGeom prst="straightConnector1">
                <a:avLst/>
              </a:prstGeom>
              <a:noFill/>
              <a:ln w="19050" cap="flat" cmpd="sng">
                <a:solidFill>
                  <a:schemeClr val="accent1"/>
                </a:solidFill>
                <a:prstDash val="solid"/>
                <a:round/>
                <a:headEnd type="none" w="med" len="med"/>
                <a:tailEnd type="none" w="med" len="med"/>
              </a:ln>
            </p:spPr>
          </p:cxnSp>
        </p:grpSp>
        <p:grpSp>
          <p:nvGrpSpPr>
            <p:cNvPr id="131" name="Google Shape;131;p4"/>
            <p:cNvGrpSpPr/>
            <p:nvPr/>
          </p:nvGrpSpPr>
          <p:grpSpPr>
            <a:xfrm rot="10800000">
              <a:off x="2325387" y="4872823"/>
              <a:ext cx="167400" cy="167400"/>
              <a:chOff x="3216925" y="225750"/>
              <a:chExt cx="167400" cy="167400"/>
            </a:xfrm>
          </p:grpSpPr>
          <p:cxnSp>
            <p:nvCxnSpPr>
              <p:cNvPr id="132" name="Google Shape;132;p4"/>
              <p:cNvCxnSpPr/>
              <p:nvPr/>
            </p:nvCxnSpPr>
            <p:spPr>
              <a:xfrm>
                <a:off x="3300613" y="225750"/>
                <a:ext cx="0" cy="16740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4"/>
              <p:cNvCxnSpPr/>
              <p:nvPr/>
            </p:nvCxnSpPr>
            <p:spPr>
              <a:xfrm rot="10800000">
                <a:off x="3216925" y="309377"/>
                <a:ext cx="167400" cy="0"/>
              </a:xfrm>
              <a:prstGeom prst="straightConnector1">
                <a:avLst/>
              </a:prstGeom>
              <a:noFill/>
              <a:ln w="19050" cap="flat" cmpd="sng">
                <a:solidFill>
                  <a:schemeClr val="lt2"/>
                </a:solidFill>
                <a:prstDash val="solid"/>
                <a:round/>
                <a:headEnd type="none" w="med" len="med"/>
                <a:tailEnd type="none" w="med" len="med"/>
              </a:ln>
            </p:spPr>
          </p:cxnSp>
        </p:grpSp>
        <p:grpSp>
          <p:nvGrpSpPr>
            <p:cNvPr id="134" name="Google Shape;134;p4"/>
            <p:cNvGrpSpPr/>
            <p:nvPr/>
          </p:nvGrpSpPr>
          <p:grpSpPr>
            <a:xfrm rot="10800000">
              <a:off x="6620543" y="120348"/>
              <a:ext cx="167400" cy="167400"/>
              <a:chOff x="3216925" y="225750"/>
              <a:chExt cx="167400" cy="167400"/>
            </a:xfrm>
          </p:grpSpPr>
          <p:cxnSp>
            <p:nvCxnSpPr>
              <p:cNvPr id="135" name="Google Shape;135;p4"/>
              <p:cNvCxnSpPr/>
              <p:nvPr/>
            </p:nvCxnSpPr>
            <p:spPr>
              <a:xfrm>
                <a:off x="3300613" y="225750"/>
                <a:ext cx="0" cy="167400"/>
              </a:xfrm>
              <a:prstGeom prst="straightConnector1">
                <a:avLst/>
              </a:prstGeom>
              <a:noFill/>
              <a:ln w="19050" cap="flat" cmpd="sng">
                <a:solidFill>
                  <a:schemeClr val="accent5"/>
                </a:solidFill>
                <a:prstDash val="solid"/>
                <a:round/>
                <a:headEnd type="none" w="med" len="med"/>
                <a:tailEnd type="none" w="med" len="med"/>
              </a:ln>
            </p:spPr>
          </p:cxnSp>
          <p:cxnSp>
            <p:nvCxnSpPr>
              <p:cNvPr id="136" name="Google Shape;136;p4"/>
              <p:cNvCxnSpPr/>
              <p:nvPr/>
            </p:nvCxnSpPr>
            <p:spPr>
              <a:xfrm rot="10800000">
                <a:off x="3216925" y="309377"/>
                <a:ext cx="167400" cy="0"/>
              </a:xfrm>
              <a:prstGeom prst="straightConnector1">
                <a:avLst/>
              </a:prstGeom>
              <a:noFill/>
              <a:ln w="19050" cap="flat" cmpd="sng">
                <a:solidFill>
                  <a:schemeClr val="accent5"/>
                </a:solidFill>
                <a:prstDash val="solid"/>
                <a:round/>
                <a:headEnd type="none" w="med" len="med"/>
                <a:tailEnd type="none" w="med" len="med"/>
              </a:ln>
            </p:spPr>
          </p:cxnSp>
        </p:grpSp>
        <p:grpSp>
          <p:nvGrpSpPr>
            <p:cNvPr id="137" name="Google Shape;137;p4"/>
            <p:cNvGrpSpPr/>
            <p:nvPr/>
          </p:nvGrpSpPr>
          <p:grpSpPr>
            <a:xfrm rot="10800000">
              <a:off x="5934743" y="4872823"/>
              <a:ext cx="167400" cy="167400"/>
              <a:chOff x="3902725" y="225750"/>
              <a:chExt cx="167400" cy="167400"/>
            </a:xfrm>
          </p:grpSpPr>
          <p:cxnSp>
            <p:nvCxnSpPr>
              <p:cNvPr id="138" name="Google Shape;138;p4"/>
              <p:cNvCxnSpPr/>
              <p:nvPr/>
            </p:nvCxnSpPr>
            <p:spPr>
              <a:xfrm>
                <a:off x="3986413" y="225750"/>
                <a:ext cx="0" cy="167400"/>
              </a:xfrm>
              <a:prstGeom prst="straightConnector1">
                <a:avLst/>
              </a:prstGeom>
              <a:noFill/>
              <a:ln w="19050" cap="flat" cmpd="sng">
                <a:solidFill>
                  <a:schemeClr val="accent3"/>
                </a:solidFill>
                <a:prstDash val="solid"/>
                <a:round/>
                <a:headEnd type="none" w="med" len="med"/>
                <a:tailEnd type="none" w="med" len="med"/>
              </a:ln>
            </p:spPr>
          </p:cxnSp>
          <p:cxnSp>
            <p:nvCxnSpPr>
              <p:cNvPr id="139" name="Google Shape;139;p4"/>
              <p:cNvCxnSpPr/>
              <p:nvPr/>
            </p:nvCxnSpPr>
            <p:spPr>
              <a:xfrm rot="10800000">
                <a:off x="3902725" y="309377"/>
                <a:ext cx="167400" cy="0"/>
              </a:xfrm>
              <a:prstGeom prst="straightConnector1">
                <a:avLst/>
              </a:prstGeom>
              <a:noFill/>
              <a:ln w="19050"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3987320616"/>
      </p:ext>
    </p:extLst>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7620" y="-42729"/>
            <a:ext cx="12207240" cy="3608274"/>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9580" y="976393"/>
            <a:ext cx="11292840" cy="1896149"/>
          </a:xfrm>
          <a:noFill/>
        </p:spPr>
        <p:txBody>
          <a:bodyPr anchor="b">
            <a:normAutofit/>
          </a:bodyPr>
          <a:lstStyle>
            <a:lvl1pPr algn="ctr">
              <a:defRPr sz="4400" b="1">
                <a:solidFill>
                  <a:schemeClr val="bg1"/>
                </a:solidFill>
                <a:latin typeface="+mn-lt"/>
              </a:defRPr>
            </a:lvl1pPr>
          </a:lstStyle>
          <a:p>
            <a:r>
              <a:rPr lang="en-US" dirty="0"/>
              <a:t>Click to edit presentation title</a:t>
            </a:r>
          </a:p>
        </p:txBody>
      </p:sp>
      <p:sp>
        <p:nvSpPr>
          <p:cNvPr id="3" name="Subtitle 2"/>
          <p:cNvSpPr>
            <a:spLocks noGrp="1"/>
          </p:cNvSpPr>
          <p:nvPr>
            <p:ph type="subTitle" idx="1" hasCustomPrompt="1"/>
          </p:nvPr>
        </p:nvSpPr>
        <p:spPr bwMode="invGray">
          <a:xfrm>
            <a:off x="449580" y="2910456"/>
            <a:ext cx="11292840" cy="576664"/>
          </a:xfrm>
        </p:spPr>
        <p:txBody>
          <a:bodyPr>
            <a:normAutofit/>
          </a:bodyPr>
          <a:lstStyle>
            <a:lvl1pPr marL="0" indent="0" algn="ctr">
              <a:buNone/>
              <a:defRPr sz="3400">
                <a:solidFill>
                  <a:srgbClr val="62BC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449580" y="3627140"/>
            <a:ext cx="11292840" cy="573088"/>
          </a:xfrm>
        </p:spPr>
        <p:txBody>
          <a:bodyPr anchor="ctr">
            <a:normAutofit/>
          </a:bodyPr>
          <a:lstStyle>
            <a:lvl1pPr marL="0" indent="0" algn="ctr">
              <a:buNone/>
              <a:defRPr sz="2200" b="1">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4945" y="4578223"/>
            <a:ext cx="3132289" cy="1371600"/>
          </a:xfrm>
          <a:prstGeom prst="rect">
            <a:avLst/>
          </a:prstGeom>
        </p:spPr>
      </p:pic>
      <p:grpSp>
        <p:nvGrpSpPr>
          <p:cNvPr id="9" name="Group 8"/>
          <p:cNvGrpSpPr/>
          <p:nvPr userDrawn="1"/>
        </p:nvGrpSpPr>
        <p:grpSpPr>
          <a:xfrm>
            <a:off x="-7620" y="6446520"/>
            <a:ext cx="12199620" cy="411480"/>
            <a:chOff x="-7620" y="6446520"/>
            <a:chExt cx="12199620" cy="411480"/>
          </a:xfrm>
        </p:grpSpPr>
        <p:sp>
          <p:nvSpPr>
            <p:cNvPr id="15" name="Rectangle 14"/>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2" name="Rectangle 11"/>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3" name="Rectangle 12"/>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4421" y="4653956"/>
            <a:ext cx="3027174" cy="1280160"/>
          </a:xfrm>
          <a:prstGeom prst="rect">
            <a:avLst/>
          </a:prstGeom>
        </p:spPr>
      </p:pic>
    </p:spTree>
    <p:extLst>
      <p:ext uri="{BB962C8B-B14F-4D97-AF65-F5344CB8AC3E}">
        <p14:creationId xmlns:p14="http://schemas.microsoft.com/office/powerpoint/2010/main" val="34106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28">
          <p15:clr>
            <a:srgbClr val="FBAE40"/>
          </p15:clr>
        </p15:guide>
        <p15:guide id="2" pos="5856">
          <p15:clr>
            <a:srgbClr val="FBAE40"/>
          </p15:clr>
        </p15:guide>
        <p15:guide id="3" pos="18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normAutofit/>
          </a:bodyPr>
          <a:lstStyle>
            <a:lvl1pPr>
              <a:defRPr sz="4400">
                <a:solidFill>
                  <a:srgbClr val="01203D"/>
                </a:solidFill>
              </a:defRPr>
            </a:lvl1pPr>
          </a:lstStyle>
          <a:p>
            <a:r>
              <a:rPr lang="en-US" dirty="0"/>
              <a:t>Click to edit Master title style</a:t>
            </a:r>
          </a:p>
        </p:txBody>
      </p:sp>
      <p:sp>
        <p:nvSpPr>
          <p:cNvPr id="3" name="Content Placeholder 2"/>
          <p:cNvSpPr>
            <a:spLocks noGrp="1"/>
          </p:cNvSpPr>
          <p:nvPr>
            <p:ph idx="1"/>
          </p:nvPr>
        </p:nvSpPr>
        <p:spPr>
          <a:xfrm>
            <a:off x="449580" y="1825625"/>
            <a:ext cx="11292840" cy="4351338"/>
          </a:xfrm>
        </p:spPr>
        <p:txBody>
          <a:bodyPr/>
          <a:lstStyle>
            <a:lvl1pPr marL="227013" indent="-227013">
              <a:buClr>
                <a:srgbClr val="01203D"/>
              </a:buClr>
              <a:buSzPct val="75000"/>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Clr>
                <a:srgbClr val="62BCF0"/>
              </a:buClr>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381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6" name="Slide Number Placeholder 5"/>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13830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p>
            <a:r>
              <a:rPr lang="en-US" dirty="0"/>
              <a:t>Click to edit Master title style</a:t>
            </a:r>
          </a:p>
        </p:txBody>
      </p:sp>
      <p:sp>
        <p:nvSpPr>
          <p:cNvPr id="4" name="Content Placeholder 3"/>
          <p:cNvSpPr>
            <a:spLocks noGrp="1"/>
          </p:cNvSpPr>
          <p:nvPr>
            <p:ph sz="half" idx="2"/>
          </p:nvPr>
        </p:nvSpPr>
        <p:spPr>
          <a:xfrm>
            <a:off x="6225702" y="1821612"/>
            <a:ext cx="5516718" cy="4351338"/>
          </a:xfrm>
        </p:spPr>
        <p:txBody>
          <a:bodyPr/>
          <a:lstStyle>
            <a:lvl1pPr marL="227013" indent="-227013">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22" name="Slide Number Placeholder 21"/>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12" name="Content Placeholder 3"/>
          <p:cNvSpPr>
            <a:spLocks noGrp="1"/>
          </p:cNvSpPr>
          <p:nvPr>
            <p:ph sz="half" idx="13"/>
          </p:nvPr>
        </p:nvSpPr>
        <p:spPr>
          <a:xfrm>
            <a:off x="449579" y="1816060"/>
            <a:ext cx="5532931" cy="4351338"/>
          </a:xfrm>
        </p:spPr>
        <p:txBody>
          <a:bodyPr/>
          <a:lstStyle>
            <a:lvl1pPr marL="227013" indent="-227013">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53247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p>
            <a:r>
              <a:rPr lang="en-US" dirty="0"/>
              <a:t>Click to edit Master title style</a:t>
            </a:r>
          </a:p>
        </p:txBody>
      </p:sp>
      <p:grpSp>
        <p:nvGrpSpPr>
          <p:cNvPr id="6" name="Group 5"/>
          <p:cNvGrpSpPr/>
          <p:nvPr userDrawn="1"/>
        </p:nvGrpSpPr>
        <p:grpSpPr>
          <a:xfrm>
            <a:off x="-7620" y="6446520"/>
            <a:ext cx="12199620" cy="411480"/>
            <a:chOff x="-7620" y="6446520"/>
            <a:chExt cx="12199620" cy="411480"/>
          </a:xfrm>
        </p:grpSpPr>
        <p:sp>
          <p:nvSpPr>
            <p:cNvPr id="7" name="Rectangle 6"/>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8" name="Rectangle 7"/>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09539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4/28/2023</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7620" y="6446520"/>
            <a:ext cx="12199620" cy="411480"/>
            <a:chOff x="-7620" y="6446520"/>
            <a:chExt cx="12199620" cy="411480"/>
          </a:xfrm>
        </p:grpSpPr>
        <p:sp>
          <p:nvSpPr>
            <p:cNvPr id="9" name="Rectangle 8"/>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1" name="Rectangle 10"/>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7" name="Slide Number Placeholder 6"/>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466928" y="457200"/>
            <a:ext cx="4305097" cy="1600200"/>
          </a:xfrm>
        </p:spPr>
        <p:txBody>
          <a:bodyPr anchor="b">
            <a:normAutofit/>
          </a:bodyPr>
          <a:lstStyle>
            <a:lvl1pPr algn="l">
              <a:defRPr sz="4000"/>
            </a:lvl1pPr>
          </a:lstStyle>
          <a:p>
            <a:r>
              <a:rPr lang="en-US" dirty="0"/>
              <a:t>Click to edit Master title style</a:t>
            </a:r>
          </a:p>
        </p:txBody>
      </p:sp>
      <p:sp>
        <p:nvSpPr>
          <p:cNvPr id="13" name="Picture Placeholder 2"/>
          <p:cNvSpPr>
            <a:spLocks noGrp="1"/>
          </p:cNvSpPr>
          <p:nvPr>
            <p:ph type="pic" idx="1"/>
          </p:nvPr>
        </p:nvSpPr>
        <p:spPr>
          <a:xfrm>
            <a:off x="5183187" y="457201"/>
            <a:ext cx="6558097" cy="5700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p:cNvSpPr>
            <a:spLocks noGrp="1"/>
          </p:cNvSpPr>
          <p:nvPr>
            <p:ph type="body" sz="half" idx="2"/>
          </p:nvPr>
        </p:nvSpPr>
        <p:spPr>
          <a:xfrm>
            <a:off x="466928" y="2122496"/>
            <a:ext cx="4305097" cy="40351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116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7" name="Text Placeholder 16"/>
          <p:cNvSpPr>
            <a:spLocks noGrp="1"/>
          </p:cNvSpPr>
          <p:nvPr>
            <p:ph type="body" sz="quarter" idx="13"/>
          </p:nvPr>
        </p:nvSpPr>
        <p:spPr>
          <a:xfrm>
            <a:off x="5183189" y="457200"/>
            <a:ext cx="6558096" cy="5700409"/>
          </a:xfrm>
        </p:spPr>
        <p:txBody>
          <a:bodyPr/>
          <a:lstStyle>
            <a:lvl1pPr marL="227013" indent="-227013">
              <a:buFont typeface="Wingdings" panose="05000000000000000000" pitchFamily="2" charset="2"/>
              <a:buChar char="Ø"/>
              <a:defRPr/>
            </a:lvl1pPr>
            <a:lvl2pPr>
              <a:defRPr sz="2600"/>
            </a:lvl2pPr>
            <a:lvl3pPr marL="1143000" indent="-228600">
              <a:buSzPct val="75000"/>
              <a:buFont typeface="Courier New" panose="02070309020205020404" pitchFamily="49" charset="0"/>
              <a:buChar char="o"/>
              <a:defRPr sz="2400"/>
            </a:lvl3pPr>
            <a:lvl4pPr marL="1600200" indent="-228600">
              <a:buFont typeface="Wingdings" panose="05000000000000000000" pitchFamily="2" charset="2"/>
              <a:buChar char="§"/>
              <a:defRPr sz="2200"/>
            </a:lvl4pPr>
            <a:lvl5pPr marL="2057400" indent="-228600">
              <a:buSzPct val="50000"/>
              <a:buFont typeface="Wingdings" panose="05000000000000000000" pitchFamily="2" charset="2"/>
              <a:buChar char="q"/>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13" name="Title 1"/>
          <p:cNvSpPr>
            <a:spLocks noGrp="1"/>
          </p:cNvSpPr>
          <p:nvPr>
            <p:ph type="title"/>
          </p:nvPr>
        </p:nvSpPr>
        <p:spPr>
          <a:xfrm>
            <a:off x="466928" y="457200"/>
            <a:ext cx="4305097" cy="1600200"/>
          </a:xfrm>
        </p:spPr>
        <p:txBody>
          <a:bodyPr anchor="b">
            <a:normAutofit/>
          </a:bodyPr>
          <a:lstStyle>
            <a:lvl1pPr algn="l">
              <a:defRPr sz="4000"/>
            </a:lvl1pPr>
          </a:lstStyle>
          <a:p>
            <a:r>
              <a:rPr lang="en-US" dirty="0"/>
              <a:t>Click to edit Master title style</a:t>
            </a:r>
          </a:p>
        </p:txBody>
      </p:sp>
      <p:sp>
        <p:nvSpPr>
          <p:cNvPr id="15" name="Text Placeholder 3"/>
          <p:cNvSpPr>
            <a:spLocks noGrp="1"/>
          </p:cNvSpPr>
          <p:nvPr>
            <p:ph type="body" sz="half" idx="2"/>
          </p:nvPr>
        </p:nvSpPr>
        <p:spPr>
          <a:xfrm>
            <a:off x="466928" y="2101956"/>
            <a:ext cx="4305097" cy="40556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0049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1" dirty="0">
                <a:solidFill>
                  <a:srgbClr val="01203D"/>
                </a:solidFill>
              </a:rPr>
              <a:t>Thank you!</a:t>
            </a:r>
          </a:p>
        </p:txBody>
      </p:sp>
      <p:sp>
        <p:nvSpPr>
          <p:cNvPr id="13" name="Text Placeholder 35"/>
          <p:cNvSpPr>
            <a:spLocks noGrp="1"/>
          </p:cNvSpPr>
          <p:nvPr>
            <p:ph type="body" sz="quarter" idx="14" hasCustomPrompt="1"/>
          </p:nvPr>
        </p:nvSpPr>
        <p:spPr>
          <a:xfrm>
            <a:off x="449580" y="1804251"/>
            <a:ext cx="11292840"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4" name="Rectangle 13"/>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4945" y="4578223"/>
            <a:ext cx="3132289" cy="13716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4421" y="4653956"/>
            <a:ext cx="3027174" cy="1280160"/>
          </a:xfrm>
          <a:prstGeom prst="rect">
            <a:avLst/>
          </a:prstGeom>
        </p:spPr>
      </p:pic>
    </p:spTree>
    <p:extLst>
      <p:ext uri="{BB962C8B-B14F-4D97-AF65-F5344CB8AC3E}">
        <p14:creationId xmlns:p14="http://schemas.microsoft.com/office/powerpoint/2010/main" val="83131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1" dirty="0">
                <a:solidFill>
                  <a:srgbClr val="01203D"/>
                </a:solidFill>
              </a:rPr>
              <a:t>Thank you!</a:t>
            </a:r>
          </a:p>
        </p:txBody>
      </p:sp>
      <p:sp>
        <p:nvSpPr>
          <p:cNvPr id="13" name="Text Placeholder 35"/>
          <p:cNvSpPr>
            <a:spLocks noGrp="1"/>
          </p:cNvSpPr>
          <p:nvPr>
            <p:ph type="body" sz="quarter" idx="14" hasCustomPrompt="1"/>
          </p:nvPr>
        </p:nvSpPr>
        <p:spPr>
          <a:xfrm>
            <a:off x="449580" y="1804251"/>
            <a:ext cx="5551827"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6" y="1804226"/>
            <a:ext cx="5638483"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grpSp>
        <p:nvGrpSpPr>
          <p:cNvPr id="8" name="Group 7"/>
          <p:cNvGrpSpPr/>
          <p:nvPr userDrawn="1"/>
        </p:nvGrpSpPr>
        <p:grpSpPr>
          <a:xfrm>
            <a:off x="-7620" y="6446520"/>
            <a:ext cx="12199620" cy="411480"/>
            <a:chOff x="-7620" y="6446520"/>
            <a:chExt cx="12199620" cy="411480"/>
          </a:xfrm>
        </p:grpSpPr>
        <p:sp>
          <p:nvSpPr>
            <p:cNvPr id="9" name="Rectangle 8"/>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0" name="Rectangle 9"/>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4" name="Rectangle 13"/>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7345" y="4730623"/>
            <a:ext cx="3132289" cy="13716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6821" y="4806356"/>
            <a:ext cx="3027174" cy="1280160"/>
          </a:xfrm>
          <a:prstGeom prst="rect">
            <a:avLst/>
          </a:prstGeom>
        </p:spPr>
      </p:pic>
    </p:spTree>
    <p:extLst>
      <p:ext uri="{BB962C8B-B14F-4D97-AF65-F5344CB8AC3E}">
        <p14:creationId xmlns:p14="http://schemas.microsoft.com/office/powerpoint/2010/main" val="339182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rgbClr val="01203D"/>
                </a:solidFill>
                <a:latin typeface="+mn-lt"/>
              </a:defRPr>
            </a:lvl1pPr>
          </a:lstStyle>
          <a:p>
            <a:r>
              <a:rPr lang="en-US" dirty="0"/>
              <a:t>Click to edit title</a:t>
            </a:r>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rgbClr val="0120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Rectangle 7"/>
          <p:cNvSpPr/>
          <p:nvPr userDrawn="1"/>
        </p:nvSpPr>
        <p:spPr>
          <a:xfrm>
            <a:off x="-9331" y="0"/>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1644" y="5249086"/>
            <a:ext cx="2048256" cy="1103112"/>
          </a:xfrm>
          <a:prstGeom prst="rect">
            <a:avLst/>
          </a:prstGeom>
        </p:spPr>
      </p:pic>
      <p:sp>
        <p:nvSpPr>
          <p:cNvPr id="11" name="Rectangle 10"/>
          <p:cNvSpPr/>
          <p:nvPr userDrawn="1"/>
        </p:nvSpPr>
        <p:spPr>
          <a:xfrm>
            <a:off x="4059748" y="6470420"/>
            <a:ext cx="8139871"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91647" y="5226526"/>
            <a:ext cx="2616343" cy="1106424"/>
          </a:xfrm>
          <a:prstGeom prst="rect">
            <a:avLst/>
          </a:prstGeom>
        </p:spPr>
      </p:pic>
    </p:spTree>
    <p:extLst>
      <p:ext uri="{BB962C8B-B14F-4D97-AF65-F5344CB8AC3E}">
        <p14:creationId xmlns:p14="http://schemas.microsoft.com/office/powerpoint/2010/main" val="81182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88">
          <p15:clr>
            <a:srgbClr val="FBAE40"/>
          </p15:clr>
        </p15:guide>
        <p15:guide id="2" pos="52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49580" y="967615"/>
            <a:ext cx="11292840" cy="1902191"/>
          </a:xfrm>
        </p:spPr>
        <p:txBody>
          <a:bodyPr anchor="b">
            <a:normAutofit/>
          </a:bodyPr>
          <a:lstStyle>
            <a:lvl1pPr algn="ctr">
              <a:defRPr sz="4400" b="1">
                <a:solidFill>
                  <a:srgbClr val="01203D"/>
                </a:solidFill>
                <a:latin typeface="+mn-lt"/>
              </a:defRPr>
            </a:lvl1pPr>
          </a:lstStyle>
          <a:p>
            <a:r>
              <a:rPr lang="en-US" dirty="0"/>
              <a:t>Click to edit presentation title</a:t>
            </a:r>
          </a:p>
        </p:txBody>
      </p:sp>
      <p:sp>
        <p:nvSpPr>
          <p:cNvPr id="15" name="Subtitle 2"/>
          <p:cNvSpPr>
            <a:spLocks noGrp="1"/>
          </p:cNvSpPr>
          <p:nvPr>
            <p:ph type="subTitle" idx="1" hasCustomPrompt="1"/>
          </p:nvPr>
        </p:nvSpPr>
        <p:spPr>
          <a:xfrm>
            <a:off x="449580" y="2972448"/>
            <a:ext cx="11292840" cy="576664"/>
          </a:xfrm>
        </p:spPr>
        <p:txBody>
          <a:bodyPr>
            <a:normAutofit/>
          </a:bodyPr>
          <a:lstStyle>
            <a:lvl1pPr marL="0" indent="0" algn="ctr">
              <a:buNone/>
              <a:defRPr sz="3400">
                <a:solidFill>
                  <a:srgbClr val="0120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449580" y="3627140"/>
            <a:ext cx="11292840" cy="573088"/>
          </a:xfrm>
          <a:noFill/>
        </p:spPr>
        <p:txBody>
          <a:bodyPr anchor="ctr">
            <a:normAutofit/>
          </a:bodyPr>
          <a:lstStyle>
            <a:lvl1pPr marL="0" indent="0" algn="ctr">
              <a:buNone/>
              <a:defRPr sz="2200">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grpSp>
        <p:nvGrpSpPr>
          <p:cNvPr id="7" name="Group 6"/>
          <p:cNvGrpSpPr/>
          <p:nvPr userDrawn="1"/>
        </p:nvGrpSpPr>
        <p:grpSpPr>
          <a:xfrm>
            <a:off x="-7620" y="6446520"/>
            <a:ext cx="12199620" cy="411480"/>
            <a:chOff x="-7620" y="6446520"/>
            <a:chExt cx="12199620" cy="411480"/>
          </a:xfrm>
        </p:grpSpPr>
        <p:sp>
          <p:nvSpPr>
            <p:cNvPr id="8" name="Rectangle 7"/>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1" name="Rectangle 10"/>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7345" y="4730623"/>
            <a:ext cx="3132289" cy="13716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6821" y="4806356"/>
            <a:ext cx="3027174" cy="1280160"/>
          </a:xfrm>
          <a:prstGeom prst="rect">
            <a:avLst/>
          </a:prstGeom>
        </p:spPr>
      </p:pic>
    </p:spTree>
    <p:extLst>
      <p:ext uri="{BB962C8B-B14F-4D97-AF65-F5344CB8AC3E}">
        <p14:creationId xmlns:p14="http://schemas.microsoft.com/office/powerpoint/2010/main" val="36461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pSp>
        <p:nvGrpSpPr>
          <p:cNvPr id="4" name="Group 3"/>
          <p:cNvGrpSpPr/>
          <p:nvPr userDrawn="1"/>
        </p:nvGrpSpPr>
        <p:grpSpPr>
          <a:xfrm>
            <a:off x="-7620" y="6446520"/>
            <a:ext cx="12199620" cy="411480"/>
            <a:chOff x="-7620" y="6446520"/>
            <a:chExt cx="12199620" cy="411480"/>
          </a:xfrm>
        </p:grpSpPr>
        <p:sp>
          <p:nvSpPr>
            <p:cNvPr id="7" name="Rectangle 6"/>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8" name="Rectangle 7"/>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9" name="Rectangle 8"/>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7216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Kentucky Department for Public Health</a:t>
            </a:r>
          </a:p>
        </p:txBody>
      </p:sp>
      <p:sp>
        <p:nvSpPr>
          <p:cNvPr id="8" name="Rectangle 7"/>
          <p:cNvSpPr/>
          <p:nvPr userDrawn="1"/>
        </p:nvSpPr>
        <p:spPr>
          <a:xfrm>
            <a:off x="0" y="1938639"/>
            <a:ext cx="12192000" cy="436316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latin typeface="Calibri Light" panose="020F0302020204030204" pitchFamily="34" charset="0"/>
              </a:rPr>
              <a:t>About Us</a:t>
            </a:r>
          </a:p>
        </p:txBody>
      </p:sp>
      <p:sp>
        <p:nvSpPr>
          <p:cNvPr id="11" name="TextBox 10"/>
          <p:cNvSpPr txBox="1"/>
          <p:nvPr userDrawn="1"/>
        </p:nvSpPr>
        <p:spPr>
          <a:xfrm>
            <a:off x="6172200" y="2261525"/>
            <a:ext cx="5578813" cy="3693319"/>
          </a:xfrm>
          <a:prstGeom prst="rect">
            <a:avLst/>
          </a:prstGeom>
          <a:noFill/>
        </p:spPr>
        <p:txBody>
          <a:bodyPr wrap="square" rtlCol="0">
            <a:spAutoFit/>
          </a:bodyPr>
          <a:lstStyle/>
          <a:p>
            <a:r>
              <a:rPr lang="en-US" sz="1800" dirty="0">
                <a:latin typeface="Calibri Light" panose="020F0302020204030204" pitchFamily="34" charset="0"/>
              </a:rPr>
              <a:t>The Department for Public Health (DPH) is dedicated to improving health and</a:t>
            </a:r>
            <a:r>
              <a:rPr lang="en-US" sz="1800" baseline="0" dirty="0">
                <a:latin typeface="Calibri Light" panose="020F0302020204030204" pitchFamily="34" charset="0"/>
              </a:rPr>
              <a:t> safety of Kentuckians through </a:t>
            </a:r>
            <a:r>
              <a:rPr lang="en-US" sz="1800" i="1" baseline="0" dirty="0">
                <a:latin typeface="Calibri Light" panose="020F0302020204030204" pitchFamily="34" charset="0"/>
              </a:rPr>
              <a:t>prevention</a:t>
            </a:r>
            <a:r>
              <a:rPr lang="en-US" sz="1800" baseline="0" dirty="0">
                <a:latin typeface="Calibri Light" panose="020F0302020204030204" pitchFamily="34" charset="0"/>
              </a:rPr>
              <a:t>, </a:t>
            </a:r>
            <a:r>
              <a:rPr lang="en-US" sz="1800" i="1" baseline="0" dirty="0">
                <a:latin typeface="Calibri Light" panose="020F0302020204030204" pitchFamily="34" charset="0"/>
              </a:rPr>
              <a:t>promotion</a:t>
            </a:r>
            <a:r>
              <a:rPr lang="en-US" sz="1800" baseline="0" dirty="0">
                <a:latin typeface="Calibri Light" panose="020F0302020204030204" pitchFamily="34" charset="0"/>
              </a:rPr>
              <a:t>, and </a:t>
            </a:r>
            <a:r>
              <a:rPr lang="en-US" sz="1800" i="1" baseline="0" dirty="0">
                <a:latin typeface="Calibri Light" panose="020F0302020204030204" pitchFamily="34" charset="0"/>
              </a:rPr>
              <a:t>protection</a:t>
            </a:r>
            <a:r>
              <a:rPr lang="en-US" sz="1800" baseline="0" dirty="0">
                <a:latin typeface="Calibri Light" panose="020F0302020204030204" pitchFamily="34" charset="0"/>
              </a:rPr>
              <a:t>.</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a:latin typeface="Calibri Light" panose="020F0302020204030204" pitchFamily="34" charset="0"/>
            </a:endParaRPr>
          </a:p>
          <a:p>
            <a:r>
              <a:rPr lang="en-US" sz="1800" baseline="0" dirty="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a:latin typeface="Calibri Light" panose="020F0302020204030204" pitchFamily="34" charset="0"/>
            </a:endParaRPr>
          </a:p>
        </p:txBody>
      </p:sp>
      <p:sp>
        <p:nvSpPr>
          <p:cNvPr id="4" name="Slide Number Placeholder 3"/>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46" name="Rectangle 45"/>
          <p:cNvSpPr/>
          <p:nvPr userDrawn="1"/>
        </p:nvSpPr>
        <p:spPr>
          <a:xfrm>
            <a:off x="-7620" y="1880473"/>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9" name="Rectangle 48"/>
          <p:cNvSpPr/>
          <p:nvPr userDrawn="1"/>
        </p:nvSpPr>
        <p:spPr>
          <a:xfrm>
            <a:off x="3516" y="6301807"/>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5" name="Group 4"/>
          <p:cNvGrpSpPr/>
          <p:nvPr userDrawn="1"/>
        </p:nvGrpSpPr>
        <p:grpSpPr>
          <a:xfrm>
            <a:off x="418307" y="2831610"/>
            <a:ext cx="5196308" cy="2275412"/>
            <a:chOff x="418307" y="2831610"/>
            <a:chExt cx="5196308" cy="2275412"/>
          </a:xfrm>
        </p:grpSpPr>
        <p:sp>
          <p:nvSpPr>
            <p:cNvPr id="17" name="Oval 16"/>
            <p:cNvSpPr/>
            <p:nvPr userDrawn="1"/>
          </p:nvSpPr>
          <p:spPr>
            <a:xfrm>
              <a:off x="2519465" y="3083669"/>
              <a:ext cx="972766" cy="924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307" y="2831610"/>
              <a:ext cx="5196308" cy="2275412"/>
            </a:xfrm>
            <a:prstGeom prst="rect">
              <a:avLst/>
            </a:prstGeom>
          </p:spPr>
        </p:pic>
      </p:grpSp>
    </p:spTree>
    <p:extLst>
      <p:ext uri="{BB962C8B-B14F-4D97-AF65-F5344CB8AC3E}">
        <p14:creationId xmlns:p14="http://schemas.microsoft.com/office/powerpoint/2010/main" val="6323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Kentucky Department for Public Health</a:t>
            </a:r>
          </a:p>
        </p:txBody>
      </p:sp>
      <p:sp>
        <p:nvSpPr>
          <p:cNvPr id="8" name="Rectangle 7"/>
          <p:cNvSpPr/>
          <p:nvPr userDrawn="1"/>
        </p:nvSpPr>
        <p:spPr>
          <a:xfrm>
            <a:off x="0" y="1938639"/>
            <a:ext cx="12192000" cy="204959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270952"/>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Mission and Vision in Action</a:t>
            </a:r>
          </a:p>
        </p:txBody>
      </p:sp>
      <p:sp>
        <p:nvSpPr>
          <p:cNvPr id="11" name="TextBox 10"/>
          <p:cNvSpPr txBox="1"/>
          <p:nvPr userDrawn="1"/>
        </p:nvSpPr>
        <p:spPr>
          <a:xfrm>
            <a:off x="6205591" y="2331486"/>
            <a:ext cx="5545422" cy="1015663"/>
          </a:xfrm>
          <a:prstGeom prst="rect">
            <a:avLst/>
          </a:prstGeom>
          <a:noFill/>
        </p:spPr>
        <p:txBody>
          <a:bodyPr wrap="square" rtlCol="0">
            <a:spAutoFit/>
          </a:bodyPr>
          <a:lstStyle/>
          <a:p>
            <a:r>
              <a:rPr lang="en-US" sz="2000" dirty="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457200" y="2300708"/>
            <a:ext cx="5522359" cy="1077218"/>
          </a:xfrm>
          <a:prstGeom prst="rect">
            <a:avLst/>
          </a:prstGeom>
        </p:spPr>
        <p:txBody>
          <a:bodyPr wrap="square">
            <a:spAutoFit/>
          </a:bodyPr>
          <a:lstStyle/>
          <a:p>
            <a:pPr algn="r"/>
            <a:r>
              <a:rPr lang="en-US" sz="3200" b="1" dirty="0"/>
              <a:t>Healthier People, </a:t>
            </a:r>
            <a:br>
              <a:rPr lang="en-US" sz="3200" b="1" dirty="0"/>
            </a:br>
            <a:r>
              <a:rPr lang="en-US" sz="3200" b="1" dirty="0"/>
              <a:t>Healthier Communities.</a:t>
            </a:r>
          </a:p>
        </p:txBody>
      </p:sp>
      <p:sp>
        <p:nvSpPr>
          <p:cNvPr id="14" name="Pentagon 13"/>
          <p:cNvSpPr/>
          <p:nvPr userDrawn="1"/>
        </p:nvSpPr>
        <p:spPr>
          <a:xfrm>
            <a:off x="7118195" y="3691136"/>
            <a:ext cx="2678644"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62BCF0"/>
              </a:solidFill>
            </a:endParaRPr>
          </a:p>
        </p:txBody>
      </p:sp>
      <p:sp>
        <p:nvSpPr>
          <p:cNvPr id="15" name="Pentagon 14"/>
          <p:cNvSpPr/>
          <p:nvPr userDrawn="1"/>
        </p:nvSpPr>
        <p:spPr>
          <a:xfrm>
            <a:off x="4756678" y="3691136"/>
            <a:ext cx="2678644"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2374613" y="3691136"/>
            <a:ext cx="2678644"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a:solidFill>
                  <a:schemeClr val="bg1"/>
                </a:solidFill>
              </a:rPr>
              <a:t>Prevention</a:t>
            </a: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a:solidFill>
                  <a:schemeClr val="bg1"/>
                </a:solidFill>
              </a:rPr>
              <a:t>Protection</a:t>
            </a: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a:solidFill>
                  <a:schemeClr val="bg1"/>
                </a:solidFill>
              </a:rPr>
              <a:t>Promotion</a:t>
            </a:r>
          </a:p>
        </p:txBody>
      </p:sp>
      <p:cxnSp>
        <p:nvCxnSpPr>
          <p:cNvPr id="20" name="Straight Connector 19"/>
          <p:cNvCxnSpPr/>
          <p:nvPr userDrawn="1"/>
        </p:nvCxnSpPr>
        <p:spPr>
          <a:xfrm>
            <a:off x="3713935" y="4251846"/>
            <a:ext cx="0" cy="36576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a:t>Environmental Inspections</a:t>
            </a:r>
          </a:p>
          <a:p>
            <a:pPr algn="ctr">
              <a:lnSpc>
                <a:spcPct val="80000"/>
              </a:lnSpc>
              <a:spcAft>
                <a:spcPts val="1200"/>
              </a:spcAft>
            </a:pPr>
            <a:r>
              <a:rPr lang="en-US" sz="1400" dirty="0"/>
              <a:t>Public Health &amp; Disaster Preparedness</a:t>
            </a:r>
          </a:p>
          <a:p>
            <a:pPr algn="ctr">
              <a:lnSpc>
                <a:spcPct val="80000"/>
              </a:lnSpc>
              <a:spcAft>
                <a:spcPts val="1200"/>
              </a:spcAft>
            </a:pPr>
            <a:r>
              <a:rPr lang="en-US" sz="1400" dirty="0"/>
              <a:t>Disease Surveillance</a:t>
            </a:r>
          </a:p>
          <a:p>
            <a:pPr algn="ctr">
              <a:lnSpc>
                <a:spcPct val="80000"/>
              </a:lnSpc>
              <a:spcAft>
                <a:spcPts val="1200"/>
              </a:spcAft>
            </a:pPr>
            <a:r>
              <a:rPr lang="en-US" sz="1400" dirty="0"/>
              <a:t>Mobile Harm Reduction</a:t>
            </a:r>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a:t>HANDS</a:t>
            </a:r>
          </a:p>
          <a:p>
            <a:pPr algn="ctr">
              <a:lnSpc>
                <a:spcPct val="80000"/>
              </a:lnSpc>
              <a:spcAft>
                <a:spcPts val="1200"/>
              </a:spcAft>
            </a:pPr>
            <a:r>
              <a:rPr lang="en-US" sz="1400" dirty="0"/>
              <a:t>First Steps</a:t>
            </a:r>
          </a:p>
          <a:p>
            <a:pPr algn="ctr">
              <a:lnSpc>
                <a:spcPct val="80000"/>
              </a:lnSpc>
              <a:spcAft>
                <a:spcPts val="1200"/>
              </a:spcAft>
            </a:pPr>
            <a:r>
              <a:rPr lang="en-US" sz="1400" dirty="0"/>
              <a:t>Immunizations</a:t>
            </a:r>
          </a:p>
          <a:p>
            <a:pPr algn="ctr">
              <a:lnSpc>
                <a:spcPct val="80000"/>
              </a:lnSpc>
              <a:spcAft>
                <a:spcPts val="1200"/>
              </a:spcAft>
            </a:pPr>
            <a:r>
              <a:rPr lang="en-US" sz="1400" dirty="0"/>
              <a:t>Newborn Screening</a:t>
            </a:r>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a:t>WIC</a:t>
            </a:r>
          </a:p>
          <a:p>
            <a:pPr algn="ctr">
              <a:lnSpc>
                <a:spcPct val="80000"/>
              </a:lnSpc>
              <a:spcAft>
                <a:spcPts val="1200"/>
              </a:spcAft>
            </a:pPr>
            <a:r>
              <a:rPr lang="en-US" sz="1400" dirty="0"/>
              <a:t>Smoking Cessation</a:t>
            </a:r>
          </a:p>
          <a:p>
            <a:pPr algn="ctr">
              <a:lnSpc>
                <a:spcPct val="80000"/>
              </a:lnSpc>
              <a:spcAft>
                <a:spcPts val="1200"/>
              </a:spcAft>
            </a:pPr>
            <a:r>
              <a:rPr lang="en-US" sz="1400" dirty="0"/>
              <a:t>Diabetes Prevention</a:t>
            </a:r>
          </a:p>
          <a:p>
            <a:pPr algn="ctr">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61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279496"/>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Response to the Opioid Crisis</a:t>
            </a:r>
          </a:p>
        </p:txBody>
      </p:sp>
      <p:sp>
        <p:nvSpPr>
          <p:cNvPr id="14" name="Pentagon 13"/>
          <p:cNvSpPr/>
          <p:nvPr userDrawn="1"/>
        </p:nvSpPr>
        <p:spPr>
          <a:xfrm>
            <a:off x="8287050" y="3490913"/>
            <a:ext cx="2819314"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8287050" y="2839317"/>
            <a:ext cx="2819314"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8287050" y="2191675"/>
            <a:ext cx="2819314"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a:solidFill>
                  <a:schemeClr val="bg1"/>
                </a:solidFill>
              </a:rPr>
              <a:t>Syringe Exchange</a:t>
            </a: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a:solidFill>
                  <a:schemeClr val="bg1"/>
                </a:solidFill>
              </a:rPr>
              <a:t>www.FindHelpNowKY.org</a:t>
            </a: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a:solidFill>
                  <a:schemeClr val="bg1"/>
                </a:solidFill>
              </a:rPr>
              <a:t>Naloxone Distribution</a:t>
            </a:r>
          </a:p>
        </p:txBody>
      </p:sp>
      <p:sp>
        <p:nvSpPr>
          <p:cNvPr id="4" name="Slide Number Placeholder 3"/>
          <p:cNvSpPr>
            <a:spLocks noGrp="1"/>
          </p:cNvSpPr>
          <p:nvPr>
            <p:ph type="sldNum" sz="quarter" idx="12"/>
          </p:nvPr>
        </p:nvSpPr>
        <p:spPr>
          <a:xfrm>
            <a:off x="11428579" y="6538088"/>
            <a:ext cx="695325" cy="251816"/>
          </a:xfrm>
        </p:spPr>
        <p:txBody>
          <a:bodyPr/>
          <a:lstStyle>
            <a:lvl1pPr>
              <a:defRPr>
                <a:solidFill>
                  <a:srgbClr val="01203D"/>
                </a:solidFill>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Tree>
    <p:extLst>
      <p:ext uri="{BB962C8B-B14F-4D97-AF65-F5344CB8AC3E}">
        <p14:creationId xmlns:p14="http://schemas.microsoft.com/office/powerpoint/2010/main" val="128197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4/28/2023</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34740" y="2466993"/>
            <a:ext cx="1651794" cy="1651794"/>
          </a:xfrm>
          <a:prstGeom prst="ellipse">
            <a:avLst/>
          </a:prstGeom>
          <a:solidFill>
            <a:srgbClr val="01203D"/>
          </a:solid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5270102" y="2466993"/>
            <a:ext cx="1651794" cy="1651794"/>
          </a:xfrm>
          <a:prstGeom prst="ellipse">
            <a:avLst/>
          </a:prstGeom>
          <a:solidFill>
            <a:srgbClr val="62BCF0"/>
          </a:solid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t>Delivers more than 4 million</a:t>
            </a:r>
            <a:r>
              <a:rPr lang="en-US" baseline="0" dirty="0"/>
              <a:t> </a:t>
            </a:r>
            <a:r>
              <a:rPr lang="en-US" dirty="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9013653" y="2466993"/>
            <a:ext cx="1651794" cy="1651794"/>
          </a:xfrm>
          <a:prstGeom prst="ellipse">
            <a:avLst/>
          </a:prstGeom>
          <a:solidFill>
            <a:srgbClr val="84BC49"/>
          </a:solid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0" y="4215228"/>
            <a:ext cx="0" cy="45720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Overview of the Largest Healthcare System in Kentucky</a:t>
            </a:r>
          </a:p>
        </p:txBody>
      </p:sp>
    </p:spTree>
    <p:extLst>
      <p:ext uri="{BB962C8B-B14F-4D97-AF65-F5344CB8AC3E}">
        <p14:creationId xmlns:p14="http://schemas.microsoft.com/office/powerpoint/2010/main" val="74013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1203D"/>
                </a:solidFill>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a:solidFill>
                  <a:srgbClr val="01203D"/>
                </a:solidFill>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Statewide Reach</a:t>
            </a:r>
          </a:p>
        </p:txBody>
      </p:sp>
      <p:sp>
        <p:nvSpPr>
          <p:cNvPr id="29" name="Rectangle 28"/>
          <p:cNvSpPr/>
          <p:nvPr userDrawn="1"/>
        </p:nvSpPr>
        <p:spPr>
          <a:xfrm>
            <a:off x="1758" y="1880476"/>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96838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a:xfrm>
            <a:off x="11428579" y="6538088"/>
            <a:ext cx="695325" cy="251816"/>
          </a:xfrm>
        </p:spPr>
        <p:txBody>
          <a:bodyPr/>
          <a:lstStyle>
            <a:lvl1pPr>
              <a:defRPr sz="1200">
                <a:solidFill>
                  <a:srgbClr val="01203D"/>
                </a:solidFill>
              </a:defRPr>
            </a:lvl1pPr>
          </a:lstStyle>
          <a:p>
            <a:fld id="{ABB8925F-B6BB-49B0-9469-5285B9C99CB3}" type="slidenum">
              <a:rPr lang="en-US" smtClean="0"/>
              <a:pPr/>
              <a:t>‹#›</a:t>
            </a:fld>
            <a:endParaRPr lang="en-US" dirty="0"/>
          </a:p>
        </p:txBody>
      </p:sp>
      <p:sp>
        <p:nvSpPr>
          <p:cNvPr id="10" name="Rectangle 9"/>
          <p:cNvSpPr/>
          <p:nvPr userDrawn="1"/>
        </p:nvSpPr>
        <p:spPr>
          <a:xfrm>
            <a:off x="-9331" y="0"/>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nvGraphicFramePr>
        <p:xfrm>
          <a:off x="3633555" y="592076"/>
          <a:ext cx="6325455"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395093"/>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a:solidFill>
                  <a:srgbClr val="01203D"/>
                </a:solidFill>
              </a:rPr>
              <a:t>Health Equity</a:t>
            </a:r>
          </a:p>
          <a:p>
            <a:pPr lvl="0" algn="l" defTabSz="889000">
              <a:lnSpc>
                <a:spcPct val="80000"/>
              </a:lnSpc>
              <a:spcBef>
                <a:spcPct val="0"/>
              </a:spcBef>
              <a:spcAft>
                <a:spcPct val="35000"/>
              </a:spcAft>
            </a:pPr>
            <a:r>
              <a:rPr lang="en-US" sz="1100" kern="1200" dirty="0">
                <a:solidFill>
                  <a:srgbClr val="01203D"/>
                </a:solidFill>
              </a:rPr>
              <a:t>Nutrition Services </a:t>
            </a:r>
          </a:p>
          <a:p>
            <a:pPr lvl="0" algn="l" defTabSz="889000">
              <a:lnSpc>
                <a:spcPct val="80000"/>
              </a:lnSpc>
              <a:spcBef>
                <a:spcPct val="0"/>
              </a:spcBef>
              <a:spcAft>
                <a:spcPct val="35000"/>
              </a:spcAft>
            </a:pPr>
            <a:r>
              <a:rPr lang="en-US" sz="1100" kern="1200" dirty="0">
                <a:solidFill>
                  <a:srgbClr val="01203D"/>
                </a:solidFill>
              </a:rPr>
              <a:t>Child and Family Health Improvement</a:t>
            </a:r>
          </a:p>
          <a:p>
            <a:pPr lvl="0" algn="l" defTabSz="889000">
              <a:lnSpc>
                <a:spcPct val="80000"/>
              </a:lnSpc>
              <a:spcBef>
                <a:spcPct val="0"/>
              </a:spcBef>
              <a:spcAft>
                <a:spcPct val="35000"/>
              </a:spcAft>
            </a:pPr>
            <a:r>
              <a:rPr lang="en-US" sz="1100" kern="1200" dirty="0">
                <a:solidFill>
                  <a:srgbClr val="01203D"/>
                </a:solidFill>
              </a:rPr>
              <a:t>Early Childhood Development</a:t>
            </a:r>
          </a:p>
          <a:p>
            <a:pPr lvl="0" algn="l" defTabSz="889000">
              <a:lnSpc>
                <a:spcPct val="80000"/>
              </a:lnSpc>
              <a:spcBef>
                <a:spcPct val="0"/>
              </a:spcBef>
              <a:spcAft>
                <a:spcPct val="35000"/>
              </a:spcAft>
            </a:pPr>
            <a:r>
              <a:rPr lang="en-US" sz="1100" kern="1200" baseline="0" dirty="0">
                <a:solidFill>
                  <a:srgbClr val="62BCF0"/>
                </a:solidFill>
              </a:rPr>
              <a:t>Adolescent Health Initiatives</a:t>
            </a:r>
          </a:p>
          <a:p>
            <a:pPr lvl="0" algn="l" defTabSz="889000">
              <a:lnSpc>
                <a:spcPct val="80000"/>
              </a:lnSpc>
              <a:spcBef>
                <a:spcPct val="0"/>
              </a:spcBef>
              <a:spcAft>
                <a:spcPct val="35000"/>
              </a:spcAft>
            </a:pPr>
            <a:r>
              <a:rPr lang="en-US" sz="1100" kern="1200" baseline="0" dirty="0">
                <a:solidFill>
                  <a:srgbClr val="62BCF0"/>
                </a:solidFill>
              </a:rPr>
              <a:t>Breast and Cervical Cancer Screening</a:t>
            </a:r>
          </a:p>
          <a:p>
            <a:pPr lvl="0" algn="l" defTabSz="889000">
              <a:lnSpc>
                <a:spcPct val="80000"/>
              </a:lnSpc>
              <a:spcBef>
                <a:spcPct val="0"/>
              </a:spcBef>
              <a:spcAft>
                <a:spcPct val="35000"/>
              </a:spcAft>
            </a:pPr>
            <a:r>
              <a:rPr lang="en-US" sz="1100" kern="1200" baseline="0" dirty="0">
                <a:solidFill>
                  <a:srgbClr val="62BCF0"/>
                </a:solidFill>
              </a:rPr>
              <a:t>Family Planning</a:t>
            </a:r>
          </a:p>
          <a:p>
            <a:pPr lvl="0" algn="l" defTabSz="889000">
              <a:lnSpc>
                <a:spcPct val="80000"/>
              </a:lnSpc>
              <a:spcBef>
                <a:spcPct val="0"/>
              </a:spcBef>
              <a:spcAft>
                <a:spcPct val="35000"/>
              </a:spcAft>
            </a:pPr>
            <a:r>
              <a:rPr lang="en-US" sz="1100" kern="1200" baseline="0" dirty="0">
                <a:solidFill>
                  <a:srgbClr val="62BCF0"/>
                </a:solidFill>
              </a:rPr>
              <a:t>Preconception Health </a:t>
            </a:r>
          </a:p>
          <a:p>
            <a:pPr lvl="0" algn="l" defTabSz="889000">
              <a:lnSpc>
                <a:spcPct val="80000"/>
              </a:lnSpc>
              <a:spcBef>
                <a:spcPct val="0"/>
              </a:spcBef>
              <a:spcAft>
                <a:spcPct val="35000"/>
              </a:spcAft>
            </a:pPr>
            <a:r>
              <a:rPr lang="en-US" sz="1100" kern="1200" baseline="0" dirty="0">
                <a:solidFill>
                  <a:srgbClr val="62BCF0"/>
                </a:solidFill>
              </a:rPr>
              <a:t>Ovarian Cancer Awareness</a:t>
            </a:r>
          </a:p>
          <a:p>
            <a:pPr lvl="0" algn="l" defTabSz="889000">
              <a:lnSpc>
                <a:spcPct val="80000"/>
              </a:lnSpc>
              <a:spcBef>
                <a:spcPct val="0"/>
              </a:spcBef>
              <a:spcAft>
                <a:spcPct val="35000"/>
              </a:spcAft>
            </a:pPr>
            <a:r>
              <a:rPr lang="en-US" sz="1100" kern="1200" baseline="0" dirty="0">
                <a:solidFill>
                  <a:srgbClr val="84BC49"/>
                </a:solidFill>
              </a:rPr>
              <a:t>Chronic Disease Prevention</a:t>
            </a:r>
          </a:p>
          <a:p>
            <a:pPr lvl="0" algn="l" defTabSz="889000">
              <a:lnSpc>
                <a:spcPct val="80000"/>
              </a:lnSpc>
              <a:spcBef>
                <a:spcPct val="0"/>
              </a:spcBef>
              <a:spcAft>
                <a:spcPct val="35000"/>
              </a:spcAft>
            </a:pPr>
            <a:r>
              <a:rPr lang="en-US" sz="1100" kern="1200" baseline="0" dirty="0">
                <a:solidFill>
                  <a:srgbClr val="84BC49"/>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rgbClr val="84BC49"/>
                </a:solidFill>
              </a:rPr>
              <a:t>Health</a:t>
            </a:r>
            <a:r>
              <a:rPr lang="en-US" sz="1100" kern="1200" baseline="0" dirty="0">
                <a:solidFill>
                  <a:srgbClr val="84BC49"/>
                </a:solidFill>
              </a:rPr>
              <a:t> Promotion</a:t>
            </a:r>
          </a:p>
          <a:p>
            <a:pPr lvl="0" algn="l" defTabSz="889000">
              <a:lnSpc>
                <a:spcPct val="80000"/>
              </a:lnSpc>
              <a:spcBef>
                <a:spcPct val="0"/>
              </a:spcBef>
              <a:spcAft>
                <a:spcPct val="35000"/>
              </a:spcAft>
            </a:pPr>
            <a:r>
              <a:rPr lang="en-US" sz="1100" kern="1200" baseline="0" dirty="0">
                <a:solidFill>
                  <a:srgbClr val="01203D"/>
                </a:solidFill>
              </a:rPr>
              <a:t>HIV/AIDS</a:t>
            </a:r>
          </a:p>
          <a:p>
            <a:pPr lvl="0" algn="l" defTabSz="889000">
              <a:lnSpc>
                <a:spcPct val="80000"/>
              </a:lnSpc>
              <a:spcBef>
                <a:spcPct val="0"/>
              </a:spcBef>
              <a:spcAft>
                <a:spcPct val="35000"/>
              </a:spcAft>
            </a:pPr>
            <a:r>
              <a:rPr lang="en-US" sz="1100" kern="1200" baseline="0" dirty="0">
                <a:solidFill>
                  <a:srgbClr val="01203D"/>
                </a:solidFill>
              </a:rPr>
              <a:t>Infectious Disease</a:t>
            </a:r>
          </a:p>
          <a:p>
            <a:pPr lvl="0" algn="l" defTabSz="889000">
              <a:lnSpc>
                <a:spcPct val="80000"/>
              </a:lnSpc>
              <a:spcBef>
                <a:spcPct val="0"/>
              </a:spcBef>
              <a:spcAft>
                <a:spcPct val="35000"/>
              </a:spcAft>
            </a:pPr>
            <a:r>
              <a:rPr lang="en-US" sz="1100" kern="1200" baseline="0" dirty="0">
                <a:solidFill>
                  <a:srgbClr val="01203D"/>
                </a:solidFill>
              </a:rPr>
              <a:t>Vital Statistics</a:t>
            </a:r>
          </a:p>
          <a:p>
            <a:pPr lvl="0" algn="l" defTabSz="889000">
              <a:lnSpc>
                <a:spcPct val="80000"/>
              </a:lnSpc>
              <a:spcBef>
                <a:spcPct val="0"/>
              </a:spcBef>
              <a:spcAft>
                <a:spcPct val="35000"/>
              </a:spcAft>
            </a:pPr>
            <a:r>
              <a:rPr lang="en-US" sz="1100" kern="1200" baseline="0" dirty="0">
                <a:solidFill>
                  <a:srgbClr val="01203D"/>
                </a:solidFill>
              </a:rPr>
              <a:t>Immunizations</a:t>
            </a:r>
          </a:p>
          <a:p>
            <a:pPr lvl="0" algn="l" defTabSz="889000">
              <a:lnSpc>
                <a:spcPct val="80000"/>
              </a:lnSpc>
              <a:spcBef>
                <a:spcPct val="0"/>
              </a:spcBef>
              <a:spcAft>
                <a:spcPct val="35000"/>
              </a:spcAft>
            </a:pPr>
            <a:r>
              <a:rPr lang="en-US" sz="1100" kern="1200" baseline="0" dirty="0">
                <a:solidFill>
                  <a:srgbClr val="62BCF0"/>
                </a:solidFill>
              </a:rPr>
              <a:t>Milk Safety</a:t>
            </a:r>
          </a:p>
          <a:p>
            <a:pPr lvl="0" algn="l" defTabSz="889000">
              <a:lnSpc>
                <a:spcPct val="80000"/>
              </a:lnSpc>
              <a:spcBef>
                <a:spcPct val="0"/>
              </a:spcBef>
              <a:spcAft>
                <a:spcPct val="35000"/>
              </a:spcAft>
            </a:pPr>
            <a:r>
              <a:rPr lang="en-US" sz="1100" kern="1200" baseline="0" dirty="0">
                <a:solidFill>
                  <a:srgbClr val="62BCF0"/>
                </a:solidFill>
              </a:rPr>
              <a:t>Food Safety</a:t>
            </a:r>
          </a:p>
          <a:p>
            <a:pPr lvl="0" algn="l" defTabSz="889000">
              <a:lnSpc>
                <a:spcPct val="80000"/>
              </a:lnSpc>
              <a:spcBef>
                <a:spcPct val="0"/>
              </a:spcBef>
              <a:spcAft>
                <a:spcPct val="35000"/>
              </a:spcAft>
            </a:pPr>
            <a:r>
              <a:rPr lang="en-US" sz="1100" kern="1200" baseline="0" dirty="0">
                <a:solidFill>
                  <a:srgbClr val="62BCF0"/>
                </a:solidFill>
              </a:rPr>
              <a:t>Environmental Management</a:t>
            </a:r>
          </a:p>
          <a:p>
            <a:pPr lvl="0" algn="l" defTabSz="889000">
              <a:lnSpc>
                <a:spcPct val="80000"/>
              </a:lnSpc>
              <a:spcBef>
                <a:spcPct val="0"/>
              </a:spcBef>
              <a:spcAft>
                <a:spcPct val="35000"/>
              </a:spcAft>
            </a:pPr>
            <a:r>
              <a:rPr lang="en-US" sz="1100" kern="1200" baseline="0" dirty="0">
                <a:solidFill>
                  <a:srgbClr val="62BCF0"/>
                </a:solidFill>
              </a:rPr>
              <a:t>Radiation Health</a:t>
            </a:r>
          </a:p>
          <a:p>
            <a:pPr lvl="0" algn="l" defTabSz="889000">
              <a:lnSpc>
                <a:spcPct val="80000"/>
              </a:lnSpc>
              <a:spcBef>
                <a:spcPct val="0"/>
              </a:spcBef>
              <a:spcAft>
                <a:spcPct val="35000"/>
              </a:spcAft>
            </a:pPr>
            <a:r>
              <a:rPr lang="en-US" sz="1100" kern="1200" baseline="0" dirty="0">
                <a:solidFill>
                  <a:srgbClr val="62BCF0"/>
                </a:solidFill>
              </a:rPr>
              <a:t>Public Safety</a:t>
            </a:r>
          </a:p>
          <a:p>
            <a:pPr lvl="0" algn="l" defTabSz="889000">
              <a:lnSpc>
                <a:spcPct val="80000"/>
              </a:lnSpc>
              <a:spcBef>
                <a:spcPct val="0"/>
              </a:spcBef>
              <a:spcAft>
                <a:spcPct val="35000"/>
              </a:spcAft>
            </a:pPr>
            <a:r>
              <a:rPr lang="en-US" sz="1100" kern="1200" baseline="0" dirty="0">
                <a:solidFill>
                  <a:srgbClr val="62BCF0"/>
                </a:solidFill>
              </a:rPr>
              <a:t>Public Health Preparedness</a:t>
            </a:r>
          </a:p>
          <a:p>
            <a:pPr lvl="0" algn="l" defTabSz="889000">
              <a:lnSpc>
                <a:spcPct val="80000"/>
              </a:lnSpc>
              <a:spcBef>
                <a:spcPct val="0"/>
              </a:spcBef>
              <a:spcAft>
                <a:spcPct val="35000"/>
              </a:spcAft>
            </a:pPr>
            <a:r>
              <a:rPr lang="en-US" sz="1100" kern="1200" baseline="0" dirty="0">
                <a:solidFill>
                  <a:srgbClr val="84BC49"/>
                </a:solidFill>
              </a:rPr>
              <a:t>Microbiology</a:t>
            </a:r>
          </a:p>
          <a:p>
            <a:pPr lvl="0" algn="l" defTabSz="889000">
              <a:lnSpc>
                <a:spcPct val="80000"/>
              </a:lnSpc>
              <a:spcBef>
                <a:spcPct val="0"/>
              </a:spcBef>
              <a:spcAft>
                <a:spcPct val="35000"/>
              </a:spcAft>
            </a:pPr>
            <a:r>
              <a:rPr lang="en-US" sz="1100" kern="1200" baseline="0" dirty="0">
                <a:solidFill>
                  <a:srgbClr val="84BC49"/>
                </a:solidFill>
              </a:rPr>
              <a:t>Molecular and Clinical Chemistry</a:t>
            </a:r>
          </a:p>
          <a:p>
            <a:pPr lvl="0" algn="l" defTabSz="889000">
              <a:lnSpc>
                <a:spcPct val="80000"/>
              </a:lnSpc>
              <a:spcBef>
                <a:spcPct val="0"/>
              </a:spcBef>
              <a:spcAft>
                <a:spcPct val="35000"/>
              </a:spcAft>
            </a:pPr>
            <a:r>
              <a:rPr lang="en-US" sz="1100" kern="1200" baseline="0" dirty="0">
                <a:solidFill>
                  <a:srgbClr val="84BC49"/>
                </a:solidFill>
              </a:rPr>
              <a:t>Global Preparedness and Environmental</a:t>
            </a:r>
          </a:p>
          <a:p>
            <a:pPr lvl="0" algn="l" defTabSz="889000">
              <a:lnSpc>
                <a:spcPct val="80000"/>
              </a:lnSpc>
              <a:spcBef>
                <a:spcPct val="0"/>
              </a:spcBef>
              <a:spcAft>
                <a:spcPct val="35000"/>
              </a:spcAft>
            </a:pPr>
            <a:r>
              <a:rPr lang="en-US" sz="1100" kern="1200" baseline="0" dirty="0">
                <a:solidFill>
                  <a:srgbClr val="84BC49"/>
                </a:solidFill>
              </a:rPr>
              <a:t>Business Operations</a:t>
            </a:r>
          </a:p>
          <a:p>
            <a:pPr lvl="0" algn="l" defTabSz="889000">
              <a:lnSpc>
                <a:spcPct val="80000"/>
              </a:lnSpc>
              <a:spcBef>
                <a:spcPct val="0"/>
              </a:spcBef>
              <a:spcAft>
                <a:spcPct val="35000"/>
              </a:spcAft>
            </a:pPr>
            <a:r>
              <a:rPr lang="en-US" sz="1100" kern="1200" baseline="0" dirty="0">
                <a:solidFill>
                  <a:srgbClr val="01203D"/>
                </a:solidFill>
              </a:rPr>
              <a:t>Contracts and Payment</a:t>
            </a:r>
          </a:p>
          <a:p>
            <a:pPr lvl="0" algn="l" defTabSz="889000">
              <a:lnSpc>
                <a:spcPct val="80000"/>
              </a:lnSpc>
              <a:spcBef>
                <a:spcPct val="0"/>
              </a:spcBef>
              <a:spcAft>
                <a:spcPct val="35000"/>
              </a:spcAft>
            </a:pPr>
            <a:r>
              <a:rPr lang="en-US" sz="1100" kern="1200" baseline="0" dirty="0">
                <a:solidFill>
                  <a:srgbClr val="01203D"/>
                </a:solidFill>
              </a:rPr>
              <a:t>Local Health Operations</a:t>
            </a:r>
          </a:p>
          <a:p>
            <a:pPr lvl="0" algn="l" defTabSz="889000">
              <a:lnSpc>
                <a:spcPct val="80000"/>
              </a:lnSpc>
              <a:spcBef>
                <a:spcPct val="0"/>
              </a:spcBef>
              <a:spcAft>
                <a:spcPct val="35000"/>
              </a:spcAft>
            </a:pPr>
            <a:r>
              <a:rPr lang="en-US" sz="1100" kern="1200" baseline="0" dirty="0">
                <a:solidFill>
                  <a:srgbClr val="01203D"/>
                </a:solidFill>
              </a:rPr>
              <a:t>Budget</a:t>
            </a:r>
          </a:p>
          <a:p>
            <a:pPr lvl="0" algn="l" defTabSz="889000">
              <a:lnSpc>
                <a:spcPct val="80000"/>
              </a:lnSpc>
              <a:spcBef>
                <a:spcPct val="0"/>
              </a:spcBef>
              <a:spcAft>
                <a:spcPct val="35000"/>
              </a:spcAft>
            </a:pPr>
            <a:r>
              <a:rPr lang="en-US" sz="1100" kern="1200" baseline="0" dirty="0">
                <a:solidFill>
                  <a:srgbClr val="01203D"/>
                </a:solidFill>
              </a:rPr>
              <a:t>Local Health Personnel</a:t>
            </a:r>
          </a:p>
          <a:p>
            <a:pPr lvl="0" algn="l" defTabSz="889000">
              <a:lnSpc>
                <a:spcPct val="80000"/>
              </a:lnSpc>
              <a:spcBef>
                <a:spcPct val="0"/>
              </a:spcBef>
              <a:spcAft>
                <a:spcPct val="35000"/>
              </a:spcAft>
            </a:pPr>
            <a:r>
              <a:rPr lang="en-US" sz="1100" kern="1200" baseline="0" dirty="0">
                <a:solidFill>
                  <a:srgbClr val="01203D"/>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a:solidFill>
                  <a:schemeClr val="bg1"/>
                </a:solidFill>
                <a:latin typeface="+mj-lt"/>
              </a:rPr>
              <a:t>Kentucky</a:t>
            </a:r>
            <a:br>
              <a:rPr lang="en-US" sz="4400" b="1" dirty="0">
                <a:solidFill>
                  <a:schemeClr val="bg1"/>
                </a:solidFill>
                <a:latin typeface="+mj-lt"/>
              </a:rPr>
            </a:br>
            <a:r>
              <a:rPr lang="en-US" sz="4400" b="1" dirty="0">
                <a:solidFill>
                  <a:schemeClr val="bg1"/>
                </a:solidFill>
                <a:latin typeface="+mj-lt"/>
              </a:rPr>
              <a:t>Department for</a:t>
            </a:r>
            <a:br>
              <a:rPr lang="en-US" sz="4400" b="1" dirty="0">
                <a:solidFill>
                  <a:schemeClr val="bg1"/>
                </a:solidFill>
                <a:latin typeface="+mj-lt"/>
              </a:rPr>
            </a:br>
            <a:r>
              <a:rPr lang="en-US" sz="4400" b="1" dirty="0">
                <a:solidFill>
                  <a:schemeClr val="bg1"/>
                </a:solidFill>
                <a:latin typeface="+mj-lt"/>
              </a:rPr>
              <a:t>Public Health</a:t>
            </a:r>
          </a:p>
        </p:txBody>
      </p:sp>
    </p:spTree>
    <p:extLst>
      <p:ext uri="{BB962C8B-B14F-4D97-AF65-F5344CB8AC3E}">
        <p14:creationId xmlns:p14="http://schemas.microsoft.com/office/powerpoint/2010/main" val="9527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627471" y="-269954"/>
            <a:ext cx="5943000" cy="6408033"/>
          </a:xfrm>
          <a:custGeom>
            <a:avLst/>
            <a:gdLst/>
            <a:ahLst/>
            <a:cxnLst/>
            <a:rect l="l" t="t" r="r" b="b"/>
            <a:pathLst>
              <a:path w="178290" h="192241" extrusionOk="0">
                <a:moveTo>
                  <a:pt x="140958" y="7174"/>
                </a:moveTo>
                <a:cubicBezTo>
                  <a:pt x="147893" y="11605"/>
                  <a:pt x="157269" y="23677"/>
                  <a:pt x="158296" y="31832"/>
                </a:cubicBezTo>
                <a:cubicBezTo>
                  <a:pt x="159324" y="39987"/>
                  <a:pt x="145507" y="48840"/>
                  <a:pt x="147123" y="56105"/>
                </a:cubicBezTo>
                <a:cubicBezTo>
                  <a:pt x="148740" y="63370"/>
                  <a:pt x="164244" y="67521"/>
                  <a:pt x="167995" y="75420"/>
                </a:cubicBezTo>
                <a:cubicBezTo>
                  <a:pt x="171746" y="83319"/>
                  <a:pt x="167941" y="94281"/>
                  <a:pt x="169631" y="103501"/>
                </a:cubicBezTo>
                <a:cubicBezTo>
                  <a:pt x="171321" y="112721"/>
                  <a:pt x="179511" y="122618"/>
                  <a:pt x="178135" y="130738"/>
                </a:cubicBezTo>
                <a:cubicBezTo>
                  <a:pt x="176759" y="138858"/>
                  <a:pt x="165516" y="144793"/>
                  <a:pt x="161373" y="152220"/>
                </a:cubicBezTo>
                <a:cubicBezTo>
                  <a:pt x="157230" y="159647"/>
                  <a:pt x="158988" y="171173"/>
                  <a:pt x="153278" y="175302"/>
                </a:cubicBezTo>
                <a:cubicBezTo>
                  <a:pt x="147568" y="179431"/>
                  <a:pt x="137197" y="174174"/>
                  <a:pt x="127112" y="176995"/>
                </a:cubicBezTo>
                <a:cubicBezTo>
                  <a:pt x="117027" y="179817"/>
                  <a:pt x="103604" y="192654"/>
                  <a:pt x="92770" y="192231"/>
                </a:cubicBezTo>
                <a:cubicBezTo>
                  <a:pt x="81936" y="191808"/>
                  <a:pt x="72464" y="178970"/>
                  <a:pt x="62107" y="174456"/>
                </a:cubicBezTo>
                <a:cubicBezTo>
                  <a:pt x="51750" y="169942"/>
                  <a:pt x="40731" y="172477"/>
                  <a:pt x="30627" y="165145"/>
                </a:cubicBezTo>
                <a:cubicBezTo>
                  <a:pt x="20524" y="157813"/>
                  <a:pt x="5829" y="141394"/>
                  <a:pt x="1486" y="130464"/>
                </a:cubicBezTo>
                <a:cubicBezTo>
                  <a:pt x="-2857" y="119534"/>
                  <a:pt x="3606" y="109711"/>
                  <a:pt x="4569" y="99565"/>
                </a:cubicBezTo>
                <a:cubicBezTo>
                  <a:pt x="5532" y="89419"/>
                  <a:pt x="5404" y="85181"/>
                  <a:pt x="7266" y="69590"/>
                </a:cubicBezTo>
                <a:cubicBezTo>
                  <a:pt x="9128" y="53999"/>
                  <a:pt x="3734" y="17191"/>
                  <a:pt x="15742" y="6018"/>
                </a:cubicBezTo>
                <a:cubicBezTo>
                  <a:pt x="27750" y="-5155"/>
                  <a:pt x="62489" y="2679"/>
                  <a:pt x="79313" y="2551"/>
                </a:cubicBezTo>
                <a:cubicBezTo>
                  <a:pt x="96137" y="2423"/>
                  <a:pt x="106411" y="4478"/>
                  <a:pt x="116685" y="5248"/>
                </a:cubicBezTo>
                <a:cubicBezTo>
                  <a:pt x="126959" y="6019"/>
                  <a:pt x="134023" y="2743"/>
                  <a:pt x="140958" y="7174"/>
                </a:cubicBezTo>
                <a:close/>
              </a:path>
            </a:pathLst>
          </a:custGeom>
          <a:solidFill>
            <a:srgbClr val="5D74FF">
              <a:alpha val="25000"/>
            </a:srgbClr>
          </a:solidFill>
          <a:ln>
            <a:noFill/>
          </a:ln>
        </p:spPr>
      </p:sp>
      <p:sp>
        <p:nvSpPr>
          <p:cNvPr id="10" name="Google Shape;10;p2"/>
          <p:cNvSpPr/>
          <p:nvPr/>
        </p:nvSpPr>
        <p:spPr>
          <a:xfrm>
            <a:off x="8732533" y="3871401"/>
            <a:ext cx="4998944" cy="4945743"/>
          </a:xfrm>
          <a:custGeom>
            <a:avLst/>
            <a:gdLst/>
            <a:ahLst/>
            <a:cxnLst/>
            <a:rect l="l" t="t" r="r" b="b"/>
            <a:pathLst>
              <a:path w="155698" h="154025" extrusionOk="0">
                <a:moveTo>
                  <a:pt x="93462" y="8032"/>
                </a:moveTo>
                <a:cubicBezTo>
                  <a:pt x="101617" y="9636"/>
                  <a:pt x="114584" y="5620"/>
                  <a:pt x="120332" y="9636"/>
                </a:cubicBezTo>
                <a:cubicBezTo>
                  <a:pt x="126080" y="13652"/>
                  <a:pt x="123741" y="26515"/>
                  <a:pt x="127952" y="32130"/>
                </a:cubicBezTo>
                <a:cubicBezTo>
                  <a:pt x="132163" y="37745"/>
                  <a:pt x="142390" y="37024"/>
                  <a:pt x="145598" y="43325"/>
                </a:cubicBezTo>
                <a:cubicBezTo>
                  <a:pt x="148807" y="49626"/>
                  <a:pt x="145545" y="61199"/>
                  <a:pt x="147203" y="69935"/>
                </a:cubicBezTo>
                <a:cubicBezTo>
                  <a:pt x="148861" y="78672"/>
                  <a:pt x="156895" y="88050"/>
                  <a:pt x="155545" y="95744"/>
                </a:cubicBezTo>
                <a:cubicBezTo>
                  <a:pt x="154195" y="103438"/>
                  <a:pt x="143166" y="109063"/>
                  <a:pt x="139102" y="116101"/>
                </a:cubicBezTo>
                <a:cubicBezTo>
                  <a:pt x="135038" y="123139"/>
                  <a:pt x="136763" y="134060"/>
                  <a:pt x="131161" y="137973"/>
                </a:cubicBezTo>
                <a:cubicBezTo>
                  <a:pt x="125560" y="141886"/>
                  <a:pt x="115386" y="136903"/>
                  <a:pt x="105493" y="139577"/>
                </a:cubicBezTo>
                <a:cubicBezTo>
                  <a:pt x="95600" y="142251"/>
                  <a:pt x="82433" y="154416"/>
                  <a:pt x="71805" y="154015"/>
                </a:cubicBezTo>
                <a:cubicBezTo>
                  <a:pt x="61177" y="153614"/>
                  <a:pt x="51886" y="141449"/>
                  <a:pt x="41726" y="137171"/>
                </a:cubicBezTo>
                <a:cubicBezTo>
                  <a:pt x="31566" y="132893"/>
                  <a:pt x="15872" y="135980"/>
                  <a:pt x="10845" y="128348"/>
                </a:cubicBezTo>
                <a:cubicBezTo>
                  <a:pt x="5819" y="120717"/>
                  <a:pt x="13372" y="102344"/>
                  <a:pt x="11567" y="91382"/>
                </a:cubicBezTo>
                <a:cubicBezTo>
                  <a:pt x="9762" y="80420"/>
                  <a:pt x="-465" y="70572"/>
                  <a:pt x="16" y="62575"/>
                </a:cubicBezTo>
                <a:cubicBezTo>
                  <a:pt x="497" y="54578"/>
                  <a:pt x="11380" y="51623"/>
                  <a:pt x="14455" y="43398"/>
                </a:cubicBezTo>
                <a:cubicBezTo>
                  <a:pt x="17530" y="35173"/>
                  <a:pt x="12650" y="18801"/>
                  <a:pt x="18465" y="13227"/>
                </a:cubicBezTo>
                <a:cubicBezTo>
                  <a:pt x="24280" y="7653"/>
                  <a:pt x="40523" y="12159"/>
                  <a:pt x="49346" y="9956"/>
                </a:cubicBezTo>
                <a:cubicBezTo>
                  <a:pt x="58169" y="7753"/>
                  <a:pt x="64051" y="332"/>
                  <a:pt x="71404" y="11"/>
                </a:cubicBezTo>
                <a:cubicBezTo>
                  <a:pt x="78757" y="-310"/>
                  <a:pt x="85307" y="6428"/>
                  <a:pt x="93462" y="8032"/>
                </a:cubicBezTo>
                <a:close/>
              </a:path>
            </a:pathLst>
          </a:custGeom>
          <a:solidFill>
            <a:srgbClr val="5D74FF">
              <a:alpha val="25000"/>
            </a:srgbClr>
          </a:solidFill>
          <a:ln>
            <a:noFill/>
          </a:ln>
        </p:spPr>
      </p:sp>
      <p:pic>
        <p:nvPicPr>
          <p:cNvPr id="11" name="Google Shape;11;p2"/>
          <p:cNvPicPr preferRelativeResize="0"/>
          <p:nvPr/>
        </p:nvPicPr>
        <p:blipFill>
          <a:blip r:embed="rId2">
            <a:alphaModFix/>
          </a:blip>
          <a:stretch>
            <a:fillRect/>
          </a:stretch>
        </p:blipFill>
        <p:spPr>
          <a:xfrm>
            <a:off x="9774567" y="5022367"/>
            <a:ext cx="2858399" cy="2862599"/>
          </a:xfrm>
          <a:prstGeom prst="rect">
            <a:avLst/>
          </a:prstGeom>
          <a:noFill/>
          <a:ln>
            <a:noFill/>
          </a:ln>
        </p:spPr>
      </p:pic>
      <p:grpSp>
        <p:nvGrpSpPr>
          <p:cNvPr id="12" name="Google Shape;12;p2"/>
          <p:cNvGrpSpPr/>
          <p:nvPr/>
        </p:nvGrpSpPr>
        <p:grpSpPr>
          <a:xfrm>
            <a:off x="5518767" y="984700"/>
            <a:ext cx="223200" cy="223200"/>
            <a:chOff x="3216925" y="225750"/>
            <a:chExt cx="167400" cy="167400"/>
          </a:xfrm>
        </p:grpSpPr>
        <p:cxnSp>
          <p:nvCxnSpPr>
            <p:cNvPr id="13" name="Google Shape;13;p2"/>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4" name="Google Shape;14;p2"/>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5" name="Google Shape;15;p2"/>
          <p:cNvGrpSpPr/>
          <p:nvPr/>
        </p:nvGrpSpPr>
        <p:grpSpPr>
          <a:xfrm>
            <a:off x="4881000" y="6141951"/>
            <a:ext cx="223200" cy="223200"/>
            <a:chOff x="3216925" y="225750"/>
            <a:chExt cx="167400" cy="167400"/>
          </a:xfrm>
        </p:grpSpPr>
        <p:cxnSp>
          <p:nvCxnSpPr>
            <p:cNvPr id="16" name="Google Shape;16;p2"/>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7" name="Google Shape;17;p2"/>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8" name="Google Shape;18;p2"/>
          <p:cNvGrpSpPr/>
          <p:nvPr/>
        </p:nvGrpSpPr>
        <p:grpSpPr>
          <a:xfrm>
            <a:off x="11120400" y="608400"/>
            <a:ext cx="223200" cy="223200"/>
            <a:chOff x="3216925" y="225750"/>
            <a:chExt cx="167400" cy="167400"/>
          </a:xfrm>
        </p:grpSpPr>
        <p:cxnSp>
          <p:nvCxnSpPr>
            <p:cNvPr id="19" name="Google Shape;19;p2"/>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0" name="Google Shape;20;p2"/>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1" name="Google Shape;21;p2"/>
          <p:cNvGrpSpPr/>
          <p:nvPr/>
        </p:nvGrpSpPr>
        <p:grpSpPr>
          <a:xfrm rot="-3599965">
            <a:off x="11168856" y="1221172"/>
            <a:ext cx="126299" cy="165728"/>
            <a:chOff x="754200" y="3419250"/>
            <a:chExt cx="59900" cy="78600"/>
          </a:xfrm>
        </p:grpSpPr>
        <p:sp>
          <p:nvSpPr>
            <p:cNvPr id="22" name="Google Shape;22;p2"/>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4" name="Google Shape;24;p2"/>
          <p:cNvGrpSpPr/>
          <p:nvPr/>
        </p:nvGrpSpPr>
        <p:grpSpPr>
          <a:xfrm>
            <a:off x="5524739" y="6170687"/>
            <a:ext cx="126301" cy="165731"/>
            <a:chOff x="754200" y="3419250"/>
            <a:chExt cx="59900" cy="78600"/>
          </a:xfrm>
        </p:grpSpPr>
        <p:sp>
          <p:nvSpPr>
            <p:cNvPr id="25" name="Google Shape;25;p2"/>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6" name="Google Shape;26;p2"/>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7" name="Google Shape;27;p2"/>
          <p:cNvGrpSpPr/>
          <p:nvPr/>
        </p:nvGrpSpPr>
        <p:grpSpPr>
          <a:xfrm rot="6300016">
            <a:off x="10574639" y="637140"/>
            <a:ext cx="126300" cy="165729"/>
            <a:chOff x="754200" y="3419250"/>
            <a:chExt cx="59900" cy="78600"/>
          </a:xfrm>
        </p:grpSpPr>
        <p:sp>
          <p:nvSpPr>
            <p:cNvPr id="28" name="Google Shape;28;p2"/>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 name="Google Shape;30;p2"/>
          <p:cNvSpPr/>
          <p:nvPr/>
        </p:nvSpPr>
        <p:spPr>
          <a:xfrm>
            <a:off x="5949800" y="789891"/>
            <a:ext cx="28800" cy="28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1" name="Google Shape;31;p2"/>
          <p:cNvSpPr/>
          <p:nvPr/>
        </p:nvSpPr>
        <p:spPr>
          <a:xfrm>
            <a:off x="10623400" y="1196291"/>
            <a:ext cx="28800" cy="28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 name="Google Shape;32;p2"/>
          <p:cNvSpPr/>
          <p:nvPr/>
        </p:nvSpPr>
        <p:spPr>
          <a:xfrm>
            <a:off x="5137000" y="1094691"/>
            <a:ext cx="28800" cy="28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3" name="Google Shape;33;p2"/>
          <p:cNvSpPr/>
          <p:nvPr/>
        </p:nvSpPr>
        <p:spPr>
          <a:xfrm>
            <a:off x="5004000" y="5782257"/>
            <a:ext cx="28800" cy="28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4" name="Google Shape;34;p2"/>
          <p:cNvSpPr txBox="1">
            <a:spLocks noGrp="1"/>
          </p:cNvSpPr>
          <p:nvPr>
            <p:ph type="ctrTitle"/>
          </p:nvPr>
        </p:nvSpPr>
        <p:spPr>
          <a:xfrm>
            <a:off x="5419967" y="1806000"/>
            <a:ext cx="5812000" cy="27000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 name="Google Shape;35;p2"/>
          <p:cNvSpPr txBox="1">
            <a:spLocks noGrp="1"/>
          </p:cNvSpPr>
          <p:nvPr>
            <p:ph type="subTitle" idx="1"/>
          </p:nvPr>
        </p:nvSpPr>
        <p:spPr>
          <a:xfrm>
            <a:off x="5419967" y="4506000"/>
            <a:ext cx="5812000" cy="54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1"/>
                </a:solidFill>
                <a:latin typeface="Open Sans"/>
                <a:ea typeface="Open Sans"/>
                <a:cs typeface="Open Sans"/>
                <a:sym typeface="Open Sans"/>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36" name="Google Shape;36;p2"/>
          <p:cNvGrpSpPr/>
          <p:nvPr/>
        </p:nvGrpSpPr>
        <p:grpSpPr>
          <a:xfrm>
            <a:off x="692000" y="583984"/>
            <a:ext cx="223200" cy="223200"/>
            <a:chOff x="3216925" y="225750"/>
            <a:chExt cx="167400" cy="167400"/>
          </a:xfrm>
        </p:grpSpPr>
        <p:cxnSp>
          <p:nvCxnSpPr>
            <p:cNvPr id="37" name="Google Shape;37;p2"/>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38" name="Google Shape;38;p2"/>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39" name="Google Shape;39;p2"/>
          <p:cNvSpPr/>
          <p:nvPr/>
        </p:nvSpPr>
        <p:spPr>
          <a:xfrm>
            <a:off x="1442000" y="681191"/>
            <a:ext cx="28800" cy="28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0" name="Google Shape;40;p2"/>
          <p:cNvGrpSpPr/>
          <p:nvPr/>
        </p:nvGrpSpPr>
        <p:grpSpPr>
          <a:xfrm rot="-3599965">
            <a:off x="817523" y="1229439"/>
            <a:ext cx="126299" cy="165728"/>
            <a:chOff x="754200" y="3419250"/>
            <a:chExt cx="59900" cy="78600"/>
          </a:xfrm>
        </p:grpSpPr>
        <p:sp>
          <p:nvSpPr>
            <p:cNvPr id="41" name="Google Shape;41;p2"/>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2"/>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279743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87"/>
        <p:cNvGrpSpPr/>
        <p:nvPr/>
      </p:nvGrpSpPr>
      <p:grpSpPr>
        <a:xfrm>
          <a:off x="0" y="0"/>
          <a:ext cx="0" cy="0"/>
          <a:chOff x="0" y="0"/>
          <a:chExt cx="0" cy="0"/>
        </a:xfrm>
      </p:grpSpPr>
      <p:sp>
        <p:nvSpPr>
          <p:cNvPr id="88" name="Google Shape;88;p4"/>
          <p:cNvSpPr/>
          <p:nvPr/>
        </p:nvSpPr>
        <p:spPr>
          <a:xfrm>
            <a:off x="585767" y="474567"/>
            <a:ext cx="11052400" cy="5870800"/>
          </a:xfrm>
          <a:prstGeom prst="roundRect">
            <a:avLst>
              <a:gd name="adj" fmla="val 6615"/>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9" name="Google Shape;89;p4"/>
          <p:cNvSpPr txBox="1">
            <a:spLocks noGrp="1"/>
          </p:cNvSpPr>
          <p:nvPr>
            <p:ph type="title"/>
          </p:nvPr>
        </p:nvSpPr>
        <p:spPr>
          <a:xfrm>
            <a:off x="960000" y="720000"/>
            <a:ext cx="10272000" cy="63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None/>
              <a:defRPr>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90" name="Google Shape;90;p4"/>
          <p:cNvSpPr txBox="1">
            <a:spLocks noGrp="1"/>
          </p:cNvSpPr>
          <p:nvPr>
            <p:ph type="body" idx="1"/>
          </p:nvPr>
        </p:nvSpPr>
        <p:spPr>
          <a:xfrm>
            <a:off x="960000" y="1356800"/>
            <a:ext cx="10272000" cy="4781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9F0102"/>
              </a:buClr>
              <a:buSzPts val="1400"/>
              <a:buFont typeface="Asap"/>
              <a:buChar char="●"/>
              <a:defRPr sz="1600">
                <a:solidFill>
                  <a:srgbClr val="434343"/>
                </a:solidFill>
              </a:defRPr>
            </a:lvl1pPr>
            <a:lvl2pPr marL="1219170" lvl="1" indent="-406390" rtl="0">
              <a:lnSpc>
                <a:spcPct val="115000"/>
              </a:lnSpc>
              <a:spcBef>
                <a:spcPts val="0"/>
              </a:spcBef>
              <a:spcAft>
                <a:spcPts val="0"/>
              </a:spcAft>
              <a:buClr>
                <a:srgbClr val="FFC800"/>
              </a:buClr>
              <a:buSzPts val="1200"/>
              <a:buFont typeface="Nunito Light"/>
              <a:buChar char="○"/>
              <a:defRPr>
                <a:solidFill>
                  <a:srgbClr val="434343"/>
                </a:solidFill>
              </a:defRPr>
            </a:lvl2pPr>
            <a:lvl3pPr marL="1828754" lvl="2" indent="-406390" rtl="0">
              <a:lnSpc>
                <a:spcPct val="115000"/>
              </a:lnSpc>
              <a:spcBef>
                <a:spcPts val="0"/>
              </a:spcBef>
              <a:spcAft>
                <a:spcPts val="0"/>
              </a:spcAft>
              <a:buClr>
                <a:srgbClr val="FFC800"/>
              </a:buClr>
              <a:buSzPts val="1200"/>
              <a:buFont typeface="Nunito Light"/>
              <a:buChar char="■"/>
              <a:defRPr>
                <a:solidFill>
                  <a:srgbClr val="434343"/>
                </a:solidFill>
              </a:defRPr>
            </a:lvl3pPr>
            <a:lvl4pPr marL="2438339" lvl="3" indent="-406390" rtl="0">
              <a:lnSpc>
                <a:spcPct val="115000"/>
              </a:lnSpc>
              <a:spcBef>
                <a:spcPts val="0"/>
              </a:spcBef>
              <a:spcAft>
                <a:spcPts val="0"/>
              </a:spcAft>
              <a:buClr>
                <a:srgbClr val="FFC800"/>
              </a:buClr>
              <a:buSzPts val="1200"/>
              <a:buFont typeface="Nunito Light"/>
              <a:buChar char="●"/>
              <a:defRPr>
                <a:solidFill>
                  <a:srgbClr val="434343"/>
                </a:solidFill>
              </a:defRPr>
            </a:lvl4pPr>
            <a:lvl5pPr marL="3047924" lvl="4" indent="-406390" rtl="0">
              <a:lnSpc>
                <a:spcPct val="115000"/>
              </a:lnSpc>
              <a:spcBef>
                <a:spcPts val="0"/>
              </a:spcBef>
              <a:spcAft>
                <a:spcPts val="0"/>
              </a:spcAft>
              <a:buClr>
                <a:srgbClr val="434343"/>
              </a:buClr>
              <a:buSzPts val="1200"/>
              <a:buFont typeface="Nunito Light"/>
              <a:buChar char="○"/>
              <a:defRPr>
                <a:solidFill>
                  <a:srgbClr val="434343"/>
                </a:solidFill>
              </a:defRPr>
            </a:lvl5pPr>
            <a:lvl6pPr marL="3657509" lvl="5" indent="-406390" rtl="0">
              <a:lnSpc>
                <a:spcPct val="115000"/>
              </a:lnSpc>
              <a:spcBef>
                <a:spcPts val="0"/>
              </a:spcBef>
              <a:spcAft>
                <a:spcPts val="0"/>
              </a:spcAft>
              <a:buClr>
                <a:srgbClr val="434343"/>
              </a:buClr>
              <a:buSzPts val="1200"/>
              <a:buFont typeface="Nunito Light"/>
              <a:buChar char="■"/>
              <a:defRPr>
                <a:solidFill>
                  <a:srgbClr val="434343"/>
                </a:solidFill>
              </a:defRPr>
            </a:lvl6pPr>
            <a:lvl7pPr marL="4267093" lvl="6" indent="-406390" rtl="0">
              <a:lnSpc>
                <a:spcPct val="115000"/>
              </a:lnSpc>
              <a:spcBef>
                <a:spcPts val="0"/>
              </a:spcBef>
              <a:spcAft>
                <a:spcPts val="0"/>
              </a:spcAft>
              <a:buClr>
                <a:srgbClr val="434343"/>
              </a:buClr>
              <a:buSzPts val="1200"/>
              <a:buFont typeface="Nunito Light"/>
              <a:buChar char="●"/>
              <a:defRPr>
                <a:solidFill>
                  <a:srgbClr val="434343"/>
                </a:solidFill>
              </a:defRPr>
            </a:lvl7pPr>
            <a:lvl8pPr marL="4876678" lvl="7" indent="-406390" rtl="0">
              <a:lnSpc>
                <a:spcPct val="115000"/>
              </a:lnSpc>
              <a:spcBef>
                <a:spcPts val="0"/>
              </a:spcBef>
              <a:spcAft>
                <a:spcPts val="0"/>
              </a:spcAft>
              <a:buClr>
                <a:srgbClr val="434343"/>
              </a:buClr>
              <a:buSzPts val="1200"/>
              <a:buFont typeface="Nunito Light"/>
              <a:buChar char="○"/>
              <a:defRPr>
                <a:solidFill>
                  <a:srgbClr val="434343"/>
                </a:solidFill>
              </a:defRPr>
            </a:lvl8pPr>
            <a:lvl9pPr marL="5486263" lvl="8" indent="-406390" rtl="0">
              <a:lnSpc>
                <a:spcPct val="115000"/>
              </a:lnSpc>
              <a:spcBef>
                <a:spcPts val="0"/>
              </a:spcBef>
              <a:spcAft>
                <a:spcPts val="0"/>
              </a:spcAft>
              <a:buClr>
                <a:srgbClr val="434343"/>
              </a:buClr>
              <a:buSzPts val="1200"/>
              <a:buFont typeface="Nunito Light"/>
              <a:buChar char="■"/>
              <a:defRPr>
                <a:solidFill>
                  <a:srgbClr val="434343"/>
                </a:solidFill>
              </a:defRPr>
            </a:lvl9pPr>
          </a:lstStyle>
          <a:p>
            <a:endParaRPr/>
          </a:p>
        </p:txBody>
      </p:sp>
      <p:grpSp>
        <p:nvGrpSpPr>
          <p:cNvPr id="91" name="Google Shape;91;p4"/>
          <p:cNvGrpSpPr/>
          <p:nvPr/>
        </p:nvGrpSpPr>
        <p:grpSpPr>
          <a:xfrm>
            <a:off x="220491" y="141865"/>
            <a:ext cx="11782951" cy="6574276"/>
            <a:chOff x="166131" y="110373"/>
            <a:chExt cx="8837213" cy="4930707"/>
          </a:xfrm>
        </p:grpSpPr>
        <p:grpSp>
          <p:nvGrpSpPr>
            <p:cNvPr id="92" name="Google Shape;92;p4"/>
            <p:cNvGrpSpPr/>
            <p:nvPr/>
          </p:nvGrpSpPr>
          <p:grpSpPr>
            <a:xfrm rot="10800000">
              <a:off x="4484643" y="4872835"/>
              <a:ext cx="167400" cy="167400"/>
              <a:chOff x="3216925" y="225750"/>
              <a:chExt cx="167400" cy="167400"/>
            </a:xfrm>
          </p:grpSpPr>
          <p:cxnSp>
            <p:nvCxnSpPr>
              <p:cNvPr id="93" name="Google Shape;93;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94" name="Google Shape;94;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95" name="Google Shape;95;p4"/>
            <p:cNvGrpSpPr/>
            <p:nvPr/>
          </p:nvGrpSpPr>
          <p:grpSpPr>
            <a:xfrm rot="10800000">
              <a:off x="8833968" y="2496885"/>
              <a:ext cx="167400" cy="167400"/>
              <a:chOff x="3216925" y="225750"/>
              <a:chExt cx="167400" cy="167400"/>
            </a:xfrm>
          </p:grpSpPr>
          <p:cxnSp>
            <p:nvCxnSpPr>
              <p:cNvPr id="96" name="Google Shape;96;p4"/>
              <p:cNvCxnSpPr/>
              <p:nvPr/>
            </p:nvCxnSpPr>
            <p:spPr>
              <a:xfrm>
                <a:off x="3300613" y="225750"/>
                <a:ext cx="0" cy="167400"/>
              </a:xfrm>
              <a:prstGeom prst="straightConnector1">
                <a:avLst/>
              </a:prstGeom>
              <a:noFill/>
              <a:ln w="19050" cap="flat" cmpd="sng">
                <a:solidFill>
                  <a:schemeClr val="accent6"/>
                </a:solidFill>
                <a:prstDash val="solid"/>
                <a:round/>
                <a:headEnd type="none" w="med" len="med"/>
                <a:tailEnd type="none" w="med" len="med"/>
              </a:ln>
            </p:spPr>
          </p:cxnSp>
          <p:cxnSp>
            <p:nvCxnSpPr>
              <p:cNvPr id="97" name="Google Shape;97;p4"/>
              <p:cNvCxnSpPr/>
              <p:nvPr/>
            </p:nvCxnSpPr>
            <p:spPr>
              <a:xfrm rot="10800000">
                <a:off x="3216925" y="309377"/>
                <a:ext cx="167400" cy="0"/>
              </a:xfrm>
              <a:prstGeom prst="straightConnector1">
                <a:avLst/>
              </a:prstGeom>
              <a:noFill/>
              <a:ln w="19050" cap="flat" cmpd="sng">
                <a:solidFill>
                  <a:schemeClr val="accent6"/>
                </a:solidFill>
                <a:prstDash val="solid"/>
                <a:round/>
                <a:headEnd type="none" w="med" len="med"/>
                <a:tailEnd type="none" w="med" len="med"/>
              </a:ln>
            </p:spPr>
          </p:cxnSp>
        </p:grpSp>
        <p:sp>
          <p:nvSpPr>
            <p:cNvPr id="98" name="Google Shape;98;p4"/>
            <p:cNvSpPr/>
            <p:nvPr/>
          </p:nvSpPr>
          <p:spPr>
            <a:xfrm rot="10800000">
              <a:off x="8829343" y="2885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9" name="Google Shape;99;p4"/>
            <p:cNvSpPr/>
            <p:nvPr/>
          </p:nvSpPr>
          <p:spPr>
            <a:xfrm rot="10800000">
              <a:off x="8981743" y="1819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00;p4"/>
            <p:cNvSpPr/>
            <p:nvPr/>
          </p:nvSpPr>
          <p:spPr>
            <a:xfrm rot="10800000">
              <a:off x="8829343" y="676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1" name="Google Shape;101;p4"/>
            <p:cNvSpPr/>
            <p:nvPr/>
          </p:nvSpPr>
          <p:spPr>
            <a:xfrm rot="10800000">
              <a:off x="55527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2" name="Google Shape;102;p4"/>
            <p:cNvSpPr/>
            <p:nvPr/>
          </p:nvSpPr>
          <p:spPr>
            <a:xfrm rot="10800000">
              <a:off x="5019343" y="50194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3" name="Google Shape;103;p4"/>
            <p:cNvSpPr/>
            <p:nvPr/>
          </p:nvSpPr>
          <p:spPr>
            <a:xfrm rot="10800000">
              <a:off x="3876343" y="4867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4" name="Google Shape;104;p4"/>
            <p:cNvSpPr/>
            <p:nvPr/>
          </p:nvSpPr>
          <p:spPr>
            <a:xfrm rot="10800000">
              <a:off x="31143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05" name="Google Shape;105;p4"/>
            <p:cNvGrpSpPr/>
            <p:nvPr/>
          </p:nvGrpSpPr>
          <p:grpSpPr>
            <a:xfrm rot="10800000">
              <a:off x="166131" y="4872823"/>
              <a:ext cx="167400" cy="167400"/>
              <a:chOff x="3216925" y="225750"/>
              <a:chExt cx="167400" cy="167400"/>
            </a:xfrm>
          </p:grpSpPr>
          <p:cxnSp>
            <p:nvCxnSpPr>
              <p:cNvPr id="106" name="Google Shape;106;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07" name="Google Shape;107;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108" name="Google Shape;108;p4"/>
            <p:cNvSpPr/>
            <p:nvPr/>
          </p:nvSpPr>
          <p:spPr>
            <a:xfrm rot="10800000">
              <a:off x="12093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4"/>
            <p:cNvSpPr/>
            <p:nvPr/>
          </p:nvSpPr>
          <p:spPr>
            <a:xfrm rot="10800000">
              <a:off x="218743" y="4333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10" name="Google Shape;110;p4"/>
            <p:cNvGrpSpPr/>
            <p:nvPr/>
          </p:nvGrpSpPr>
          <p:grpSpPr>
            <a:xfrm rot="10800000">
              <a:off x="166131" y="2484760"/>
              <a:ext cx="167400" cy="167400"/>
              <a:chOff x="3216925" y="225750"/>
              <a:chExt cx="167400" cy="167400"/>
            </a:xfrm>
          </p:grpSpPr>
          <p:cxnSp>
            <p:nvCxnSpPr>
              <p:cNvPr id="111" name="Google Shape;111;p4"/>
              <p:cNvCxnSpPr/>
              <p:nvPr/>
            </p:nvCxnSpPr>
            <p:spPr>
              <a:xfrm>
                <a:off x="3300613" y="225750"/>
                <a:ext cx="0" cy="167400"/>
              </a:xfrm>
              <a:prstGeom prst="straightConnector1">
                <a:avLst/>
              </a:prstGeom>
              <a:noFill/>
              <a:ln w="19050" cap="flat" cmpd="sng">
                <a:solidFill>
                  <a:schemeClr val="accent2"/>
                </a:solidFill>
                <a:prstDash val="solid"/>
                <a:round/>
                <a:headEnd type="none" w="med" len="med"/>
                <a:tailEnd type="none" w="med" len="med"/>
              </a:ln>
            </p:spPr>
          </p:cxnSp>
          <p:cxnSp>
            <p:nvCxnSpPr>
              <p:cNvPr id="112" name="Google Shape;112;p4"/>
              <p:cNvCxnSpPr/>
              <p:nvPr/>
            </p:nvCxnSpPr>
            <p:spPr>
              <a:xfrm rot="10800000">
                <a:off x="3216925" y="309377"/>
                <a:ext cx="167400" cy="0"/>
              </a:xfrm>
              <a:prstGeom prst="straightConnector1">
                <a:avLst/>
              </a:prstGeom>
              <a:noFill/>
              <a:ln w="19050" cap="flat" cmpd="sng">
                <a:solidFill>
                  <a:schemeClr val="accent2"/>
                </a:solidFill>
                <a:prstDash val="solid"/>
                <a:round/>
                <a:headEnd type="none" w="med" len="med"/>
                <a:tailEnd type="none" w="med" len="med"/>
              </a:ln>
            </p:spPr>
          </p:cxnSp>
        </p:grpSp>
        <p:sp>
          <p:nvSpPr>
            <p:cNvPr id="113" name="Google Shape;113;p4"/>
            <p:cNvSpPr/>
            <p:nvPr/>
          </p:nvSpPr>
          <p:spPr>
            <a:xfrm rot="10800000">
              <a:off x="218743" y="1285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 name="Google Shape;114;p4"/>
            <p:cNvSpPr/>
            <p:nvPr/>
          </p:nvSpPr>
          <p:spPr>
            <a:xfrm rot="10800000">
              <a:off x="904543" y="218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5" name="Google Shape;115;p4"/>
            <p:cNvSpPr/>
            <p:nvPr/>
          </p:nvSpPr>
          <p:spPr>
            <a:xfrm rot="10800000">
              <a:off x="31905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6" name="Google Shape;116;p4"/>
            <p:cNvSpPr/>
            <p:nvPr/>
          </p:nvSpPr>
          <p:spPr>
            <a:xfrm rot="10800000">
              <a:off x="49431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7" name="Google Shape;117;p4"/>
            <p:cNvSpPr/>
            <p:nvPr/>
          </p:nvSpPr>
          <p:spPr>
            <a:xfrm rot="10800000">
              <a:off x="7152943" y="218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8" name="Google Shape;118;p4"/>
            <p:cNvSpPr/>
            <p:nvPr/>
          </p:nvSpPr>
          <p:spPr>
            <a:xfrm rot="10800000">
              <a:off x="60861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19" name="Google Shape;119;p4"/>
            <p:cNvGrpSpPr/>
            <p:nvPr/>
          </p:nvGrpSpPr>
          <p:grpSpPr>
            <a:xfrm rot="10800000">
              <a:off x="8756443" y="110373"/>
              <a:ext cx="167400" cy="167400"/>
              <a:chOff x="3216925" y="225750"/>
              <a:chExt cx="167400" cy="167400"/>
            </a:xfrm>
          </p:grpSpPr>
          <p:cxnSp>
            <p:nvCxnSpPr>
              <p:cNvPr id="120" name="Google Shape;120;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21" name="Google Shape;121;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22" name="Google Shape;122;p4"/>
            <p:cNvGrpSpPr/>
            <p:nvPr/>
          </p:nvGrpSpPr>
          <p:grpSpPr>
            <a:xfrm rot="10800000">
              <a:off x="4484643" y="120360"/>
              <a:ext cx="167400" cy="167400"/>
              <a:chOff x="3216925" y="225750"/>
              <a:chExt cx="167400" cy="167400"/>
            </a:xfrm>
          </p:grpSpPr>
          <p:cxnSp>
            <p:nvCxnSpPr>
              <p:cNvPr id="123" name="Google Shape;123;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24" name="Google Shape;124;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25" name="Google Shape;125;p4"/>
            <p:cNvGrpSpPr/>
            <p:nvPr/>
          </p:nvGrpSpPr>
          <p:grpSpPr>
            <a:xfrm rot="10800000">
              <a:off x="166131" y="120348"/>
              <a:ext cx="167400" cy="167400"/>
              <a:chOff x="3216925" y="225750"/>
              <a:chExt cx="167400" cy="167400"/>
            </a:xfrm>
          </p:grpSpPr>
          <p:cxnSp>
            <p:nvCxnSpPr>
              <p:cNvPr id="126" name="Google Shape;126;p4"/>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127" name="Google Shape;127;p4"/>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128" name="Google Shape;128;p4"/>
            <p:cNvGrpSpPr/>
            <p:nvPr/>
          </p:nvGrpSpPr>
          <p:grpSpPr>
            <a:xfrm rot="10800000">
              <a:off x="2325387" y="120348"/>
              <a:ext cx="167400" cy="167400"/>
              <a:chOff x="3216925" y="225750"/>
              <a:chExt cx="167400" cy="167400"/>
            </a:xfrm>
          </p:grpSpPr>
          <p:cxnSp>
            <p:nvCxnSpPr>
              <p:cNvPr id="129" name="Google Shape;129;p4"/>
              <p:cNvCxnSpPr/>
              <p:nvPr/>
            </p:nvCxnSpPr>
            <p:spPr>
              <a:xfrm>
                <a:off x="3300613" y="225750"/>
                <a:ext cx="0" cy="167400"/>
              </a:xfrm>
              <a:prstGeom prst="straightConnector1">
                <a:avLst/>
              </a:prstGeom>
              <a:noFill/>
              <a:ln w="19050" cap="flat" cmpd="sng">
                <a:solidFill>
                  <a:schemeClr val="accent1"/>
                </a:solidFill>
                <a:prstDash val="solid"/>
                <a:round/>
                <a:headEnd type="none" w="med" len="med"/>
                <a:tailEnd type="none" w="med" len="med"/>
              </a:ln>
            </p:spPr>
          </p:cxnSp>
          <p:cxnSp>
            <p:nvCxnSpPr>
              <p:cNvPr id="130" name="Google Shape;130;p4"/>
              <p:cNvCxnSpPr/>
              <p:nvPr/>
            </p:nvCxnSpPr>
            <p:spPr>
              <a:xfrm rot="10800000">
                <a:off x="3216925" y="309377"/>
                <a:ext cx="167400" cy="0"/>
              </a:xfrm>
              <a:prstGeom prst="straightConnector1">
                <a:avLst/>
              </a:prstGeom>
              <a:noFill/>
              <a:ln w="19050" cap="flat" cmpd="sng">
                <a:solidFill>
                  <a:schemeClr val="accent1"/>
                </a:solidFill>
                <a:prstDash val="solid"/>
                <a:round/>
                <a:headEnd type="none" w="med" len="med"/>
                <a:tailEnd type="none" w="med" len="med"/>
              </a:ln>
            </p:spPr>
          </p:cxnSp>
        </p:grpSp>
        <p:grpSp>
          <p:nvGrpSpPr>
            <p:cNvPr id="131" name="Google Shape;131;p4"/>
            <p:cNvGrpSpPr/>
            <p:nvPr/>
          </p:nvGrpSpPr>
          <p:grpSpPr>
            <a:xfrm rot="10800000">
              <a:off x="2325387" y="4872823"/>
              <a:ext cx="167400" cy="167400"/>
              <a:chOff x="3216925" y="225750"/>
              <a:chExt cx="167400" cy="167400"/>
            </a:xfrm>
          </p:grpSpPr>
          <p:cxnSp>
            <p:nvCxnSpPr>
              <p:cNvPr id="132" name="Google Shape;132;p4"/>
              <p:cNvCxnSpPr/>
              <p:nvPr/>
            </p:nvCxnSpPr>
            <p:spPr>
              <a:xfrm>
                <a:off x="3300613" y="225750"/>
                <a:ext cx="0" cy="167400"/>
              </a:xfrm>
              <a:prstGeom prst="straightConnector1">
                <a:avLst/>
              </a:prstGeom>
              <a:noFill/>
              <a:ln w="19050" cap="flat" cmpd="sng">
                <a:solidFill>
                  <a:schemeClr val="lt2"/>
                </a:solidFill>
                <a:prstDash val="solid"/>
                <a:round/>
                <a:headEnd type="none" w="med" len="med"/>
                <a:tailEnd type="none" w="med" len="med"/>
              </a:ln>
            </p:spPr>
          </p:cxnSp>
          <p:cxnSp>
            <p:nvCxnSpPr>
              <p:cNvPr id="133" name="Google Shape;133;p4"/>
              <p:cNvCxnSpPr/>
              <p:nvPr/>
            </p:nvCxnSpPr>
            <p:spPr>
              <a:xfrm rot="10800000">
                <a:off x="3216925" y="309377"/>
                <a:ext cx="167400" cy="0"/>
              </a:xfrm>
              <a:prstGeom prst="straightConnector1">
                <a:avLst/>
              </a:prstGeom>
              <a:noFill/>
              <a:ln w="19050" cap="flat" cmpd="sng">
                <a:solidFill>
                  <a:schemeClr val="lt2"/>
                </a:solidFill>
                <a:prstDash val="solid"/>
                <a:round/>
                <a:headEnd type="none" w="med" len="med"/>
                <a:tailEnd type="none" w="med" len="med"/>
              </a:ln>
            </p:spPr>
          </p:cxnSp>
        </p:grpSp>
        <p:grpSp>
          <p:nvGrpSpPr>
            <p:cNvPr id="134" name="Google Shape;134;p4"/>
            <p:cNvGrpSpPr/>
            <p:nvPr/>
          </p:nvGrpSpPr>
          <p:grpSpPr>
            <a:xfrm rot="10800000">
              <a:off x="6620543" y="120348"/>
              <a:ext cx="167400" cy="167400"/>
              <a:chOff x="3216925" y="225750"/>
              <a:chExt cx="167400" cy="167400"/>
            </a:xfrm>
          </p:grpSpPr>
          <p:cxnSp>
            <p:nvCxnSpPr>
              <p:cNvPr id="135" name="Google Shape;135;p4"/>
              <p:cNvCxnSpPr/>
              <p:nvPr/>
            </p:nvCxnSpPr>
            <p:spPr>
              <a:xfrm>
                <a:off x="3300613" y="225750"/>
                <a:ext cx="0" cy="167400"/>
              </a:xfrm>
              <a:prstGeom prst="straightConnector1">
                <a:avLst/>
              </a:prstGeom>
              <a:noFill/>
              <a:ln w="19050" cap="flat" cmpd="sng">
                <a:solidFill>
                  <a:schemeClr val="accent5"/>
                </a:solidFill>
                <a:prstDash val="solid"/>
                <a:round/>
                <a:headEnd type="none" w="med" len="med"/>
                <a:tailEnd type="none" w="med" len="med"/>
              </a:ln>
            </p:spPr>
          </p:cxnSp>
          <p:cxnSp>
            <p:nvCxnSpPr>
              <p:cNvPr id="136" name="Google Shape;136;p4"/>
              <p:cNvCxnSpPr/>
              <p:nvPr/>
            </p:nvCxnSpPr>
            <p:spPr>
              <a:xfrm rot="10800000">
                <a:off x="3216925" y="309377"/>
                <a:ext cx="167400" cy="0"/>
              </a:xfrm>
              <a:prstGeom prst="straightConnector1">
                <a:avLst/>
              </a:prstGeom>
              <a:noFill/>
              <a:ln w="19050" cap="flat" cmpd="sng">
                <a:solidFill>
                  <a:schemeClr val="accent5"/>
                </a:solidFill>
                <a:prstDash val="solid"/>
                <a:round/>
                <a:headEnd type="none" w="med" len="med"/>
                <a:tailEnd type="none" w="med" len="med"/>
              </a:ln>
            </p:spPr>
          </p:cxnSp>
        </p:grpSp>
        <p:grpSp>
          <p:nvGrpSpPr>
            <p:cNvPr id="137" name="Google Shape;137;p4"/>
            <p:cNvGrpSpPr/>
            <p:nvPr/>
          </p:nvGrpSpPr>
          <p:grpSpPr>
            <a:xfrm rot="10800000">
              <a:off x="5934743" y="4872823"/>
              <a:ext cx="167400" cy="167400"/>
              <a:chOff x="3902725" y="225750"/>
              <a:chExt cx="167400" cy="167400"/>
            </a:xfrm>
          </p:grpSpPr>
          <p:cxnSp>
            <p:nvCxnSpPr>
              <p:cNvPr id="138" name="Google Shape;138;p4"/>
              <p:cNvCxnSpPr/>
              <p:nvPr/>
            </p:nvCxnSpPr>
            <p:spPr>
              <a:xfrm>
                <a:off x="3986413" y="225750"/>
                <a:ext cx="0" cy="167400"/>
              </a:xfrm>
              <a:prstGeom prst="straightConnector1">
                <a:avLst/>
              </a:prstGeom>
              <a:noFill/>
              <a:ln w="19050" cap="flat" cmpd="sng">
                <a:solidFill>
                  <a:schemeClr val="accent3"/>
                </a:solidFill>
                <a:prstDash val="solid"/>
                <a:round/>
                <a:headEnd type="none" w="med" len="med"/>
                <a:tailEnd type="none" w="med" len="med"/>
              </a:ln>
            </p:spPr>
          </p:cxnSp>
          <p:cxnSp>
            <p:nvCxnSpPr>
              <p:cNvPr id="139" name="Google Shape;139;p4"/>
              <p:cNvCxnSpPr/>
              <p:nvPr/>
            </p:nvCxnSpPr>
            <p:spPr>
              <a:xfrm rot="10800000">
                <a:off x="3902725" y="309377"/>
                <a:ext cx="167400" cy="0"/>
              </a:xfrm>
              <a:prstGeom prst="straightConnector1">
                <a:avLst/>
              </a:prstGeom>
              <a:noFill/>
              <a:ln w="19050"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4178477352"/>
      </p:ext>
    </p:extLst>
  </p:cSld>
  <p:clrMapOvr>
    <a:masterClrMapping/>
  </p:clrMapOvr>
  <p:extLst>
    <p:ext uri="{DCECCB84-F9BA-43D5-87BE-67443E8EF086}">
      <p15:sldGuideLst xmlns:p15="http://schemas.microsoft.com/office/powerpoint/2012/main">
        <p15:guide id="1" pos="454">
          <p15:clr>
            <a:srgbClr val="FA7B17"/>
          </p15:clr>
        </p15:guide>
        <p15:guide id="2" pos="5306">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99"/>
        <p:cNvGrpSpPr/>
        <p:nvPr/>
      </p:nvGrpSpPr>
      <p:grpSpPr>
        <a:xfrm>
          <a:off x="0" y="0"/>
          <a:ext cx="0" cy="0"/>
          <a:chOff x="0" y="0"/>
          <a:chExt cx="0" cy="0"/>
        </a:xfrm>
      </p:grpSpPr>
    </p:spTree>
    <p:extLst>
      <p:ext uri="{BB962C8B-B14F-4D97-AF65-F5344CB8AC3E}">
        <p14:creationId xmlns:p14="http://schemas.microsoft.com/office/powerpoint/2010/main" val="3224465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285"/>
        <p:cNvGrpSpPr/>
        <p:nvPr/>
      </p:nvGrpSpPr>
      <p:grpSpPr>
        <a:xfrm>
          <a:off x="0" y="0"/>
          <a:ext cx="0" cy="0"/>
          <a:chOff x="0" y="0"/>
          <a:chExt cx="0" cy="0"/>
        </a:xfrm>
      </p:grpSpPr>
      <p:sp>
        <p:nvSpPr>
          <p:cNvPr id="2286" name="Google Shape;2286;p47"/>
          <p:cNvSpPr/>
          <p:nvPr/>
        </p:nvSpPr>
        <p:spPr>
          <a:xfrm>
            <a:off x="585767" y="493600"/>
            <a:ext cx="11052400" cy="1058400"/>
          </a:xfrm>
          <a:prstGeom prst="roundRect">
            <a:avLst>
              <a:gd name="adj" fmla="val 247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287" name="Google Shape;2287;p47"/>
          <p:cNvSpPr txBox="1">
            <a:spLocks noGrp="1"/>
          </p:cNvSpPr>
          <p:nvPr>
            <p:ph type="title"/>
          </p:nvPr>
        </p:nvSpPr>
        <p:spPr>
          <a:xfrm>
            <a:off x="960000" y="720000"/>
            <a:ext cx="10272000" cy="63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8" name="Google Shape;2288;p47"/>
          <p:cNvGrpSpPr/>
          <p:nvPr/>
        </p:nvGrpSpPr>
        <p:grpSpPr>
          <a:xfrm flipH="1">
            <a:off x="182667" y="132158"/>
            <a:ext cx="11782951" cy="6574276"/>
            <a:chOff x="137000" y="99118"/>
            <a:chExt cx="8837213" cy="4930707"/>
          </a:xfrm>
        </p:grpSpPr>
        <p:grpSp>
          <p:nvGrpSpPr>
            <p:cNvPr id="2289" name="Google Shape;2289;p47"/>
            <p:cNvGrpSpPr/>
            <p:nvPr/>
          </p:nvGrpSpPr>
          <p:grpSpPr>
            <a:xfrm rot="6300016">
              <a:off x="1102154" y="131504"/>
              <a:ext cx="94725" cy="124297"/>
              <a:chOff x="754200" y="3419250"/>
              <a:chExt cx="59900" cy="78600"/>
            </a:xfrm>
          </p:grpSpPr>
          <p:sp>
            <p:nvSpPr>
              <p:cNvPr id="2290" name="Google Shape;2290;p47"/>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1" name="Google Shape;2291;p47"/>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292" name="Google Shape;2292;p47"/>
            <p:cNvGrpSpPr/>
            <p:nvPr/>
          </p:nvGrpSpPr>
          <p:grpSpPr>
            <a:xfrm>
              <a:off x="216500" y="109950"/>
              <a:ext cx="167400" cy="167400"/>
              <a:chOff x="3216925" y="225750"/>
              <a:chExt cx="167400" cy="167400"/>
            </a:xfrm>
          </p:grpSpPr>
          <p:cxnSp>
            <p:nvCxnSpPr>
              <p:cNvPr id="2293" name="Google Shape;2293;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294" name="Google Shape;2294;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295" name="Google Shape;2295;p47"/>
            <p:cNvGrpSpPr/>
            <p:nvPr/>
          </p:nvGrpSpPr>
          <p:grpSpPr>
            <a:xfrm>
              <a:off x="4488300" y="99963"/>
              <a:ext cx="167400" cy="167400"/>
              <a:chOff x="3216925" y="225750"/>
              <a:chExt cx="167400" cy="167400"/>
            </a:xfrm>
          </p:grpSpPr>
          <p:cxnSp>
            <p:nvCxnSpPr>
              <p:cNvPr id="2296" name="Google Shape;2296;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297" name="Google Shape;2297;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298" name="Google Shape;2298;p47"/>
            <p:cNvGrpSpPr/>
            <p:nvPr/>
          </p:nvGrpSpPr>
          <p:grpSpPr>
            <a:xfrm>
              <a:off x="138975" y="2475913"/>
              <a:ext cx="167400" cy="167400"/>
              <a:chOff x="3216925" y="225750"/>
              <a:chExt cx="167400" cy="167400"/>
            </a:xfrm>
          </p:grpSpPr>
          <p:cxnSp>
            <p:nvCxnSpPr>
              <p:cNvPr id="2299" name="Google Shape;2299;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300" name="Google Shape;2300;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2301" name="Google Shape;2301;p47"/>
            <p:cNvSpPr/>
            <p:nvPr/>
          </p:nvSpPr>
          <p:spPr>
            <a:xfrm>
              <a:off x="289400" y="7849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2" name="Google Shape;2302;p47"/>
            <p:cNvSpPr/>
            <p:nvPr/>
          </p:nvSpPr>
          <p:spPr>
            <a:xfrm>
              <a:off x="289400" y="22327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3" name="Google Shape;2303;p47"/>
            <p:cNvSpPr/>
            <p:nvPr/>
          </p:nvSpPr>
          <p:spPr>
            <a:xfrm>
              <a:off x="137000" y="32995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4" name="Google Shape;2304;p47"/>
            <p:cNvSpPr/>
            <p:nvPr/>
          </p:nvSpPr>
          <p:spPr>
            <a:xfrm>
              <a:off x="289400" y="44425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305" name="Google Shape;2305;p47"/>
            <p:cNvGrpSpPr/>
            <p:nvPr/>
          </p:nvGrpSpPr>
          <p:grpSpPr>
            <a:xfrm>
              <a:off x="825029" y="4885065"/>
              <a:ext cx="94726" cy="124298"/>
              <a:chOff x="850570" y="3419250"/>
              <a:chExt cx="59900" cy="78600"/>
            </a:xfrm>
          </p:grpSpPr>
          <p:sp>
            <p:nvSpPr>
              <p:cNvPr id="2306" name="Google Shape;2306;p47"/>
              <p:cNvSpPr/>
              <p:nvPr/>
            </p:nvSpPr>
            <p:spPr>
              <a:xfrm>
                <a:off x="85057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7" name="Google Shape;2307;p47"/>
              <p:cNvSpPr/>
              <p:nvPr/>
            </p:nvSpPr>
            <p:spPr>
              <a:xfrm>
                <a:off x="85057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308" name="Google Shape;2308;p47"/>
            <p:cNvSpPr/>
            <p:nvPr/>
          </p:nvSpPr>
          <p:spPr>
            <a:xfrm>
              <a:off x="2880200" y="1753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9" name="Google Shape;2309;p47"/>
            <p:cNvSpPr/>
            <p:nvPr/>
          </p:nvSpPr>
          <p:spPr>
            <a:xfrm>
              <a:off x="4099400" y="991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10" name="Google Shape;2310;p47"/>
            <p:cNvSpPr/>
            <p:nvPr/>
          </p:nvSpPr>
          <p:spPr>
            <a:xfrm>
              <a:off x="5242400" y="2515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11" name="Google Shape;2311;p47"/>
            <p:cNvSpPr/>
            <p:nvPr/>
          </p:nvSpPr>
          <p:spPr>
            <a:xfrm>
              <a:off x="6004400" y="1753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312" name="Google Shape;2312;p47"/>
            <p:cNvGrpSpPr/>
            <p:nvPr/>
          </p:nvGrpSpPr>
          <p:grpSpPr>
            <a:xfrm rot="-3599965">
              <a:off x="7375742" y="131504"/>
              <a:ext cx="94724" cy="124296"/>
              <a:chOff x="754200" y="3419250"/>
              <a:chExt cx="59900" cy="78600"/>
            </a:xfrm>
          </p:grpSpPr>
          <p:sp>
            <p:nvSpPr>
              <p:cNvPr id="2313" name="Google Shape;2313;p47"/>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14" name="Google Shape;2314;p47"/>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315" name="Google Shape;2315;p47"/>
            <p:cNvGrpSpPr/>
            <p:nvPr/>
          </p:nvGrpSpPr>
          <p:grpSpPr>
            <a:xfrm>
              <a:off x="8806813" y="99975"/>
              <a:ext cx="167400" cy="167400"/>
              <a:chOff x="3216925" y="225750"/>
              <a:chExt cx="167400" cy="167400"/>
            </a:xfrm>
          </p:grpSpPr>
          <p:cxnSp>
            <p:nvCxnSpPr>
              <p:cNvPr id="2316" name="Google Shape;2316;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317" name="Google Shape;2317;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2318" name="Google Shape;2318;p47"/>
            <p:cNvSpPr/>
            <p:nvPr/>
          </p:nvSpPr>
          <p:spPr>
            <a:xfrm>
              <a:off x="7909400" y="1753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19" name="Google Shape;2319;p47"/>
            <p:cNvSpPr/>
            <p:nvPr/>
          </p:nvSpPr>
          <p:spPr>
            <a:xfrm>
              <a:off x="8900000" y="7849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320" name="Google Shape;2320;p47"/>
            <p:cNvGrpSpPr/>
            <p:nvPr/>
          </p:nvGrpSpPr>
          <p:grpSpPr>
            <a:xfrm>
              <a:off x="8856929" y="1188340"/>
              <a:ext cx="94726" cy="124298"/>
              <a:chOff x="754200" y="3419250"/>
              <a:chExt cx="59900" cy="78600"/>
            </a:xfrm>
          </p:grpSpPr>
          <p:sp>
            <p:nvSpPr>
              <p:cNvPr id="2321" name="Google Shape;2321;p47"/>
              <p:cNvSpPr/>
              <p:nvPr/>
            </p:nvSpPr>
            <p:spPr>
              <a:xfrm>
                <a:off x="754200"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22" name="Google Shape;2322;p47"/>
              <p:cNvSpPr/>
              <p:nvPr/>
            </p:nvSpPr>
            <p:spPr>
              <a:xfrm>
                <a:off x="754200"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323" name="Google Shape;2323;p47"/>
            <p:cNvGrpSpPr/>
            <p:nvPr/>
          </p:nvGrpSpPr>
          <p:grpSpPr>
            <a:xfrm>
              <a:off x="8806813" y="2488038"/>
              <a:ext cx="167400" cy="167400"/>
              <a:chOff x="3216925" y="225750"/>
              <a:chExt cx="167400" cy="167400"/>
            </a:xfrm>
          </p:grpSpPr>
          <p:cxnSp>
            <p:nvCxnSpPr>
              <p:cNvPr id="2324" name="Google Shape;2324;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325" name="Google Shape;2325;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2326" name="Google Shape;2326;p47"/>
            <p:cNvSpPr/>
            <p:nvPr/>
          </p:nvSpPr>
          <p:spPr>
            <a:xfrm>
              <a:off x="8900000" y="38329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27" name="Google Shape;2327;p47"/>
            <p:cNvSpPr/>
            <p:nvPr/>
          </p:nvSpPr>
          <p:spPr>
            <a:xfrm>
              <a:off x="8214200" y="48997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328" name="Google Shape;2328;p47"/>
            <p:cNvGrpSpPr/>
            <p:nvPr/>
          </p:nvGrpSpPr>
          <p:grpSpPr>
            <a:xfrm>
              <a:off x="7256729" y="4845940"/>
              <a:ext cx="94726" cy="124298"/>
              <a:chOff x="1043311" y="3419250"/>
              <a:chExt cx="59900" cy="78600"/>
            </a:xfrm>
          </p:grpSpPr>
          <p:sp>
            <p:nvSpPr>
              <p:cNvPr id="2329" name="Google Shape;2329;p47"/>
              <p:cNvSpPr/>
              <p:nvPr/>
            </p:nvSpPr>
            <p:spPr>
              <a:xfrm>
                <a:off x="1043311" y="3419250"/>
                <a:ext cx="59900" cy="78600"/>
              </a:xfrm>
              <a:custGeom>
                <a:avLst/>
                <a:gdLst/>
                <a:ahLst/>
                <a:cxnLst/>
                <a:rect l="l" t="t" r="r" b="b"/>
                <a:pathLst>
                  <a:path w="2396" h="3144" extrusionOk="0">
                    <a:moveTo>
                      <a:pt x="361" y="1733"/>
                    </a:moveTo>
                    <a:cubicBezTo>
                      <a:pt x="318" y="1807"/>
                      <a:pt x="216" y="1971"/>
                      <a:pt x="164" y="2107"/>
                    </a:cubicBezTo>
                    <a:cubicBezTo>
                      <a:pt x="1" y="2508"/>
                      <a:pt x="10" y="3092"/>
                      <a:pt x="566" y="3130"/>
                    </a:cubicBezTo>
                    <a:cubicBezTo>
                      <a:pt x="766" y="3143"/>
                      <a:pt x="1023" y="3012"/>
                      <a:pt x="1186" y="2859"/>
                    </a:cubicBezTo>
                    <a:cubicBezTo>
                      <a:pt x="1406" y="2643"/>
                      <a:pt x="1691" y="2223"/>
                      <a:pt x="1906" y="1835"/>
                    </a:cubicBezTo>
                    <a:cubicBezTo>
                      <a:pt x="2126" y="1439"/>
                      <a:pt x="2396" y="925"/>
                      <a:pt x="2387" y="631"/>
                    </a:cubicBezTo>
                    <a:cubicBezTo>
                      <a:pt x="2378" y="328"/>
                      <a:pt x="2139" y="1"/>
                      <a:pt x="1733" y="14"/>
                    </a:cubicBezTo>
                    <a:cubicBezTo>
                      <a:pt x="1369" y="29"/>
                      <a:pt x="1141" y="421"/>
                      <a:pt x="878" y="832"/>
                    </a:cubicBezTo>
                    <a:cubicBezTo>
                      <a:pt x="687" y="1130"/>
                      <a:pt x="533" y="1421"/>
                      <a:pt x="361" y="17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30" name="Google Shape;2330;p47"/>
              <p:cNvSpPr/>
              <p:nvPr/>
            </p:nvSpPr>
            <p:spPr>
              <a:xfrm>
                <a:off x="1043311" y="3450550"/>
                <a:ext cx="45675" cy="46975"/>
              </a:xfrm>
              <a:custGeom>
                <a:avLst/>
                <a:gdLst/>
                <a:ahLst/>
                <a:cxnLst/>
                <a:rect l="l" t="t" r="r" b="b"/>
                <a:pathLst>
                  <a:path w="1827" h="1879" extrusionOk="0">
                    <a:moveTo>
                      <a:pt x="626" y="1"/>
                    </a:moveTo>
                    <a:cubicBezTo>
                      <a:pt x="538" y="159"/>
                      <a:pt x="449" y="318"/>
                      <a:pt x="361" y="481"/>
                    </a:cubicBezTo>
                    <a:cubicBezTo>
                      <a:pt x="318" y="555"/>
                      <a:pt x="216" y="719"/>
                      <a:pt x="164" y="855"/>
                    </a:cubicBezTo>
                    <a:cubicBezTo>
                      <a:pt x="1" y="1256"/>
                      <a:pt x="10" y="1840"/>
                      <a:pt x="566" y="1878"/>
                    </a:cubicBezTo>
                    <a:cubicBezTo>
                      <a:pt x="575" y="1878"/>
                      <a:pt x="585" y="1879"/>
                      <a:pt x="595" y="1879"/>
                    </a:cubicBezTo>
                    <a:cubicBezTo>
                      <a:pt x="790" y="1879"/>
                      <a:pt x="1031" y="1753"/>
                      <a:pt x="1186" y="1607"/>
                    </a:cubicBezTo>
                    <a:cubicBezTo>
                      <a:pt x="1383" y="1415"/>
                      <a:pt x="1626" y="1065"/>
                      <a:pt x="1826" y="719"/>
                    </a:cubicBezTo>
                    <a:lnTo>
                      <a:pt x="1826" y="719"/>
                    </a:lnTo>
                    <a:cubicBezTo>
                      <a:pt x="1732" y="740"/>
                      <a:pt x="1645" y="749"/>
                      <a:pt x="1563" y="749"/>
                    </a:cubicBezTo>
                    <a:cubicBezTo>
                      <a:pt x="1038" y="749"/>
                      <a:pt x="764" y="352"/>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331" name="Google Shape;2331;p47"/>
            <p:cNvSpPr/>
            <p:nvPr/>
          </p:nvSpPr>
          <p:spPr>
            <a:xfrm>
              <a:off x="5928200" y="49759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32" name="Google Shape;2332;p47"/>
            <p:cNvSpPr/>
            <p:nvPr/>
          </p:nvSpPr>
          <p:spPr>
            <a:xfrm>
              <a:off x="4175600" y="49759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33" name="Google Shape;2333;p47"/>
            <p:cNvSpPr/>
            <p:nvPr/>
          </p:nvSpPr>
          <p:spPr>
            <a:xfrm>
              <a:off x="1965800" y="48997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34" name="Google Shape;2334;p47"/>
            <p:cNvSpPr/>
            <p:nvPr/>
          </p:nvSpPr>
          <p:spPr>
            <a:xfrm>
              <a:off x="3032600" y="4975918"/>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335" name="Google Shape;2335;p47"/>
            <p:cNvGrpSpPr/>
            <p:nvPr/>
          </p:nvGrpSpPr>
          <p:grpSpPr>
            <a:xfrm>
              <a:off x="216500" y="4862425"/>
              <a:ext cx="167400" cy="167400"/>
              <a:chOff x="3216925" y="225750"/>
              <a:chExt cx="167400" cy="167400"/>
            </a:xfrm>
          </p:grpSpPr>
          <p:cxnSp>
            <p:nvCxnSpPr>
              <p:cNvPr id="2336" name="Google Shape;2336;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337" name="Google Shape;2337;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338" name="Google Shape;2338;p47"/>
            <p:cNvGrpSpPr/>
            <p:nvPr/>
          </p:nvGrpSpPr>
          <p:grpSpPr>
            <a:xfrm>
              <a:off x="4488300" y="4852438"/>
              <a:ext cx="167400" cy="167400"/>
              <a:chOff x="3216925" y="225750"/>
              <a:chExt cx="167400" cy="167400"/>
            </a:xfrm>
          </p:grpSpPr>
          <p:cxnSp>
            <p:nvCxnSpPr>
              <p:cNvPr id="2339" name="Google Shape;2339;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340" name="Google Shape;2340;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341" name="Google Shape;2341;p47"/>
            <p:cNvGrpSpPr/>
            <p:nvPr/>
          </p:nvGrpSpPr>
          <p:grpSpPr>
            <a:xfrm>
              <a:off x="8806813" y="4852450"/>
              <a:ext cx="167400" cy="167400"/>
              <a:chOff x="3216925" y="225750"/>
              <a:chExt cx="167400" cy="167400"/>
            </a:xfrm>
          </p:grpSpPr>
          <p:cxnSp>
            <p:nvCxnSpPr>
              <p:cNvPr id="2342" name="Google Shape;2342;p4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343" name="Google Shape;2343;p4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103390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871"/>
        <p:cNvGrpSpPr/>
        <p:nvPr/>
      </p:nvGrpSpPr>
      <p:grpSpPr>
        <a:xfrm>
          <a:off x="0" y="0"/>
          <a:ext cx="0" cy="0"/>
          <a:chOff x="0" y="0"/>
          <a:chExt cx="0" cy="0"/>
        </a:xfrm>
      </p:grpSpPr>
      <p:sp>
        <p:nvSpPr>
          <p:cNvPr id="2872" name="Google Shape;2872;p57"/>
          <p:cNvSpPr/>
          <p:nvPr/>
        </p:nvSpPr>
        <p:spPr>
          <a:xfrm>
            <a:off x="-1214964" y="-1776314"/>
            <a:ext cx="4460229" cy="4413329"/>
          </a:xfrm>
          <a:custGeom>
            <a:avLst/>
            <a:gdLst/>
            <a:ahLst/>
            <a:cxnLst/>
            <a:rect l="l" t="t" r="r" b="b"/>
            <a:pathLst>
              <a:path w="155698" h="154025" extrusionOk="0">
                <a:moveTo>
                  <a:pt x="93462" y="8032"/>
                </a:moveTo>
                <a:cubicBezTo>
                  <a:pt x="101617" y="9636"/>
                  <a:pt x="114584" y="5620"/>
                  <a:pt x="120332" y="9636"/>
                </a:cubicBezTo>
                <a:cubicBezTo>
                  <a:pt x="126080" y="13652"/>
                  <a:pt x="123741" y="26515"/>
                  <a:pt x="127952" y="32130"/>
                </a:cubicBezTo>
                <a:cubicBezTo>
                  <a:pt x="132163" y="37745"/>
                  <a:pt x="142390" y="37024"/>
                  <a:pt x="145598" y="43325"/>
                </a:cubicBezTo>
                <a:cubicBezTo>
                  <a:pt x="148807" y="49626"/>
                  <a:pt x="145545" y="61199"/>
                  <a:pt x="147203" y="69935"/>
                </a:cubicBezTo>
                <a:cubicBezTo>
                  <a:pt x="148861" y="78672"/>
                  <a:pt x="156895" y="88050"/>
                  <a:pt x="155545" y="95744"/>
                </a:cubicBezTo>
                <a:cubicBezTo>
                  <a:pt x="154195" y="103438"/>
                  <a:pt x="143166" y="109063"/>
                  <a:pt x="139102" y="116101"/>
                </a:cubicBezTo>
                <a:cubicBezTo>
                  <a:pt x="135038" y="123139"/>
                  <a:pt x="136763" y="134060"/>
                  <a:pt x="131161" y="137973"/>
                </a:cubicBezTo>
                <a:cubicBezTo>
                  <a:pt x="125560" y="141886"/>
                  <a:pt x="115386" y="136903"/>
                  <a:pt x="105493" y="139577"/>
                </a:cubicBezTo>
                <a:cubicBezTo>
                  <a:pt x="95600" y="142251"/>
                  <a:pt x="82433" y="154416"/>
                  <a:pt x="71805" y="154015"/>
                </a:cubicBezTo>
                <a:cubicBezTo>
                  <a:pt x="61177" y="153614"/>
                  <a:pt x="51886" y="141449"/>
                  <a:pt x="41726" y="137171"/>
                </a:cubicBezTo>
                <a:cubicBezTo>
                  <a:pt x="31566" y="132893"/>
                  <a:pt x="15872" y="135980"/>
                  <a:pt x="10845" y="128348"/>
                </a:cubicBezTo>
                <a:cubicBezTo>
                  <a:pt x="5819" y="120717"/>
                  <a:pt x="13372" y="102344"/>
                  <a:pt x="11567" y="91382"/>
                </a:cubicBezTo>
                <a:cubicBezTo>
                  <a:pt x="9762" y="80420"/>
                  <a:pt x="-465" y="70572"/>
                  <a:pt x="16" y="62575"/>
                </a:cubicBezTo>
                <a:cubicBezTo>
                  <a:pt x="497" y="54578"/>
                  <a:pt x="11380" y="51623"/>
                  <a:pt x="14455" y="43398"/>
                </a:cubicBezTo>
                <a:cubicBezTo>
                  <a:pt x="17530" y="35173"/>
                  <a:pt x="12650" y="18801"/>
                  <a:pt x="18465" y="13227"/>
                </a:cubicBezTo>
                <a:cubicBezTo>
                  <a:pt x="24280" y="7653"/>
                  <a:pt x="40523" y="12159"/>
                  <a:pt x="49346" y="9956"/>
                </a:cubicBezTo>
                <a:cubicBezTo>
                  <a:pt x="58169" y="7753"/>
                  <a:pt x="64051" y="332"/>
                  <a:pt x="71404" y="11"/>
                </a:cubicBezTo>
                <a:cubicBezTo>
                  <a:pt x="78757" y="-310"/>
                  <a:pt x="85307" y="6428"/>
                  <a:pt x="93462" y="8032"/>
                </a:cubicBezTo>
                <a:close/>
              </a:path>
            </a:pathLst>
          </a:custGeom>
          <a:solidFill>
            <a:srgbClr val="5D74FF">
              <a:alpha val="25000"/>
            </a:srgbClr>
          </a:solidFill>
          <a:ln>
            <a:noFill/>
          </a:ln>
        </p:spPr>
      </p:sp>
      <p:sp>
        <p:nvSpPr>
          <p:cNvPr id="2873" name="Google Shape;2873;p57"/>
          <p:cNvSpPr/>
          <p:nvPr/>
        </p:nvSpPr>
        <p:spPr>
          <a:xfrm>
            <a:off x="585767" y="474567"/>
            <a:ext cx="5932000" cy="5870800"/>
          </a:xfrm>
          <a:prstGeom prst="roundRect">
            <a:avLst>
              <a:gd name="adj" fmla="val 6615"/>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874" name="Google Shape;2874;p57"/>
          <p:cNvGrpSpPr/>
          <p:nvPr/>
        </p:nvGrpSpPr>
        <p:grpSpPr>
          <a:xfrm rot="10800000" flipH="1">
            <a:off x="221509" y="147165"/>
            <a:ext cx="11782951" cy="6573151"/>
            <a:chOff x="166131" y="110373"/>
            <a:chExt cx="8837213" cy="4929863"/>
          </a:xfrm>
        </p:grpSpPr>
        <p:grpSp>
          <p:nvGrpSpPr>
            <p:cNvPr id="2875" name="Google Shape;2875;p57"/>
            <p:cNvGrpSpPr/>
            <p:nvPr/>
          </p:nvGrpSpPr>
          <p:grpSpPr>
            <a:xfrm rot="10800000">
              <a:off x="8756443" y="4862848"/>
              <a:ext cx="167400" cy="167400"/>
              <a:chOff x="3216925" y="225750"/>
              <a:chExt cx="167400" cy="167400"/>
            </a:xfrm>
          </p:grpSpPr>
          <p:cxnSp>
            <p:nvCxnSpPr>
              <p:cNvPr id="2876" name="Google Shape;2876;p5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877" name="Google Shape;2877;p5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878" name="Google Shape;2878;p57"/>
            <p:cNvGrpSpPr/>
            <p:nvPr/>
          </p:nvGrpSpPr>
          <p:grpSpPr>
            <a:xfrm rot="10800000">
              <a:off x="4484643" y="4872835"/>
              <a:ext cx="167400" cy="167400"/>
              <a:chOff x="3216925" y="225750"/>
              <a:chExt cx="167400" cy="167400"/>
            </a:xfrm>
          </p:grpSpPr>
          <p:cxnSp>
            <p:nvCxnSpPr>
              <p:cNvPr id="2879" name="Google Shape;2879;p5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880" name="Google Shape;2880;p5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881" name="Google Shape;2881;p57"/>
            <p:cNvGrpSpPr/>
            <p:nvPr/>
          </p:nvGrpSpPr>
          <p:grpSpPr>
            <a:xfrm rot="10800000">
              <a:off x="8833968" y="2496885"/>
              <a:ext cx="167400" cy="167400"/>
              <a:chOff x="3216925" y="225750"/>
              <a:chExt cx="167400" cy="167400"/>
            </a:xfrm>
          </p:grpSpPr>
          <p:cxnSp>
            <p:nvCxnSpPr>
              <p:cNvPr id="2882" name="Google Shape;2882;p57"/>
              <p:cNvCxnSpPr/>
              <p:nvPr/>
            </p:nvCxnSpPr>
            <p:spPr>
              <a:xfrm>
                <a:off x="3300613" y="225750"/>
                <a:ext cx="0" cy="167400"/>
              </a:xfrm>
              <a:prstGeom prst="straightConnector1">
                <a:avLst/>
              </a:prstGeom>
              <a:noFill/>
              <a:ln w="19050" cap="flat" cmpd="sng">
                <a:solidFill>
                  <a:schemeClr val="accent6"/>
                </a:solidFill>
                <a:prstDash val="solid"/>
                <a:round/>
                <a:headEnd type="none" w="med" len="med"/>
                <a:tailEnd type="none" w="med" len="med"/>
              </a:ln>
            </p:spPr>
          </p:cxnSp>
          <p:cxnSp>
            <p:nvCxnSpPr>
              <p:cNvPr id="2883" name="Google Shape;2883;p57"/>
              <p:cNvCxnSpPr/>
              <p:nvPr/>
            </p:nvCxnSpPr>
            <p:spPr>
              <a:xfrm rot="10800000">
                <a:off x="3216925" y="309377"/>
                <a:ext cx="167400" cy="0"/>
              </a:xfrm>
              <a:prstGeom prst="straightConnector1">
                <a:avLst/>
              </a:prstGeom>
              <a:noFill/>
              <a:ln w="19050" cap="flat" cmpd="sng">
                <a:solidFill>
                  <a:schemeClr val="accent6"/>
                </a:solidFill>
                <a:prstDash val="solid"/>
                <a:round/>
                <a:headEnd type="none" w="med" len="med"/>
                <a:tailEnd type="none" w="med" len="med"/>
              </a:ln>
            </p:spPr>
          </p:cxnSp>
        </p:grpSp>
        <p:sp>
          <p:nvSpPr>
            <p:cNvPr id="2884" name="Google Shape;2884;p57"/>
            <p:cNvSpPr/>
            <p:nvPr/>
          </p:nvSpPr>
          <p:spPr>
            <a:xfrm rot="10800000">
              <a:off x="8829343" y="4333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85" name="Google Shape;2885;p57"/>
            <p:cNvSpPr/>
            <p:nvPr/>
          </p:nvSpPr>
          <p:spPr>
            <a:xfrm rot="10800000">
              <a:off x="8981743" y="3038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86" name="Google Shape;2886;p57"/>
            <p:cNvSpPr/>
            <p:nvPr/>
          </p:nvSpPr>
          <p:spPr>
            <a:xfrm rot="10800000">
              <a:off x="8981743" y="1819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87" name="Google Shape;2887;p57"/>
            <p:cNvSpPr/>
            <p:nvPr/>
          </p:nvSpPr>
          <p:spPr>
            <a:xfrm rot="10800000">
              <a:off x="8829343" y="676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88" name="Google Shape;2888;p57"/>
            <p:cNvSpPr/>
            <p:nvPr/>
          </p:nvSpPr>
          <p:spPr>
            <a:xfrm rot="10800000">
              <a:off x="62385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89" name="Google Shape;2889;p57"/>
            <p:cNvSpPr/>
            <p:nvPr/>
          </p:nvSpPr>
          <p:spPr>
            <a:xfrm rot="10800000">
              <a:off x="5171743" y="4486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90" name="Google Shape;2890;p57"/>
            <p:cNvSpPr/>
            <p:nvPr/>
          </p:nvSpPr>
          <p:spPr>
            <a:xfrm rot="10800000">
              <a:off x="3876343" y="48670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91" name="Google Shape;2891;p57"/>
            <p:cNvSpPr/>
            <p:nvPr/>
          </p:nvSpPr>
          <p:spPr>
            <a:xfrm rot="10800000">
              <a:off x="31143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892" name="Google Shape;2892;p57"/>
            <p:cNvGrpSpPr/>
            <p:nvPr/>
          </p:nvGrpSpPr>
          <p:grpSpPr>
            <a:xfrm rot="10800000">
              <a:off x="166131" y="4872823"/>
              <a:ext cx="167400" cy="167400"/>
              <a:chOff x="3216925" y="225750"/>
              <a:chExt cx="167400" cy="167400"/>
            </a:xfrm>
          </p:grpSpPr>
          <p:cxnSp>
            <p:nvCxnSpPr>
              <p:cNvPr id="2893" name="Google Shape;2893;p5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894" name="Google Shape;2894;p5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sp>
          <p:nvSpPr>
            <p:cNvPr id="2895" name="Google Shape;2895;p57"/>
            <p:cNvSpPr/>
            <p:nvPr/>
          </p:nvSpPr>
          <p:spPr>
            <a:xfrm rot="10800000">
              <a:off x="1209343" y="4943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96" name="Google Shape;2896;p57"/>
            <p:cNvSpPr/>
            <p:nvPr/>
          </p:nvSpPr>
          <p:spPr>
            <a:xfrm rot="10800000">
              <a:off x="218743" y="4333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897" name="Google Shape;2897;p57"/>
            <p:cNvGrpSpPr/>
            <p:nvPr/>
          </p:nvGrpSpPr>
          <p:grpSpPr>
            <a:xfrm rot="10800000">
              <a:off x="166131" y="2484760"/>
              <a:ext cx="167400" cy="167400"/>
              <a:chOff x="3216925" y="225750"/>
              <a:chExt cx="167400" cy="167400"/>
            </a:xfrm>
          </p:grpSpPr>
          <p:cxnSp>
            <p:nvCxnSpPr>
              <p:cNvPr id="2898" name="Google Shape;2898;p57"/>
              <p:cNvCxnSpPr/>
              <p:nvPr/>
            </p:nvCxnSpPr>
            <p:spPr>
              <a:xfrm>
                <a:off x="3300613" y="225750"/>
                <a:ext cx="0" cy="167400"/>
              </a:xfrm>
              <a:prstGeom prst="straightConnector1">
                <a:avLst/>
              </a:prstGeom>
              <a:noFill/>
              <a:ln w="19050" cap="flat" cmpd="sng">
                <a:solidFill>
                  <a:schemeClr val="accent2"/>
                </a:solidFill>
                <a:prstDash val="solid"/>
                <a:round/>
                <a:headEnd type="none" w="med" len="med"/>
                <a:tailEnd type="none" w="med" len="med"/>
              </a:ln>
            </p:spPr>
          </p:cxnSp>
          <p:cxnSp>
            <p:nvCxnSpPr>
              <p:cNvPr id="2899" name="Google Shape;2899;p57"/>
              <p:cNvCxnSpPr/>
              <p:nvPr/>
            </p:nvCxnSpPr>
            <p:spPr>
              <a:xfrm rot="10800000">
                <a:off x="3216925" y="309377"/>
                <a:ext cx="167400" cy="0"/>
              </a:xfrm>
              <a:prstGeom prst="straightConnector1">
                <a:avLst/>
              </a:prstGeom>
              <a:noFill/>
              <a:ln w="19050" cap="flat" cmpd="sng">
                <a:solidFill>
                  <a:schemeClr val="accent2"/>
                </a:solidFill>
                <a:prstDash val="solid"/>
                <a:round/>
                <a:headEnd type="none" w="med" len="med"/>
                <a:tailEnd type="none" w="med" len="med"/>
              </a:ln>
            </p:spPr>
          </p:cxnSp>
        </p:grpSp>
        <p:sp>
          <p:nvSpPr>
            <p:cNvPr id="2900" name="Google Shape;2900;p57"/>
            <p:cNvSpPr/>
            <p:nvPr/>
          </p:nvSpPr>
          <p:spPr>
            <a:xfrm rot="10800000">
              <a:off x="218743" y="1285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01" name="Google Shape;2901;p57"/>
            <p:cNvSpPr/>
            <p:nvPr/>
          </p:nvSpPr>
          <p:spPr>
            <a:xfrm rot="10800000">
              <a:off x="904543" y="218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02" name="Google Shape;2902;p57"/>
            <p:cNvSpPr/>
            <p:nvPr/>
          </p:nvSpPr>
          <p:spPr>
            <a:xfrm rot="10800000">
              <a:off x="31905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03" name="Google Shape;2903;p57"/>
            <p:cNvSpPr/>
            <p:nvPr/>
          </p:nvSpPr>
          <p:spPr>
            <a:xfrm rot="10800000">
              <a:off x="49431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04" name="Google Shape;2904;p57"/>
            <p:cNvSpPr/>
            <p:nvPr/>
          </p:nvSpPr>
          <p:spPr>
            <a:xfrm rot="10800000">
              <a:off x="7152943" y="218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05" name="Google Shape;2905;p57"/>
            <p:cNvSpPr/>
            <p:nvPr/>
          </p:nvSpPr>
          <p:spPr>
            <a:xfrm rot="10800000">
              <a:off x="6086143" y="142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2906" name="Google Shape;2906;p57"/>
            <p:cNvGrpSpPr/>
            <p:nvPr/>
          </p:nvGrpSpPr>
          <p:grpSpPr>
            <a:xfrm rot="10800000">
              <a:off x="8756443" y="110373"/>
              <a:ext cx="167400" cy="167400"/>
              <a:chOff x="3216925" y="225750"/>
              <a:chExt cx="167400" cy="167400"/>
            </a:xfrm>
          </p:grpSpPr>
          <p:cxnSp>
            <p:nvCxnSpPr>
              <p:cNvPr id="2907" name="Google Shape;2907;p5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908" name="Google Shape;2908;p5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909" name="Google Shape;2909;p57"/>
            <p:cNvGrpSpPr/>
            <p:nvPr/>
          </p:nvGrpSpPr>
          <p:grpSpPr>
            <a:xfrm rot="10800000">
              <a:off x="4484643" y="120360"/>
              <a:ext cx="167400" cy="167400"/>
              <a:chOff x="3216925" y="225750"/>
              <a:chExt cx="167400" cy="167400"/>
            </a:xfrm>
          </p:grpSpPr>
          <p:cxnSp>
            <p:nvCxnSpPr>
              <p:cNvPr id="2910" name="Google Shape;2910;p5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911" name="Google Shape;2911;p5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912" name="Google Shape;2912;p57"/>
            <p:cNvGrpSpPr/>
            <p:nvPr/>
          </p:nvGrpSpPr>
          <p:grpSpPr>
            <a:xfrm rot="10800000">
              <a:off x="166131" y="120348"/>
              <a:ext cx="167400" cy="167400"/>
              <a:chOff x="3216925" y="225750"/>
              <a:chExt cx="167400" cy="167400"/>
            </a:xfrm>
          </p:grpSpPr>
          <p:cxnSp>
            <p:nvCxnSpPr>
              <p:cNvPr id="2913" name="Google Shape;2913;p57"/>
              <p:cNvCxnSpPr/>
              <p:nvPr/>
            </p:nvCxnSpPr>
            <p:spPr>
              <a:xfrm>
                <a:off x="3300613" y="225750"/>
                <a:ext cx="0" cy="167400"/>
              </a:xfrm>
              <a:prstGeom prst="straightConnector1">
                <a:avLst/>
              </a:prstGeom>
              <a:noFill/>
              <a:ln w="19050" cap="flat" cmpd="sng">
                <a:solidFill>
                  <a:schemeClr val="lt1"/>
                </a:solidFill>
                <a:prstDash val="solid"/>
                <a:round/>
                <a:headEnd type="none" w="med" len="med"/>
                <a:tailEnd type="none" w="med" len="med"/>
              </a:ln>
            </p:spPr>
          </p:cxnSp>
          <p:cxnSp>
            <p:nvCxnSpPr>
              <p:cNvPr id="2914" name="Google Shape;2914;p57"/>
              <p:cNvCxnSpPr/>
              <p:nvPr/>
            </p:nvCxnSpPr>
            <p:spPr>
              <a:xfrm rot="10800000">
                <a:off x="3216925" y="309377"/>
                <a:ext cx="167400" cy="0"/>
              </a:xfrm>
              <a:prstGeom prst="straightConnector1">
                <a:avLst/>
              </a:prstGeom>
              <a:noFill/>
              <a:ln w="19050" cap="flat" cmpd="sng">
                <a:solidFill>
                  <a:schemeClr val="lt1"/>
                </a:solidFill>
                <a:prstDash val="solid"/>
                <a:round/>
                <a:headEnd type="none" w="med" len="med"/>
                <a:tailEnd type="none" w="med" len="med"/>
              </a:ln>
            </p:spPr>
          </p:cxnSp>
        </p:grpSp>
        <p:grpSp>
          <p:nvGrpSpPr>
            <p:cNvPr id="2915" name="Google Shape;2915;p57"/>
            <p:cNvGrpSpPr/>
            <p:nvPr/>
          </p:nvGrpSpPr>
          <p:grpSpPr>
            <a:xfrm rot="10800000">
              <a:off x="2325387" y="120348"/>
              <a:ext cx="167400" cy="167400"/>
              <a:chOff x="3216925" y="225750"/>
              <a:chExt cx="167400" cy="167400"/>
            </a:xfrm>
          </p:grpSpPr>
          <p:cxnSp>
            <p:nvCxnSpPr>
              <p:cNvPr id="2916" name="Google Shape;2916;p57"/>
              <p:cNvCxnSpPr/>
              <p:nvPr/>
            </p:nvCxnSpPr>
            <p:spPr>
              <a:xfrm>
                <a:off x="3300613" y="225750"/>
                <a:ext cx="0" cy="167400"/>
              </a:xfrm>
              <a:prstGeom prst="straightConnector1">
                <a:avLst/>
              </a:prstGeom>
              <a:noFill/>
              <a:ln w="19050" cap="flat" cmpd="sng">
                <a:solidFill>
                  <a:schemeClr val="accent1"/>
                </a:solidFill>
                <a:prstDash val="solid"/>
                <a:round/>
                <a:headEnd type="none" w="med" len="med"/>
                <a:tailEnd type="none" w="med" len="med"/>
              </a:ln>
            </p:spPr>
          </p:cxnSp>
          <p:cxnSp>
            <p:nvCxnSpPr>
              <p:cNvPr id="2917" name="Google Shape;2917;p57"/>
              <p:cNvCxnSpPr/>
              <p:nvPr/>
            </p:nvCxnSpPr>
            <p:spPr>
              <a:xfrm rot="10800000">
                <a:off x="3216925" y="309377"/>
                <a:ext cx="167400" cy="0"/>
              </a:xfrm>
              <a:prstGeom prst="straightConnector1">
                <a:avLst/>
              </a:prstGeom>
              <a:noFill/>
              <a:ln w="19050" cap="flat" cmpd="sng">
                <a:solidFill>
                  <a:schemeClr val="accent1"/>
                </a:solidFill>
                <a:prstDash val="solid"/>
                <a:round/>
                <a:headEnd type="none" w="med" len="med"/>
                <a:tailEnd type="none" w="med" len="med"/>
              </a:ln>
            </p:spPr>
          </p:cxnSp>
        </p:grpSp>
        <p:grpSp>
          <p:nvGrpSpPr>
            <p:cNvPr id="2918" name="Google Shape;2918;p57"/>
            <p:cNvGrpSpPr/>
            <p:nvPr/>
          </p:nvGrpSpPr>
          <p:grpSpPr>
            <a:xfrm rot="10800000">
              <a:off x="2325387" y="4872823"/>
              <a:ext cx="167400" cy="167400"/>
              <a:chOff x="3216925" y="225750"/>
              <a:chExt cx="167400" cy="167400"/>
            </a:xfrm>
          </p:grpSpPr>
          <p:cxnSp>
            <p:nvCxnSpPr>
              <p:cNvPr id="2919" name="Google Shape;2919;p57"/>
              <p:cNvCxnSpPr/>
              <p:nvPr/>
            </p:nvCxnSpPr>
            <p:spPr>
              <a:xfrm>
                <a:off x="3300613" y="225750"/>
                <a:ext cx="0" cy="167400"/>
              </a:xfrm>
              <a:prstGeom prst="straightConnector1">
                <a:avLst/>
              </a:prstGeom>
              <a:noFill/>
              <a:ln w="19050" cap="flat" cmpd="sng">
                <a:solidFill>
                  <a:schemeClr val="lt2"/>
                </a:solidFill>
                <a:prstDash val="solid"/>
                <a:round/>
                <a:headEnd type="none" w="med" len="med"/>
                <a:tailEnd type="none" w="med" len="med"/>
              </a:ln>
            </p:spPr>
          </p:cxnSp>
          <p:cxnSp>
            <p:nvCxnSpPr>
              <p:cNvPr id="2920" name="Google Shape;2920;p57"/>
              <p:cNvCxnSpPr/>
              <p:nvPr/>
            </p:nvCxnSpPr>
            <p:spPr>
              <a:xfrm rot="10800000">
                <a:off x="3216925" y="309377"/>
                <a:ext cx="167400" cy="0"/>
              </a:xfrm>
              <a:prstGeom prst="straightConnector1">
                <a:avLst/>
              </a:prstGeom>
              <a:noFill/>
              <a:ln w="19050" cap="flat" cmpd="sng">
                <a:solidFill>
                  <a:schemeClr val="lt2"/>
                </a:solidFill>
                <a:prstDash val="solid"/>
                <a:round/>
                <a:headEnd type="none" w="med" len="med"/>
                <a:tailEnd type="none" w="med" len="med"/>
              </a:ln>
            </p:spPr>
          </p:cxnSp>
        </p:grpSp>
        <p:grpSp>
          <p:nvGrpSpPr>
            <p:cNvPr id="2921" name="Google Shape;2921;p57"/>
            <p:cNvGrpSpPr/>
            <p:nvPr/>
          </p:nvGrpSpPr>
          <p:grpSpPr>
            <a:xfrm rot="10800000">
              <a:off x="6620543" y="120348"/>
              <a:ext cx="167400" cy="167400"/>
              <a:chOff x="3216925" y="225750"/>
              <a:chExt cx="167400" cy="167400"/>
            </a:xfrm>
          </p:grpSpPr>
          <p:cxnSp>
            <p:nvCxnSpPr>
              <p:cNvPr id="2922" name="Google Shape;2922;p57"/>
              <p:cNvCxnSpPr/>
              <p:nvPr/>
            </p:nvCxnSpPr>
            <p:spPr>
              <a:xfrm>
                <a:off x="3300613" y="225750"/>
                <a:ext cx="0" cy="167400"/>
              </a:xfrm>
              <a:prstGeom prst="straightConnector1">
                <a:avLst/>
              </a:prstGeom>
              <a:noFill/>
              <a:ln w="19050" cap="flat" cmpd="sng">
                <a:solidFill>
                  <a:schemeClr val="accent5"/>
                </a:solidFill>
                <a:prstDash val="solid"/>
                <a:round/>
                <a:headEnd type="none" w="med" len="med"/>
                <a:tailEnd type="none" w="med" len="med"/>
              </a:ln>
            </p:spPr>
          </p:cxnSp>
          <p:cxnSp>
            <p:nvCxnSpPr>
              <p:cNvPr id="2923" name="Google Shape;2923;p57"/>
              <p:cNvCxnSpPr/>
              <p:nvPr/>
            </p:nvCxnSpPr>
            <p:spPr>
              <a:xfrm rot="10800000">
                <a:off x="3216925" y="309377"/>
                <a:ext cx="167400" cy="0"/>
              </a:xfrm>
              <a:prstGeom prst="straightConnector1">
                <a:avLst/>
              </a:prstGeom>
              <a:noFill/>
              <a:ln w="19050" cap="flat" cmpd="sng">
                <a:solidFill>
                  <a:schemeClr val="accent5"/>
                </a:solidFill>
                <a:prstDash val="solid"/>
                <a:round/>
                <a:headEnd type="none" w="med" len="med"/>
                <a:tailEnd type="none" w="med" len="med"/>
              </a:ln>
            </p:spPr>
          </p:cxnSp>
        </p:grpSp>
        <p:grpSp>
          <p:nvGrpSpPr>
            <p:cNvPr id="2924" name="Google Shape;2924;p57"/>
            <p:cNvGrpSpPr/>
            <p:nvPr/>
          </p:nvGrpSpPr>
          <p:grpSpPr>
            <a:xfrm rot="10800000">
              <a:off x="6620543" y="4872823"/>
              <a:ext cx="167400" cy="167400"/>
              <a:chOff x="3216925" y="225750"/>
              <a:chExt cx="167400" cy="167400"/>
            </a:xfrm>
          </p:grpSpPr>
          <p:cxnSp>
            <p:nvCxnSpPr>
              <p:cNvPr id="2925" name="Google Shape;2925;p57"/>
              <p:cNvCxnSpPr/>
              <p:nvPr/>
            </p:nvCxnSpPr>
            <p:spPr>
              <a:xfrm>
                <a:off x="3300613" y="225750"/>
                <a:ext cx="0" cy="167400"/>
              </a:xfrm>
              <a:prstGeom prst="straightConnector1">
                <a:avLst/>
              </a:prstGeom>
              <a:noFill/>
              <a:ln w="19050" cap="flat" cmpd="sng">
                <a:solidFill>
                  <a:schemeClr val="accent3"/>
                </a:solidFill>
                <a:prstDash val="solid"/>
                <a:round/>
                <a:headEnd type="none" w="med" len="med"/>
                <a:tailEnd type="none" w="med" len="med"/>
              </a:ln>
            </p:spPr>
          </p:cxnSp>
          <p:cxnSp>
            <p:nvCxnSpPr>
              <p:cNvPr id="2926" name="Google Shape;2926;p57"/>
              <p:cNvCxnSpPr/>
              <p:nvPr/>
            </p:nvCxnSpPr>
            <p:spPr>
              <a:xfrm rot="10800000">
                <a:off x="3216925" y="309377"/>
                <a:ext cx="167400" cy="0"/>
              </a:xfrm>
              <a:prstGeom prst="straightConnector1">
                <a:avLst/>
              </a:prstGeom>
              <a:noFill/>
              <a:ln w="19050" cap="flat" cmpd="sng">
                <a:solidFill>
                  <a:schemeClr val="accent3"/>
                </a:solidFill>
                <a:prstDash val="solid"/>
                <a:round/>
                <a:headEnd type="none" w="med" len="med"/>
                <a:tailEnd type="none" w="med" len="med"/>
              </a:ln>
            </p:spPr>
          </p:cxnSp>
        </p:grpSp>
        <p:sp>
          <p:nvSpPr>
            <p:cNvPr id="2927" name="Google Shape;2927;p57"/>
            <p:cNvSpPr/>
            <p:nvPr/>
          </p:nvSpPr>
          <p:spPr>
            <a:xfrm rot="10800000">
              <a:off x="7991143" y="4714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28" name="Google Shape;2928;p57"/>
            <p:cNvSpPr/>
            <p:nvPr/>
          </p:nvSpPr>
          <p:spPr>
            <a:xfrm rot="10800000">
              <a:off x="7229143" y="4562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29" name="Google Shape;2929;p57"/>
            <p:cNvSpPr/>
            <p:nvPr/>
          </p:nvSpPr>
          <p:spPr>
            <a:xfrm rot="10800000">
              <a:off x="2885743" y="752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30" name="Google Shape;2930;p57"/>
            <p:cNvSpPr/>
            <p:nvPr/>
          </p:nvSpPr>
          <p:spPr>
            <a:xfrm rot="10800000">
              <a:off x="4028743" y="599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31" name="Google Shape;2931;p57"/>
            <p:cNvSpPr/>
            <p:nvPr/>
          </p:nvSpPr>
          <p:spPr>
            <a:xfrm rot="10800000">
              <a:off x="5628943" y="752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32" name="Google Shape;2932;p57"/>
            <p:cNvSpPr/>
            <p:nvPr/>
          </p:nvSpPr>
          <p:spPr>
            <a:xfrm rot="10800000">
              <a:off x="7838743" y="7522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33" name="Google Shape;2933;p57"/>
            <p:cNvSpPr/>
            <p:nvPr/>
          </p:nvSpPr>
          <p:spPr>
            <a:xfrm rot="10800000">
              <a:off x="1895143" y="43336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34" name="Google Shape;2934;p57"/>
            <p:cNvSpPr/>
            <p:nvPr/>
          </p:nvSpPr>
          <p:spPr>
            <a:xfrm rot="10800000">
              <a:off x="2809543" y="4409880"/>
              <a:ext cx="21600" cy="216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3400753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7620" y="-42729"/>
            <a:ext cx="12207240" cy="3608274"/>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9580" y="976393"/>
            <a:ext cx="11292840" cy="1896149"/>
          </a:xfrm>
          <a:noFill/>
        </p:spPr>
        <p:txBody>
          <a:bodyPr anchor="b">
            <a:normAutofit/>
          </a:bodyPr>
          <a:lstStyle>
            <a:lvl1pPr algn="ctr">
              <a:defRPr sz="4400" b="0">
                <a:solidFill>
                  <a:schemeClr val="bg1"/>
                </a:solidFill>
                <a:latin typeface="Grandview" panose="020B0502040204020203" pitchFamily="34" charset="0"/>
              </a:defRPr>
            </a:lvl1pPr>
          </a:lstStyle>
          <a:p>
            <a:r>
              <a:rPr lang="en-US" dirty="0"/>
              <a:t>Click to edit presentation title</a:t>
            </a:r>
          </a:p>
        </p:txBody>
      </p:sp>
      <p:sp>
        <p:nvSpPr>
          <p:cNvPr id="3" name="Subtitle 2"/>
          <p:cNvSpPr>
            <a:spLocks noGrp="1"/>
          </p:cNvSpPr>
          <p:nvPr>
            <p:ph type="subTitle" idx="1" hasCustomPrompt="1"/>
          </p:nvPr>
        </p:nvSpPr>
        <p:spPr bwMode="invGray">
          <a:xfrm>
            <a:off x="449580" y="2910456"/>
            <a:ext cx="11292840" cy="576664"/>
          </a:xfrm>
        </p:spPr>
        <p:txBody>
          <a:bodyPr>
            <a:normAutofit/>
          </a:bodyPr>
          <a:lstStyle>
            <a:lvl1pPr marL="0" indent="0" algn="ctr">
              <a:buNone/>
              <a:defRPr sz="3400">
                <a:solidFill>
                  <a:srgbClr val="62BCF0"/>
                </a:solidFill>
                <a:latin typeface="Grandview"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449580" y="3627140"/>
            <a:ext cx="11292840" cy="573088"/>
          </a:xfrm>
        </p:spPr>
        <p:txBody>
          <a:bodyPr anchor="ctr">
            <a:normAutofit/>
          </a:bodyPr>
          <a:lstStyle>
            <a:lvl1pPr marL="0" indent="0" algn="ctr">
              <a:buNone/>
              <a:defRPr sz="2200" b="1">
                <a:solidFill>
                  <a:srgbClr val="01203D"/>
                </a:solidFill>
                <a:latin typeface="Grandview" panose="020B0502040204020203"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sp>
        <p:nvSpPr>
          <p:cNvPr id="16" name="Rectangle 15">
            <a:extLst>
              <a:ext uri="{FF2B5EF4-FFF2-40B4-BE49-F238E27FC236}">
                <a16:creationId xmlns:a16="http://schemas.microsoft.com/office/drawing/2014/main" id="{5A1B9C2B-5A72-4460-A354-027E444C6875}"/>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6">
            <a:extLst>
              <a:ext uri="{FF2B5EF4-FFF2-40B4-BE49-F238E27FC236}">
                <a16:creationId xmlns:a16="http://schemas.microsoft.com/office/drawing/2014/main" id="{8F2D9F15-F418-4BC6-989C-D5588E30F701}"/>
              </a:ext>
            </a:extLst>
          </p:cNvPr>
          <p:cNvSpPr>
            <a:spLocks noGrp="1"/>
          </p:cNvSpPr>
          <p:nvPr userDrawn="1">
            <p:ph type="body" sz="quarter" idx="11" hasCustomPrompt="1"/>
          </p:nvPr>
        </p:nvSpPr>
        <p:spPr>
          <a:xfrm>
            <a:off x="449580" y="6446520"/>
            <a:ext cx="11292840" cy="411480"/>
          </a:xfrm>
        </p:spPr>
        <p:txBody>
          <a:bodyPr anchor="ctr">
            <a:normAutofit/>
          </a:bodyPr>
          <a:lstStyle>
            <a:lvl1pPr marL="0" indent="0" algn="ctr">
              <a:buNone/>
              <a:defRPr sz="2000" b="1">
                <a:solidFill>
                  <a:schemeClr val="bg1"/>
                </a:solidFill>
                <a:latin typeface="Gotham Medium" panose="02000604030000020004"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chfs.ky.gov</a:t>
            </a:r>
          </a:p>
        </p:txBody>
      </p:sp>
      <p:grpSp>
        <p:nvGrpSpPr>
          <p:cNvPr id="10" name="Group 9">
            <a:extLst>
              <a:ext uri="{FF2B5EF4-FFF2-40B4-BE49-F238E27FC236}">
                <a16:creationId xmlns:a16="http://schemas.microsoft.com/office/drawing/2014/main" id="{3348C5F2-0D26-6075-D444-25D434A25981}"/>
              </a:ext>
            </a:extLst>
          </p:cNvPr>
          <p:cNvGrpSpPr/>
          <p:nvPr userDrawn="1"/>
        </p:nvGrpSpPr>
        <p:grpSpPr>
          <a:xfrm>
            <a:off x="446252" y="4426502"/>
            <a:ext cx="11296168" cy="1828800"/>
            <a:chOff x="446252" y="4426502"/>
            <a:chExt cx="11296168" cy="182880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14" name="Graphic 13">
              <a:extLst>
                <a:ext uri="{FF2B5EF4-FFF2-40B4-BE49-F238E27FC236}">
                  <a16:creationId xmlns:a16="http://schemas.microsoft.com/office/drawing/2014/main" id="{0B3ACA43-3A85-406F-AB64-3BC98782CB7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9" name="Picture 8" descr="Logo&#10;&#10;Description automatically generated">
              <a:extLst>
                <a:ext uri="{FF2B5EF4-FFF2-40B4-BE49-F238E27FC236}">
                  <a16:creationId xmlns:a16="http://schemas.microsoft.com/office/drawing/2014/main" id="{EB407F83-9B0E-E242-AD30-F9D4B07F7DE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36091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28">
          <p15:clr>
            <a:srgbClr val="FBAE40"/>
          </p15:clr>
        </p15:guide>
        <p15:guide id="2" pos="5856">
          <p15:clr>
            <a:srgbClr val="FBAE40"/>
          </p15:clr>
        </p15:guide>
        <p15:guide id="3" pos="18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normAutofit/>
          </a:bodyPr>
          <a:lstStyle>
            <a:lvl1pPr>
              <a:defRPr sz="4000" b="0">
                <a:solidFill>
                  <a:srgbClr val="01203D"/>
                </a:solidFill>
                <a:latin typeface="Grandview" panose="020B0502040204020203"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49580" y="1825625"/>
            <a:ext cx="11292840" cy="4351338"/>
          </a:xfrm>
        </p:spPr>
        <p:txBody>
          <a:bodyPr/>
          <a:lstStyle>
            <a:lvl1pPr marL="341313" indent="-341313">
              <a:buClr>
                <a:srgbClr val="92D050"/>
              </a:buClr>
              <a:buSzPct val="100000"/>
              <a:buFontTx/>
              <a:buBlip>
                <a:blip r:embed="rId2"/>
              </a:buBlip>
              <a:defRPr>
                <a:latin typeface="Calibri" panose="020F0502020204030204" pitchFamily="34" charset="0"/>
                <a:cs typeface="Calibri" panose="020F0502020204030204" pitchFamily="34" charset="0"/>
              </a:defRPr>
            </a:lvl1pPr>
            <a:lvl2pPr marL="684213" indent="-227013">
              <a:buFont typeface="Arial" panose="020B0604020202020204" pitchFamily="34" charset="0"/>
              <a:buChar char="•"/>
              <a:defRPr sz="2600">
                <a:latin typeface="Calibri" panose="020F0502020204030204" pitchFamily="34" charset="0"/>
                <a:cs typeface="Calibri" panose="020F0502020204030204" pitchFamily="34" charset="0"/>
              </a:defRPr>
            </a:lvl2pPr>
            <a:lvl3pPr marL="1143000" indent="-228600">
              <a:buClr>
                <a:schemeClr val="accent3"/>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200" indent="-228600">
              <a:buClr>
                <a:srgbClr val="62BCF0"/>
              </a:buClr>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400" indent="-228600">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4B2D15FF-EB90-4F7D-B6FD-2019C464A784}"/>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6" name="Slide Number Placeholder 5"/>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9939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4/28/2023</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2104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lvl1pPr>
              <a:defRPr b="0">
                <a:latin typeface="Grandview" panose="020B0502040204020203" pitchFamily="34" charset="0"/>
              </a:defRPr>
            </a:lvl1pPr>
          </a:lstStyle>
          <a:p>
            <a:r>
              <a:rPr lang="en-US" dirty="0"/>
              <a:t>Click to edit Master title style</a:t>
            </a:r>
          </a:p>
        </p:txBody>
      </p:sp>
      <p:sp>
        <p:nvSpPr>
          <p:cNvPr id="8" name="Rectangle 7">
            <a:extLst>
              <a:ext uri="{FF2B5EF4-FFF2-40B4-BE49-F238E27FC236}">
                <a16:creationId xmlns:a16="http://schemas.microsoft.com/office/drawing/2014/main" id="{48B4FD96-7A12-4993-A52D-B6DCBB27843B}"/>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22" name="Slide Number Placeholder 21"/>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2" name="Content Placeholder 3"/>
          <p:cNvSpPr>
            <a:spLocks noGrp="1"/>
          </p:cNvSpPr>
          <p:nvPr>
            <p:ph sz="half" idx="13" hasCustomPrompt="1"/>
          </p:nvPr>
        </p:nvSpPr>
        <p:spPr>
          <a:xfrm>
            <a:off x="449579" y="1816060"/>
            <a:ext cx="5532931" cy="4351338"/>
          </a:xfrm>
        </p:spPr>
        <p:txBody>
          <a:bodyPr/>
          <a:lstStyle>
            <a:lvl1pPr marL="341313" indent="-341313">
              <a:buClr>
                <a:srgbClr val="92D050"/>
              </a:buClr>
              <a:buSzPct val="100000"/>
              <a:buFontTx/>
              <a:buBlip>
                <a:blip r:embed="rId2"/>
              </a:buBlip>
              <a:defRPr>
                <a:latin typeface="Calibri" panose="020F0502020204030204" pitchFamily="34" charset="0"/>
                <a:cs typeface="Calibri" panose="020F0502020204030204" pitchFamily="34" charset="0"/>
              </a:defRPr>
            </a:lvl1pPr>
            <a:lvl2pPr>
              <a:defRPr sz="2600">
                <a:latin typeface="Calibri" panose="020F0502020204030204" pitchFamily="34" charset="0"/>
                <a:cs typeface="Calibri" panose="020F0502020204030204" pitchFamily="34" charset="0"/>
              </a:defRPr>
            </a:lvl2pPr>
            <a:lvl3pPr marL="1143000" indent="-228600">
              <a:buClr>
                <a:srgbClr val="92D050"/>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400" indent="-228600">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Content Placeholder 3">
            <a:extLst>
              <a:ext uri="{FF2B5EF4-FFF2-40B4-BE49-F238E27FC236}">
                <a16:creationId xmlns:a16="http://schemas.microsoft.com/office/drawing/2014/main" id="{ADDDB79F-766B-4D2C-9E87-F20D153630F2}"/>
              </a:ext>
            </a:extLst>
          </p:cNvPr>
          <p:cNvSpPr>
            <a:spLocks noGrp="1"/>
          </p:cNvSpPr>
          <p:nvPr>
            <p:ph sz="half" idx="14" hasCustomPrompt="1"/>
          </p:nvPr>
        </p:nvSpPr>
        <p:spPr>
          <a:xfrm>
            <a:off x="6209489" y="1816060"/>
            <a:ext cx="5532931" cy="4351338"/>
          </a:xfrm>
        </p:spPr>
        <p:txBody>
          <a:bodyPr/>
          <a:lstStyle>
            <a:lvl1pPr marL="341313" indent="-341313">
              <a:buClr>
                <a:srgbClr val="92D050"/>
              </a:buClr>
              <a:buSzPct val="100000"/>
              <a:buFontTx/>
              <a:buBlip>
                <a:blip r:embed="rId2"/>
              </a:buBlip>
              <a:defRPr>
                <a:latin typeface="Calibri" panose="020F0502020204030204" pitchFamily="34" charset="0"/>
                <a:cs typeface="Calibri" panose="020F0502020204030204" pitchFamily="34" charset="0"/>
              </a:defRPr>
            </a:lvl1pPr>
            <a:lvl2pPr>
              <a:defRPr sz="2600">
                <a:latin typeface="Calibri" panose="020F0502020204030204" pitchFamily="34" charset="0"/>
                <a:cs typeface="Calibri" panose="020F0502020204030204" pitchFamily="34" charset="0"/>
              </a:defRPr>
            </a:lvl2pPr>
            <a:lvl3pPr marL="1143000" indent="-228600">
              <a:buClr>
                <a:srgbClr val="92D050"/>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400" indent="-228600">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73864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lvl1pPr>
              <a:defRPr b="0">
                <a:latin typeface="Grandview" panose="020B0502040204020203"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92C21BFD-6391-4F44-9F8F-2BE5ACA60AA3}"/>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7446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2820CB-8F8E-409B-A387-17EDCBC1DC21}"/>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7" name="Slide Number Placeholder 6"/>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466928" y="457200"/>
            <a:ext cx="4305097" cy="1600200"/>
          </a:xfrm>
        </p:spPr>
        <p:txBody>
          <a:bodyPr anchor="b">
            <a:normAutofit/>
          </a:bodyPr>
          <a:lstStyle>
            <a:lvl1pPr algn="l">
              <a:defRPr sz="3600" b="0">
                <a:latin typeface="Grandview" panose="020B0502040204020203" pitchFamily="34" charset="0"/>
              </a:defRPr>
            </a:lvl1pPr>
          </a:lstStyle>
          <a:p>
            <a:r>
              <a:rPr lang="en-US" dirty="0"/>
              <a:t>Click to edit Master title style</a:t>
            </a:r>
          </a:p>
        </p:txBody>
      </p:sp>
      <p:sp>
        <p:nvSpPr>
          <p:cNvPr id="13" name="Picture Placeholder 2"/>
          <p:cNvSpPr>
            <a:spLocks noGrp="1"/>
          </p:cNvSpPr>
          <p:nvPr>
            <p:ph type="pic" idx="1"/>
          </p:nvPr>
        </p:nvSpPr>
        <p:spPr>
          <a:xfrm>
            <a:off x="5183187" y="457201"/>
            <a:ext cx="6558097" cy="5700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466928" y="2122496"/>
            <a:ext cx="4305097" cy="4035112"/>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5644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940AD-FF12-4F47-A750-EC9FBF989C23}"/>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3" name="Title 1"/>
          <p:cNvSpPr>
            <a:spLocks noGrp="1"/>
          </p:cNvSpPr>
          <p:nvPr>
            <p:ph type="title"/>
          </p:nvPr>
        </p:nvSpPr>
        <p:spPr>
          <a:xfrm>
            <a:off x="466928" y="457200"/>
            <a:ext cx="4305097" cy="1600200"/>
          </a:xfrm>
        </p:spPr>
        <p:txBody>
          <a:bodyPr anchor="b">
            <a:normAutofit/>
          </a:bodyPr>
          <a:lstStyle>
            <a:lvl1pPr algn="l">
              <a:defRPr sz="3600" b="0">
                <a:latin typeface="Grandview" panose="020B0502040204020203" pitchFamily="34" charset="0"/>
              </a:defRPr>
            </a:lvl1pPr>
          </a:lstStyle>
          <a:p>
            <a:r>
              <a:rPr lang="en-US" dirty="0"/>
              <a:t>Click to edit Master title style</a:t>
            </a:r>
          </a:p>
        </p:txBody>
      </p:sp>
      <p:sp>
        <p:nvSpPr>
          <p:cNvPr id="15" name="Text Placeholder 3"/>
          <p:cNvSpPr>
            <a:spLocks noGrp="1"/>
          </p:cNvSpPr>
          <p:nvPr>
            <p:ph type="body" sz="half" idx="2"/>
          </p:nvPr>
        </p:nvSpPr>
        <p:spPr>
          <a:xfrm>
            <a:off x="466928" y="2101956"/>
            <a:ext cx="4305097" cy="4055652"/>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Content Placeholder 3">
            <a:extLst>
              <a:ext uri="{FF2B5EF4-FFF2-40B4-BE49-F238E27FC236}">
                <a16:creationId xmlns:a16="http://schemas.microsoft.com/office/drawing/2014/main" id="{49F177C8-FDAB-4A82-B30F-707BD0C9945C}"/>
              </a:ext>
            </a:extLst>
          </p:cNvPr>
          <p:cNvSpPr>
            <a:spLocks noGrp="1"/>
          </p:cNvSpPr>
          <p:nvPr>
            <p:ph sz="half" idx="14" hasCustomPrompt="1"/>
          </p:nvPr>
        </p:nvSpPr>
        <p:spPr>
          <a:xfrm>
            <a:off x="5200073" y="457200"/>
            <a:ext cx="6542347" cy="5700408"/>
          </a:xfrm>
        </p:spPr>
        <p:txBody>
          <a:bodyPr/>
          <a:lstStyle>
            <a:lvl1pPr marL="341313" indent="-341313">
              <a:buClr>
                <a:srgbClr val="92D050"/>
              </a:buClr>
              <a:buSzPct val="100000"/>
              <a:buFontTx/>
              <a:buBlip>
                <a:blip r:embed="rId2"/>
              </a:buBlip>
              <a:defRPr>
                <a:latin typeface="Calibri" panose="020F0502020204030204" pitchFamily="34" charset="0"/>
                <a:cs typeface="Calibri" panose="020F0502020204030204" pitchFamily="34" charset="0"/>
              </a:defRPr>
            </a:lvl1pPr>
            <a:lvl2pPr>
              <a:defRPr sz="2600">
                <a:latin typeface="Calibri" panose="020F0502020204030204" pitchFamily="34" charset="0"/>
                <a:cs typeface="Calibri" panose="020F0502020204030204" pitchFamily="34" charset="0"/>
              </a:defRPr>
            </a:lvl2pPr>
            <a:lvl3pPr marL="1143000" indent="-228600">
              <a:buClr>
                <a:srgbClr val="92D050"/>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200" indent="-228600">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400" indent="-228600">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403614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C030F5-6F3E-44D7-8269-345BAC00E018}"/>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Grandview"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0" dirty="0">
                <a:solidFill>
                  <a:srgbClr val="01203D"/>
                </a:solidFill>
                <a:latin typeface="Grandview" panose="020B0502040204020203" pitchFamily="34" charset="0"/>
              </a:rPr>
              <a:t>Thank you!</a:t>
            </a:r>
          </a:p>
        </p:txBody>
      </p:sp>
      <p:sp>
        <p:nvSpPr>
          <p:cNvPr id="13" name="Text Placeholder 35"/>
          <p:cNvSpPr>
            <a:spLocks noGrp="1"/>
          </p:cNvSpPr>
          <p:nvPr>
            <p:ph type="body" sz="quarter" idx="14" hasCustomPrompt="1"/>
          </p:nvPr>
        </p:nvSpPr>
        <p:spPr>
          <a:xfrm>
            <a:off x="449580" y="1804251"/>
            <a:ext cx="11292840" cy="1719211"/>
          </a:xfr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16" name="Slide Number Placeholder 4">
            <a:extLst>
              <a:ext uri="{FF2B5EF4-FFF2-40B4-BE49-F238E27FC236}">
                <a16:creationId xmlns:a16="http://schemas.microsoft.com/office/drawing/2014/main" id="{88B09F87-73E6-4150-B1E3-45C8D7CE53DA}"/>
              </a:ext>
            </a:extLst>
          </p:cNvPr>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grpSp>
        <p:nvGrpSpPr>
          <p:cNvPr id="22" name="Group 21">
            <a:extLst>
              <a:ext uri="{FF2B5EF4-FFF2-40B4-BE49-F238E27FC236}">
                <a16:creationId xmlns:a16="http://schemas.microsoft.com/office/drawing/2014/main" id="{E0F9AF5C-7C35-E789-5E04-BF6A322AEC4E}"/>
              </a:ext>
            </a:extLst>
          </p:cNvPr>
          <p:cNvGrpSpPr/>
          <p:nvPr userDrawn="1"/>
        </p:nvGrpSpPr>
        <p:grpSpPr>
          <a:xfrm>
            <a:off x="446252" y="4426502"/>
            <a:ext cx="11296168" cy="1828800"/>
            <a:chOff x="446252" y="4426502"/>
            <a:chExt cx="11296168" cy="1828800"/>
          </a:xfrm>
        </p:grpSpPr>
        <p:pic>
          <p:nvPicPr>
            <p:cNvPr id="23" name="Picture 22">
              <a:extLst>
                <a:ext uri="{FF2B5EF4-FFF2-40B4-BE49-F238E27FC236}">
                  <a16:creationId xmlns:a16="http://schemas.microsoft.com/office/drawing/2014/main" id="{B5E5EA08-0C80-2B6F-46B7-F779CA8EB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4" name="Graphic 23">
              <a:extLst>
                <a:ext uri="{FF2B5EF4-FFF2-40B4-BE49-F238E27FC236}">
                  <a16:creationId xmlns:a16="http://schemas.microsoft.com/office/drawing/2014/main" id="{4ACD68C1-1136-B6E3-A260-2E88F0875F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25" name="Picture 24" descr="Logo&#10;&#10;Description automatically generated">
              <a:extLst>
                <a:ext uri="{FF2B5EF4-FFF2-40B4-BE49-F238E27FC236}">
                  <a16:creationId xmlns:a16="http://schemas.microsoft.com/office/drawing/2014/main" id="{79B54700-8017-A547-1682-89C0FEB3A4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11192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Grandview" panose="020B050204020402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0" dirty="0">
                <a:solidFill>
                  <a:srgbClr val="01203D"/>
                </a:solidFill>
                <a:latin typeface="Grandview" panose="020B0502040204020203" pitchFamily="34" charset="0"/>
              </a:rPr>
              <a:t>Thank you!</a:t>
            </a:r>
          </a:p>
        </p:txBody>
      </p:sp>
      <p:sp>
        <p:nvSpPr>
          <p:cNvPr id="13" name="Text Placeholder 35"/>
          <p:cNvSpPr>
            <a:spLocks noGrp="1"/>
          </p:cNvSpPr>
          <p:nvPr>
            <p:ph type="body" sz="quarter" idx="14" hasCustomPrompt="1"/>
          </p:nvPr>
        </p:nvSpPr>
        <p:spPr>
          <a:xfrm>
            <a:off x="449580" y="1804251"/>
            <a:ext cx="5551827" cy="1719211"/>
          </a:xfr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6" y="1804226"/>
            <a:ext cx="5638483" cy="1719262"/>
          </a:xfrm>
        </p:spPr>
        <p:txBody>
          <a:bodyPr/>
          <a:lstStyle>
            <a:lvl1pPr marL="0" indent="0" algn="ctr">
              <a:buNone/>
              <a:defRPr baseline="0">
                <a:latin typeface="Calibri" panose="020F0502020204030204" pitchFamily="34" charset="0"/>
                <a:cs typeface="Calibri" panose="020F05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sp>
        <p:nvSpPr>
          <p:cNvPr id="17" name="Rectangle 16">
            <a:extLst>
              <a:ext uri="{FF2B5EF4-FFF2-40B4-BE49-F238E27FC236}">
                <a16:creationId xmlns:a16="http://schemas.microsoft.com/office/drawing/2014/main" id="{32523B51-82E5-44C1-BD62-ECE0BBA1F480}"/>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6" name="Slide Number Placeholder 4">
            <a:extLst>
              <a:ext uri="{FF2B5EF4-FFF2-40B4-BE49-F238E27FC236}">
                <a16:creationId xmlns:a16="http://schemas.microsoft.com/office/drawing/2014/main" id="{656B23F0-6900-4B02-939A-6FE61AF4A8E4}"/>
              </a:ext>
            </a:extLst>
          </p:cNvPr>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grpSp>
        <p:nvGrpSpPr>
          <p:cNvPr id="15" name="Group 14">
            <a:extLst>
              <a:ext uri="{FF2B5EF4-FFF2-40B4-BE49-F238E27FC236}">
                <a16:creationId xmlns:a16="http://schemas.microsoft.com/office/drawing/2014/main" id="{49603730-3403-03DD-31C4-6B84628876D2}"/>
              </a:ext>
            </a:extLst>
          </p:cNvPr>
          <p:cNvGrpSpPr/>
          <p:nvPr userDrawn="1"/>
        </p:nvGrpSpPr>
        <p:grpSpPr>
          <a:xfrm>
            <a:off x="446252" y="4426502"/>
            <a:ext cx="11296168" cy="1828800"/>
            <a:chOff x="446252" y="4426502"/>
            <a:chExt cx="11296168" cy="1828800"/>
          </a:xfrm>
        </p:grpSpPr>
        <p:pic>
          <p:nvPicPr>
            <p:cNvPr id="18" name="Picture 17">
              <a:extLst>
                <a:ext uri="{FF2B5EF4-FFF2-40B4-BE49-F238E27FC236}">
                  <a16:creationId xmlns:a16="http://schemas.microsoft.com/office/drawing/2014/main" id="{26E62308-8BFF-BF47-A508-EAE4F1714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1" name="Graphic 20">
              <a:extLst>
                <a:ext uri="{FF2B5EF4-FFF2-40B4-BE49-F238E27FC236}">
                  <a16:creationId xmlns:a16="http://schemas.microsoft.com/office/drawing/2014/main" id="{CD83FAB4-E3F9-DC00-FCFC-A48AF38F3C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22" name="Picture 21" descr="Logo&#10;&#10;Description automatically generated">
              <a:extLst>
                <a:ext uri="{FF2B5EF4-FFF2-40B4-BE49-F238E27FC236}">
                  <a16:creationId xmlns:a16="http://schemas.microsoft.com/office/drawing/2014/main" id="{1390A36E-B602-C30C-0EEF-32152E16743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17542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2D80AB-F181-4FAB-B9C1-B5370E995CAD}"/>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49053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449580" y="381636"/>
            <a:ext cx="1129284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randview" panose="020B0502040204020203" pitchFamily="34" charset="0"/>
              </a:rPr>
              <a:t>Kentucky Department for Public Health</a:t>
            </a:r>
          </a:p>
        </p:txBody>
      </p:sp>
      <p:sp>
        <p:nvSpPr>
          <p:cNvPr id="8" name="Rectangle 7"/>
          <p:cNvSpPr/>
          <p:nvPr userDrawn="1"/>
        </p:nvSpPr>
        <p:spPr>
          <a:xfrm>
            <a:off x="-15240" y="1938639"/>
            <a:ext cx="12207240" cy="421562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73195"/>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1" dirty="0">
                <a:latin typeface="Grandview Display" panose="020B0502040204020203" pitchFamily="34" charset="0"/>
                <a:cs typeface="Calibri Light" panose="020F0302020204030204" pitchFamily="34" charset="0"/>
              </a:rPr>
              <a:t>About Us</a:t>
            </a:r>
          </a:p>
        </p:txBody>
      </p:sp>
      <p:sp>
        <p:nvSpPr>
          <p:cNvPr id="11" name="TextBox 10"/>
          <p:cNvSpPr txBox="1"/>
          <p:nvPr userDrawn="1"/>
        </p:nvSpPr>
        <p:spPr>
          <a:xfrm>
            <a:off x="6172200" y="2261525"/>
            <a:ext cx="5578813" cy="3293209"/>
          </a:xfrm>
          <a:prstGeom prst="rect">
            <a:avLst/>
          </a:prstGeom>
          <a:noFill/>
        </p:spPr>
        <p:txBody>
          <a:bodyPr wrap="square" rtlCol="0">
            <a:spAutoFit/>
          </a:bodyPr>
          <a:lstStyle/>
          <a:p>
            <a:r>
              <a:rPr lang="en-US" sz="1600" dirty="0">
                <a:latin typeface="Grandview" panose="020B0502040204020203" pitchFamily="34" charset="0"/>
              </a:rPr>
              <a:t>The Kentucky Department for Public Health (KDPH) is dedicated to improving health and</a:t>
            </a:r>
            <a:r>
              <a:rPr lang="en-US" sz="1600" baseline="0" dirty="0">
                <a:latin typeface="Grandview" panose="020B0502040204020203" pitchFamily="34" charset="0"/>
              </a:rPr>
              <a:t> safety of Kentuckians through </a:t>
            </a:r>
            <a:r>
              <a:rPr lang="en-US" sz="1600" i="1" baseline="0" dirty="0">
                <a:latin typeface="Grandview" panose="020B0502040204020203" pitchFamily="34" charset="0"/>
              </a:rPr>
              <a:t>prevention</a:t>
            </a:r>
            <a:r>
              <a:rPr lang="en-US" sz="1600" baseline="0" dirty="0">
                <a:latin typeface="Grandview" panose="020B0502040204020203" pitchFamily="34" charset="0"/>
              </a:rPr>
              <a:t>, </a:t>
            </a:r>
            <a:r>
              <a:rPr lang="en-US" sz="1600" i="1" baseline="0" dirty="0">
                <a:latin typeface="Grandview" panose="020B0502040204020203" pitchFamily="34" charset="0"/>
              </a:rPr>
              <a:t>promotion</a:t>
            </a:r>
            <a:r>
              <a:rPr lang="en-US" sz="1600" baseline="0" dirty="0">
                <a:latin typeface="Grandview" panose="020B0502040204020203" pitchFamily="34" charset="0"/>
              </a:rPr>
              <a:t>, and </a:t>
            </a:r>
            <a:r>
              <a:rPr lang="en-US" sz="1600" i="1" baseline="0" dirty="0">
                <a:latin typeface="Grandview" panose="020B0502040204020203" pitchFamily="34" charset="0"/>
              </a:rPr>
              <a:t>protection</a:t>
            </a:r>
            <a:r>
              <a:rPr lang="en-US" sz="1600" baseline="0" dirty="0">
                <a:latin typeface="Grandview" panose="020B0502040204020203" pitchFamily="34" charset="0"/>
              </a:rPr>
              <a:t>.</a:t>
            </a:r>
          </a:p>
          <a:p>
            <a:endParaRPr lang="en-US" sz="1600" baseline="0" dirty="0">
              <a:latin typeface="Grandview" panose="020B0502040204020203" pitchFamily="34" charset="0"/>
            </a:endParaRPr>
          </a:p>
          <a:p>
            <a:r>
              <a:rPr lang="en-US" sz="1600" baseline="0" dirty="0">
                <a:latin typeface="Grandview" panose="020B0502040204020203" pitchFamily="34" charset="0"/>
              </a:rPr>
              <a:t>As a major component of the Cabinet for Health and Family Services, KDPH provides guidance and support for health departments in all 120 counties.</a:t>
            </a:r>
          </a:p>
          <a:p>
            <a:endParaRPr lang="en-US" sz="1600" baseline="0" dirty="0">
              <a:latin typeface="Grandview" panose="020B0502040204020203" pitchFamily="34" charset="0"/>
            </a:endParaRPr>
          </a:p>
          <a:p>
            <a:r>
              <a:rPr lang="en-US" sz="1600" baseline="0" dirty="0">
                <a:latin typeface="Grandview" panose="020B0502040204020203" pitchFamily="34" charset="0"/>
              </a:rPr>
              <a:t>Serving as Kentucky’s dedicated public health resource, KDPH is responsible for identifying and allocating resources to communities and public health institutions in an effort to prevent and protect against diseases, outbreaks, hazards statewide. </a:t>
            </a:r>
            <a:endParaRPr lang="en-US" sz="1600" dirty="0">
              <a:latin typeface="Grandview" panose="020B0502040204020203" pitchFamily="34" charset="0"/>
            </a:endParaRPr>
          </a:p>
        </p:txBody>
      </p:sp>
      <p:sp>
        <p:nvSpPr>
          <p:cNvPr id="4" name="Slide Number Placeholder 3"/>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46" name="Rectangle 45"/>
          <p:cNvSpPr/>
          <p:nvPr userDrawn="1"/>
        </p:nvSpPr>
        <p:spPr>
          <a:xfrm>
            <a:off x="-7620" y="1880473"/>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p:cNvSpPr/>
          <p:nvPr userDrawn="1"/>
        </p:nvSpPr>
        <p:spPr>
          <a:xfrm>
            <a:off x="-15240" y="6154265"/>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 name="Group 4"/>
          <p:cNvGrpSpPr/>
          <p:nvPr userDrawn="1"/>
        </p:nvGrpSpPr>
        <p:grpSpPr>
          <a:xfrm>
            <a:off x="691684" y="2172728"/>
            <a:ext cx="4747582" cy="2133080"/>
            <a:chOff x="418307" y="2831610"/>
            <a:chExt cx="5196308" cy="2275412"/>
          </a:xfrm>
        </p:grpSpPr>
        <p:sp>
          <p:nvSpPr>
            <p:cNvPr id="17" name="Oval 16"/>
            <p:cNvSpPr/>
            <p:nvPr userDrawn="1"/>
          </p:nvSpPr>
          <p:spPr>
            <a:xfrm>
              <a:off x="2519465" y="3083669"/>
              <a:ext cx="972766" cy="924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307" y="2831610"/>
              <a:ext cx="5196308" cy="2275412"/>
            </a:xfrm>
            <a:prstGeom prst="rect">
              <a:avLst/>
            </a:prstGeom>
          </p:spPr>
        </p:pic>
      </p:grpSp>
      <p:sp>
        <p:nvSpPr>
          <p:cNvPr id="6" name="Footer Placeholder 5">
            <a:extLst>
              <a:ext uri="{FF2B5EF4-FFF2-40B4-BE49-F238E27FC236}">
                <a16:creationId xmlns:a16="http://schemas.microsoft.com/office/drawing/2014/main" id="{DD3EC268-6AB8-4C3C-B5E6-E0149F5826C5}"/>
              </a:ext>
            </a:extLst>
          </p:cNvPr>
          <p:cNvSpPr>
            <a:spLocks noGrp="1"/>
          </p:cNvSpPr>
          <p:nvPr>
            <p:ph type="ftr" sz="quarter" idx="14"/>
          </p:nvPr>
        </p:nvSpPr>
        <p:spPr>
          <a:xfrm>
            <a:off x="4038600" y="6447966"/>
            <a:ext cx="4114800" cy="262842"/>
          </a:xfrm>
          <a:prstGeom prst="rect">
            <a:avLst/>
          </a:prstGeom>
        </p:spPr>
        <p:txBody>
          <a:bodyPr/>
          <a:lstStyle/>
          <a:p>
            <a:endParaRPr lang="en-US" dirty="0"/>
          </a:p>
        </p:txBody>
      </p:sp>
      <p:sp>
        <p:nvSpPr>
          <p:cNvPr id="15" name="Rectangle 14">
            <a:extLst>
              <a:ext uri="{FF2B5EF4-FFF2-40B4-BE49-F238E27FC236}">
                <a16:creationId xmlns:a16="http://schemas.microsoft.com/office/drawing/2014/main" id="{0C10F046-FDAC-46B0-89DE-C2E165E5BD46}"/>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pic>
        <p:nvPicPr>
          <p:cNvPr id="9" name="Picture 8" descr="A picture containing logo&#10;&#10;Description automatically generated">
            <a:extLst>
              <a:ext uri="{FF2B5EF4-FFF2-40B4-BE49-F238E27FC236}">
                <a16:creationId xmlns:a16="http://schemas.microsoft.com/office/drawing/2014/main" id="{3AFE4E70-780A-4656-A244-9BB62E6442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790" y="4573265"/>
            <a:ext cx="1323975" cy="1322110"/>
          </a:xfrm>
          <a:prstGeom prst="rect">
            <a:avLst/>
          </a:prstGeom>
        </p:spPr>
      </p:pic>
    </p:spTree>
    <p:extLst>
      <p:ext uri="{BB962C8B-B14F-4D97-AF65-F5344CB8AC3E}">
        <p14:creationId xmlns:p14="http://schemas.microsoft.com/office/powerpoint/2010/main" val="348204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52">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449580" y="381636"/>
            <a:ext cx="1129284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randview" panose="020B0502040204020203" pitchFamily="34" charset="0"/>
              </a:rPr>
              <a:t>Kentucky Department for Public Health</a:t>
            </a:r>
          </a:p>
        </p:txBody>
      </p:sp>
      <p:sp>
        <p:nvSpPr>
          <p:cNvPr id="8" name="Rectangle 7"/>
          <p:cNvSpPr/>
          <p:nvPr userDrawn="1"/>
        </p:nvSpPr>
        <p:spPr>
          <a:xfrm>
            <a:off x="0" y="1938639"/>
            <a:ext cx="12192000" cy="204959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9866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randview Display" panose="020B0502040204020203" pitchFamily="34" charset="0"/>
              </a:rPr>
              <a:t>Mission and Vision in Action</a:t>
            </a:r>
          </a:p>
        </p:txBody>
      </p:sp>
      <p:sp>
        <p:nvSpPr>
          <p:cNvPr id="11" name="TextBox 10"/>
          <p:cNvSpPr txBox="1"/>
          <p:nvPr userDrawn="1"/>
        </p:nvSpPr>
        <p:spPr>
          <a:xfrm>
            <a:off x="6205591" y="2331486"/>
            <a:ext cx="5545422" cy="1015663"/>
          </a:xfrm>
          <a:prstGeom prst="rect">
            <a:avLst/>
          </a:prstGeom>
          <a:noFill/>
        </p:spPr>
        <p:txBody>
          <a:bodyPr wrap="square" rtlCol="0">
            <a:spAutoFit/>
          </a:bodyPr>
          <a:lstStyle/>
          <a:p>
            <a:r>
              <a:rPr lang="en-US" sz="2000" dirty="0">
                <a:latin typeface="Grandview Display" panose="020B0502040204020203" pitchFamily="34" charset="0"/>
              </a:rPr>
              <a:t>Our mission is to improve the health and safety of people in Kentucky through prevention, promotion and protection.</a:t>
            </a:r>
          </a:p>
        </p:txBody>
      </p:sp>
      <p:sp>
        <p:nvSpPr>
          <p:cNvPr id="12" name="Rectangle 11"/>
          <p:cNvSpPr/>
          <p:nvPr userDrawn="1"/>
        </p:nvSpPr>
        <p:spPr>
          <a:xfrm>
            <a:off x="457200" y="2300708"/>
            <a:ext cx="5522359" cy="1077218"/>
          </a:xfrm>
          <a:prstGeom prst="rect">
            <a:avLst/>
          </a:prstGeom>
        </p:spPr>
        <p:txBody>
          <a:bodyPr wrap="square">
            <a:spAutoFit/>
          </a:bodyPr>
          <a:lstStyle/>
          <a:p>
            <a:pPr algn="r"/>
            <a:r>
              <a:rPr lang="en-US" sz="3200" b="0" dirty="0">
                <a:latin typeface="Grandview" panose="020B0502040204020203" pitchFamily="34" charset="0"/>
              </a:rPr>
              <a:t>Healthier People, </a:t>
            </a:r>
            <a:br>
              <a:rPr lang="en-US" sz="3200" b="0" dirty="0">
                <a:latin typeface="Grandview" panose="020B0502040204020203" pitchFamily="34" charset="0"/>
              </a:rPr>
            </a:br>
            <a:r>
              <a:rPr lang="en-US" sz="3200" b="0" dirty="0">
                <a:latin typeface="Grandview" panose="020B0502040204020203" pitchFamily="34" charset="0"/>
              </a:rPr>
              <a:t>Healthier Communities.</a:t>
            </a:r>
          </a:p>
        </p:txBody>
      </p:sp>
      <p:sp>
        <p:nvSpPr>
          <p:cNvPr id="14" name="Pentagon 13"/>
          <p:cNvSpPr/>
          <p:nvPr userDrawn="1"/>
        </p:nvSpPr>
        <p:spPr>
          <a:xfrm>
            <a:off x="7524599" y="3691136"/>
            <a:ext cx="3044952"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62BCF0"/>
              </a:solidFill>
            </a:endParaRPr>
          </a:p>
        </p:txBody>
      </p:sp>
      <p:sp>
        <p:nvSpPr>
          <p:cNvPr id="15" name="Pentagon 14"/>
          <p:cNvSpPr/>
          <p:nvPr userDrawn="1"/>
        </p:nvSpPr>
        <p:spPr>
          <a:xfrm>
            <a:off x="4756678" y="3691136"/>
            <a:ext cx="3044952"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1995054" y="3691136"/>
            <a:ext cx="3044952"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2327566" y="3795907"/>
            <a:ext cx="1538587" cy="369332"/>
          </a:xfrm>
          <a:prstGeom prst="rect">
            <a:avLst/>
          </a:prstGeom>
          <a:noFill/>
        </p:spPr>
        <p:txBody>
          <a:bodyPr wrap="square" rtlCol="0">
            <a:spAutoFit/>
          </a:bodyPr>
          <a:lstStyle/>
          <a:p>
            <a:pPr algn="ctr"/>
            <a:r>
              <a:rPr lang="en-US" sz="1800" b="1" dirty="0">
                <a:solidFill>
                  <a:schemeClr val="bg1"/>
                </a:solidFill>
                <a:latin typeface="Grandview" panose="020B0502040204020203" pitchFamily="34" charset="0"/>
              </a:rPr>
              <a:t>Prevention</a:t>
            </a:r>
          </a:p>
        </p:txBody>
      </p:sp>
      <p:sp>
        <p:nvSpPr>
          <p:cNvPr id="18" name="TextBox 17"/>
          <p:cNvSpPr txBox="1"/>
          <p:nvPr userDrawn="1"/>
        </p:nvSpPr>
        <p:spPr>
          <a:xfrm>
            <a:off x="7862452" y="3795907"/>
            <a:ext cx="1512451" cy="369332"/>
          </a:xfrm>
          <a:prstGeom prst="rect">
            <a:avLst/>
          </a:prstGeom>
          <a:noFill/>
        </p:spPr>
        <p:txBody>
          <a:bodyPr wrap="square" rtlCol="0">
            <a:spAutoFit/>
          </a:bodyPr>
          <a:lstStyle/>
          <a:p>
            <a:pPr algn="ctr"/>
            <a:r>
              <a:rPr lang="en-US" b="1" dirty="0">
                <a:solidFill>
                  <a:schemeClr val="bg1"/>
                </a:solidFill>
                <a:latin typeface="Grandview" panose="020B0502040204020203" pitchFamily="34" charset="0"/>
              </a:rPr>
              <a:t>Protection</a:t>
            </a:r>
          </a:p>
        </p:txBody>
      </p:sp>
      <p:sp>
        <p:nvSpPr>
          <p:cNvPr id="19" name="TextBox 18"/>
          <p:cNvSpPr txBox="1"/>
          <p:nvPr userDrawn="1"/>
        </p:nvSpPr>
        <p:spPr>
          <a:xfrm>
            <a:off x="5095481" y="3795907"/>
            <a:ext cx="1590713" cy="369332"/>
          </a:xfrm>
          <a:prstGeom prst="rect">
            <a:avLst/>
          </a:prstGeom>
          <a:noFill/>
        </p:spPr>
        <p:txBody>
          <a:bodyPr wrap="square" rtlCol="0">
            <a:spAutoFit/>
          </a:bodyPr>
          <a:lstStyle/>
          <a:p>
            <a:pPr algn="ctr"/>
            <a:r>
              <a:rPr lang="en-US" b="1" dirty="0">
                <a:solidFill>
                  <a:schemeClr val="bg1"/>
                </a:solidFill>
                <a:latin typeface="Grandview" panose="020B0502040204020203" pitchFamily="34" charset="0"/>
              </a:rPr>
              <a:t>Promotion</a:t>
            </a:r>
          </a:p>
        </p:txBody>
      </p:sp>
      <p:sp>
        <p:nvSpPr>
          <p:cNvPr id="23" name="TextBox 22"/>
          <p:cNvSpPr txBox="1"/>
          <p:nvPr userDrawn="1"/>
        </p:nvSpPr>
        <p:spPr>
          <a:xfrm>
            <a:off x="5095481" y="4554204"/>
            <a:ext cx="2675068" cy="124771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1200"/>
              </a:spcAft>
              <a:buClrTx/>
              <a:buSzTx/>
              <a:buFontTx/>
              <a:buNone/>
              <a:tabLst/>
              <a:defRPr/>
            </a:pPr>
            <a:r>
              <a:rPr lang="en-US" sz="1400" dirty="0">
                <a:latin typeface="Grandview" panose="020B0502040204020203" pitchFamily="34" charset="0"/>
              </a:rPr>
              <a:t>Immunizations</a:t>
            </a:r>
          </a:p>
          <a:p>
            <a:pPr algn="l">
              <a:lnSpc>
                <a:spcPct val="80000"/>
              </a:lnSpc>
              <a:spcAft>
                <a:spcPts val="1200"/>
              </a:spcAft>
            </a:pPr>
            <a:r>
              <a:rPr lang="en-US" sz="1400" dirty="0">
                <a:latin typeface="Grandview" panose="020B0502040204020203" pitchFamily="34" charset="0"/>
              </a:rPr>
              <a:t>KEIS</a:t>
            </a:r>
          </a:p>
          <a:p>
            <a:pPr marL="0" marR="0" lvl="0" indent="0" algn="l" defTabSz="914400" rtl="0" eaLnBrk="1" fontAlgn="auto" latinLnBrk="0" hangingPunct="1">
              <a:lnSpc>
                <a:spcPct val="80000"/>
              </a:lnSpc>
              <a:spcBef>
                <a:spcPts val="0"/>
              </a:spcBef>
              <a:spcAft>
                <a:spcPts val="1200"/>
              </a:spcAft>
              <a:buClrTx/>
              <a:buSzTx/>
              <a:buFontTx/>
              <a:buNone/>
              <a:tabLst/>
              <a:defRPr/>
            </a:pPr>
            <a:r>
              <a:rPr lang="en-US" sz="1400" dirty="0">
                <a:latin typeface="Grandview" panose="020B0502040204020203" pitchFamily="34" charset="0"/>
              </a:rPr>
              <a:t>Mobile Harm Reduction</a:t>
            </a:r>
          </a:p>
          <a:p>
            <a:pPr algn="l">
              <a:lnSpc>
                <a:spcPct val="80000"/>
              </a:lnSpc>
              <a:spcAft>
                <a:spcPts val="1200"/>
              </a:spcAft>
            </a:pPr>
            <a:r>
              <a:rPr lang="en-US" sz="1400" dirty="0">
                <a:latin typeface="Grandview" panose="020B0502040204020203" pitchFamily="34" charset="0"/>
              </a:rPr>
              <a:t>Newborn Screening</a:t>
            </a:r>
          </a:p>
        </p:txBody>
      </p:sp>
      <p:sp>
        <p:nvSpPr>
          <p:cNvPr id="24" name="TextBox 23"/>
          <p:cNvSpPr txBox="1"/>
          <p:nvPr userDrawn="1"/>
        </p:nvSpPr>
        <p:spPr>
          <a:xfrm>
            <a:off x="2179781" y="4632832"/>
            <a:ext cx="2748882" cy="124771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1200"/>
              </a:spcAft>
              <a:buClrTx/>
              <a:buSzTx/>
              <a:buFontTx/>
              <a:buNone/>
              <a:tabLst/>
              <a:defRPr/>
            </a:pPr>
            <a:r>
              <a:rPr lang="en-US" sz="1400" dirty="0">
                <a:latin typeface="Grandview" panose="020B0502040204020203" pitchFamily="34" charset="0"/>
              </a:rPr>
              <a:t>Diabetes Prevention</a:t>
            </a:r>
          </a:p>
          <a:p>
            <a:pPr marL="0" marR="0" lvl="0" indent="0" algn="l" defTabSz="914400" rtl="0" eaLnBrk="1" fontAlgn="auto" latinLnBrk="0" hangingPunct="1">
              <a:lnSpc>
                <a:spcPct val="80000"/>
              </a:lnSpc>
              <a:spcBef>
                <a:spcPts val="0"/>
              </a:spcBef>
              <a:spcAft>
                <a:spcPts val="1200"/>
              </a:spcAft>
              <a:buClrTx/>
              <a:buSzTx/>
              <a:buFontTx/>
              <a:buNone/>
              <a:tabLst/>
              <a:defRPr/>
            </a:pPr>
            <a:r>
              <a:rPr lang="en-US" sz="1400" dirty="0">
                <a:latin typeface="Grandview" panose="020B0502040204020203" pitchFamily="34" charset="0"/>
              </a:rPr>
              <a:t>Disease Surveillance</a:t>
            </a:r>
          </a:p>
          <a:p>
            <a:pPr marL="0" marR="0" lvl="0" indent="0" algn="l" defTabSz="914400" rtl="0" eaLnBrk="1" fontAlgn="auto" latinLnBrk="0" hangingPunct="1">
              <a:lnSpc>
                <a:spcPct val="80000"/>
              </a:lnSpc>
              <a:spcBef>
                <a:spcPts val="0"/>
              </a:spcBef>
              <a:spcAft>
                <a:spcPts val="1200"/>
              </a:spcAft>
              <a:buClrTx/>
              <a:buSzTx/>
              <a:buFontTx/>
              <a:buNone/>
              <a:tabLst/>
              <a:defRPr/>
            </a:pPr>
            <a:r>
              <a:rPr lang="en-US" sz="1400" dirty="0">
                <a:latin typeface="Grandview" panose="020B0502040204020203" pitchFamily="34" charset="0"/>
              </a:rPr>
              <a:t>Environmental Inspections</a:t>
            </a:r>
          </a:p>
          <a:p>
            <a:pPr algn="l">
              <a:lnSpc>
                <a:spcPct val="80000"/>
              </a:lnSpc>
              <a:spcAft>
                <a:spcPts val="1200"/>
              </a:spcAft>
            </a:pPr>
            <a:r>
              <a:rPr lang="en-US" sz="1400" dirty="0">
                <a:latin typeface="Grandview" panose="020B0502040204020203" pitchFamily="34" charset="0"/>
              </a:rPr>
              <a:t>HANDS</a:t>
            </a:r>
          </a:p>
        </p:txBody>
      </p:sp>
      <p:sp>
        <p:nvSpPr>
          <p:cNvPr id="25" name="TextBox 24"/>
          <p:cNvSpPr txBox="1"/>
          <p:nvPr userDrawn="1"/>
        </p:nvSpPr>
        <p:spPr>
          <a:xfrm>
            <a:off x="7801630" y="4554204"/>
            <a:ext cx="3598401" cy="1243417"/>
          </a:xfrm>
          <a:prstGeom prst="rect">
            <a:avLst/>
          </a:prstGeom>
          <a:noFill/>
        </p:spPr>
        <p:txBody>
          <a:bodyPr wrap="square" rtlCol="0">
            <a:spAutoFit/>
          </a:bodyPr>
          <a:lstStyle/>
          <a:p>
            <a:pPr algn="l">
              <a:lnSpc>
                <a:spcPct val="80000"/>
              </a:lnSpc>
              <a:spcAft>
                <a:spcPts val="1200"/>
              </a:spcAft>
            </a:pPr>
            <a:r>
              <a:rPr lang="en-US" sz="1400" dirty="0">
                <a:latin typeface="Grandview" panose="020B0502040204020203" pitchFamily="34" charset="0"/>
              </a:rPr>
              <a:t>Prescription Assistance</a:t>
            </a:r>
          </a:p>
          <a:p>
            <a:pPr algn="l">
              <a:lnSpc>
                <a:spcPct val="80000"/>
              </a:lnSpc>
              <a:spcAft>
                <a:spcPts val="1200"/>
              </a:spcAft>
            </a:pPr>
            <a:r>
              <a:rPr lang="en-US" sz="1400" dirty="0">
                <a:latin typeface="Grandview" panose="020B0502040204020203" pitchFamily="34" charset="0"/>
              </a:rPr>
              <a:t>Public Health and Disaster Preparedness</a:t>
            </a:r>
          </a:p>
          <a:p>
            <a:pPr marL="0" marR="0" lvl="0" indent="0" algn="l" defTabSz="914400" rtl="0" eaLnBrk="1" fontAlgn="auto" latinLnBrk="0" hangingPunct="1">
              <a:lnSpc>
                <a:spcPct val="80000"/>
              </a:lnSpc>
              <a:spcBef>
                <a:spcPts val="0"/>
              </a:spcBef>
              <a:spcAft>
                <a:spcPts val="1200"/>
              </a:spcAft>
              <a:buClrTx/>
              <a:buSzTx/>
              <a:buFontTx/>
              <a:buNone/>
              <a:tabLst/>
              <a:defRPr/>
            </a:pPr>
            <a:r>
              <a:rPr lang="en-US" sz="1400" dirty="0">
                <a:latin typeface="Grandview" panose="020B0502040204020203" pitchFamily="34" charset="0"/>
              </a:rPr>
              <a:t>Smoking Cessation</a:t>
            </a:r>
          </a:p>
          <a:p>
            <a:pPr algn="l">
              <a:lnSpc>
                <a:spcPct val="80000"/>
              </a:lnSpc>
              <a:spcAft>
                <a:spcPts val="1200"/>
              </a:spcAft>
            </a:pPr>
            <a:r>
              <a:rPr lang="en-US" sz="1400" dirty="0">
                <a:latin typeface="Grandview" panose="020B0502040204020203" pitchFamily="34" charset="0"/>
              </a:rPr>
              <a:t>WIC</a:t>
            </a:r>
          </a:p>
        </p:txBody>
      </p:sp>
      <p:sp>
        <p:nvSpPr>
          <p:cNvPr id="4" name="Slide Number Placeholder 3"/>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cxnSp>
        <p:nvCxnSpPr>
          <p:cNvPr id="5" name="Straight Connector 4">
            <a:extLst>
              <a:ext uri="{FF2B5EF4-FFF2-40B4-BE49-F238E27FC236}">
                <a16:creationId xmlns:a16="http://schemas.microsoft.com/office/drawing/2014/main" id="{11446A55-4720-4A92-9EBE-3363A8E88D24}"/>
              </a:ext>
            </a:extLst>
          </p:cNvPr>
          <p:cNvCxnSpPr/>
          <p:nvPr userDrawn="1"/>
        </p:nvCxnSpPr>
        <p:spPr>
          <a:xfrm>
            <a:off x="1995054" y="4559365"/>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30DA4F-25DD-486B-8587-34A50118C517}"/>
              </a:ext>
            </a:extLst>
          </p:cNvPr>
          <p:cNvCxnSpPr/>
          <p:nvPr userDrawn="1"/>
        </p:nvCxnSpPr>
        <p:spPr>
          <a:xfrm>
            <a:off x="4756678" y="4559365"/>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146C62-80D5-4698-9C9A-86FAB6AA17E0}"/>
              </a:ext>
            </a:extLst>
          </p:cNvPr>
          <p:cNvCxnSpPr/>
          <p:nvPr userDrawn="1"/>
        </p:nvCxnSpPr>
        <p:spPr>
          <a:xfrm>
            <a:off x="7524599" y="4570889"/>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372C2CD-ED6E-4531-B3CB-1C1BE25B720F}"/>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Tree>
    <p:extLst>
      <p:ext uri="{BB962C8B-B14F-4D97-AF65-F5344CB8AC3E}">
        <p14:creationId xmlns:p14="http://schemas.microsoft.com/office/powerpoint/2010/main" val="181301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08">
          <p15:clr>
            <a:srgbClr val="FBAE40"/>
          </p15:clr>
        </p15:guide>
        <p15:guide id="2" orient="horz" pos="3072">
          <p15:clr>
            <a:srgbClr val="FBAE40"/>
          </p15:clr>
        </p15:guide>
        <p15:guide id="3" orient="horz" pos="393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495575" y="381636"/>
            <a:ext cx="11188425"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solidFill>
                  <a:srgbClr val="01203D"/>
                </a:solidFill>
                <a:latin typeface="Grandview" panose="020B0502040204020203" pitchFamily="34" charset="0"/>
              </a:rPr>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79496"/>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randview Display" panose="020B0502040204020203" pitchFamily="34" charset="0"/>
              </a:rPr>
              <a:t>Response to the Opioid Crisis</a:t>
            </a:r>
          </a:p>
        </p:txBody>
      </p:sp>
      <p:sp>
        <p:nvSpPr>
          <p:cNvPr id="14" name="Pentagon 13"/>
          <p:cNvSpPr/>
          <p:nvPr userDrawn="1"/>
        </p:nvSpPr>
        <p:spPr>
          <a:xfrm>
            <a:off x="8287050" y="3490913"/>
            <a:ext cx="2819314"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8287050" y="2839317"/>
            <a:ext cx="2819314"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8287050" y="2191675"/>
            <a:ext cx="2819314"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8287050" y="2305057"/>
            <a:ext cx="2538604" cy="338554"/>
          </a:xfrm>
          <a:prstGeom prst="rect">
            <a:avLst/>
          </a:prstGeom>
          <a:noFill/>
        </p:spPr>
        <p:txBody>
          <a:bodyPr wrap="square" rtlCol="0">
            <a:spAutoFit/>
          </a:bodyPr>
          <a:lstStyle/>
          <a:p>
            <a:pPr algn="l"/>
            <a:r>
              <a:rPr lang="en-US" sz="1600" b="1" dirty="0">
                <a:solidFill>
                  <a:schemeClr val="bg1"/>
                </a:solidFill>
                <a:latin typeface="Grandview Display" panose="020B0502040204020203" pitchFamily="34" charset="0"/>
              </a:rPr>
              <a:t>Syringe Exchange</a:t>
            </a:r>
          </a:p>
        </p:txBody>
      </p:sp>
      <p:sp>
        <p:nvSpPr>
          <p:cNvPr id="18" name="TextBox 17"/>
          <p:cNvSpPr txBox="1"/>
          <p:nvPr userDrawn="1"/>
        </p:nvSpPr>
        <p:spPr>
          <a:xfrm>
            <a:off x="8231634" y="2954596"/>
            <a:ext cx="3045346" cy="338554"/>
          </a:xfrm>
          <a:prstGeom prst="rect">
            <a:avLst/>
          </a:prstGeom>
          <a:noFill/>
        </p:spPr>
        <p:txBody>
          <a:bodyPr wrap="square" rtlCol="0">
            <a:spAutoFit/>
          </a:bodyPr>
          <a:lstStyle/>
          <a:p>
            <a:pPr algn="l"/>
            <a:r>
              <a:rPr lang="en-US" sz="1550" b="1" dirty="0">
                <a:solidFill>
                  <a:schemeClr val="bg1"/>
                </a:solidFill>
                <a:latin typeface="Grandview Display" panose="020B0502040204020203" pitchFamily="34" charset="0"/>
              </a:rPr>
              <a:t>www.FindHelpNowKY.org</a:t>
            </a:r>
          </a:p>
        </p:txBody>
      </p:sp>
      <p:sp>
        <p:nvSpPr>
          <p:cNvPr id="19" name="TextBox 18"/>
          <p:cNvSpPr txBox="1"/>
          <p:nvPr userDrawn="1"/>
        </p:nvSpPr>
        <p:spPr>
          <a:xfrm>
            <a:off x="8287049" y="3606724"/>
            <a:ext cx="2819314" cy="338554"/>
          </a:xfrm>
          <a:prstGeom prst="rect">
            <a:avLst/>
          </a:prstGeom>
          <a:noFill/>
        </p:spPr>
        <p:txBody>
          <a:bodyPr wrap="square" rtlCol="0">
            <a:spAutoFit/>
          </a:bodyPr>
          <a:lstStyle/>
          <a:p>
            <a:pPr algn="l"/>
            <a:r>
              <a:rPr lang="en-US" sz="1600" b="1" dirty="0">
                <a:solidFill>
                  <a:schemeClr val="bg1"/>
                </a:solidFill>
                <a:latin typeface="Grandview Display" panose="020B0502040204020203" pitchFamily="34" charset="0"/>
              </a:rPr>
              <a:t>Naloxone Distribution</a:t>
            </a:r>
          </a:p>
        </p:txBody>
      </p:sp>
      <p:sp>
        <p:nvSpPr>
          <p:cNvPr id="4" name="Slide Number Placeholder 3"/>
          <p:cNvSpPr>
            <a:spLocks noGrp="1"/>
          </p:cNvSpPr>
          <p:nvPr>
            <p:ph type="sldNum" sz="quarter" idx="12"/>
          </p:nvPr>
        </p:nvSpPr>
        <p:spPr>
          <a:xfrm>
            <a:off x="11428579" y="6538088"/>
            <a:ext cx="695325" cy="251816"/>
          </a:xfrm>
        </p:spPr>
        <p:txBody>
          <a:bodyPr/>
          <a:lstStyle>
            <a:lvl1pPr>
              <a:defRPr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356953" cy="410543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
        <p:nvSpPr>
          <p:cNvPr id="13" name="Rectangle 12">
            <a:extLst>
              <a:ext uri="{FF2B5EF4-FFF2-40B4-BE49-F238E27FC236}">
                <a16:creationId xmlns:a16="http://schemas.microsoft.com/office/drawing/2014/main" id="{45FEBB17-DB7A-4FD5-80D6-1D33FA366285}"/>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Tree>
    <p:extLst>
      <p:ext uri="{BB962C8B-B14F-4D97-AF65-F5344CB8AC3E}">
        <p14:creationId xmlns:p14="http://schemas.microsoft.com/office/powerpoint/2010/main" val="155545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4/28/2023</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64063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randview" panose="020B0502040204020203" pitchFamily="34" charset="0"/>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34740" y="2466993"/>
            <a:ext cx="1651794" cy="1651794"/>
          </a:xfrm>
          <a:prstGeom prst="ellipse">
            <a:avLst/>
          </a:prstGeom>
          <a:solidFill>
            <a:srgbClr val="01203D"/>
          </a:solid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051067" y="2785059"/>
            <a:ext cx="1018227" cy="1015663"/>
          </a:xfrm>
          <a:prstGeom prst="rect">
            <a:avLst/>
          </a:prstGeom>
        </p:spPr>
        <p:txBody>
          <a:bodyPr wrap="none">
            <a:spAutoFit/>
          </a:bodyPr>
          <a:lstStyle/>
          <a:p>
            <a:r>
              <a:rPr lang="en-US" sz="6000" b="1" dirty="0">
                <a:solidFill>
                  <a:schemeClr val="bg1"/>
                </a:solidFill>
                <a:latin typeface="Grandview" panose="020B0502040204020203" pitchFamily="34" charset="0"/>
              </a:rPr>
              <a:t>61</a:t>
            </a:r>
          </a:p>
        </p:txBody>
      </p:sp>
      <p:cxnSp>
        <p:nvCxnSpPr>
          <p:cNvPr id="12" name="Straight Connector 11"/>
          <p:cNvCxnSpPr/>
          <p:nvPr userDrawn="1"/>
        </p:nvCxnSpPr>
        <p:spPr>
          <a:xfrm>
            <a:off x="2560637" y="4215228"/>
            <a:ext cx="0" cy="45720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latin typeface="Grandview" panose="020B0502040204020203" pitchFamily="34" charset="0"/>
              </a:rPr>
              <a:t>Partners with 61 local health departments to provide core services in all 120 counties</a:t>
            </a:r>
          </a:p>
        </p:txBody>
      </p:sp>
      <p:sp>
        <p:nvSpPr>
          <p:cNvPr id="14" name="Oval 13"/>
          <p:cNvSpPr/>
          <p:nvPr userDrawn="1"/>
        </p:nvSpPr>
        <p:spPr>
          <a:xfrm>
            <a:off x="5173662" y="2370553"/>
            <a:ext cx="1844675" cy="1844675"/>
          </a:xfrm>
          <a:prstGeom prst="ellipse">
            <a:avLst/>
          </a:prstGeom>
          <a:no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5270102" y="2466993"/>
            <a:ext cx="1651794" cy="1651794"/>
          </a:xfrm>
          <a:prstGeom prst="ellipse">
            <a:avLst/>
          </a:prstGeom>
          <a:solidFill>
            <a:srgbClr val="62BCF0"/>
          </a:solid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446623" y="2860949"/>
            <a:ext cx="1298753" cy="914225"/>
          </a:xfrm>
          <a:prstGeom prst="rect">
            <a:avLst/>
          </a:prstGeom>
        </p:spPr>
        <p:txBody>
          <a:bodyPr wrap="none">
            <a:spAutoFit/>
          </a:bodyPr>
          <a:lstStyle/>
          <a:p>
            <a:pPr algn="ctr">
              <a:lnSpc>
                <a:spcPct val="60000"/>
              </a:lnSpc>
            </a:pPr>
            <a:r>
              <a:rPr lang="en-US" sz="6000" b="1" dirty="0">
                <a:solidFill>
                  <a:schemeClr val="bg1"/>
                </a:solidFill>
                <a:latin typeface="Grandview" panose="020B0502040204020203" pitchFamily="34" charset="0"/>
              </a:rPr>
              <a:t>4</a:t>
            </a:r>
            <a:br>
              <a:rPr lang="en-US" sz="6000" b="1" dirty="0">
                <a:solidFill>
                  <a:schemeClr val="bg1"/>
                </a:solidFill>
                <a:latin typeface="Grandview" panose="020B0502040204020203" pitchFamily="34" charset="0"/>
              </a:rPr>
            </a:br>
            <a:r>
              <a:rPr lang="en-US" sz="2800" b="1" dirty="0">
                <a:solidFill>
                  <a:schemeClr val="bg1"/>
                </a:solidFill>
                <a:latin typeface="Grandview" panose="020B0502040204020203" pitchFamily="34" charset="0"/>
              </a:rPr>
              <a:t>million</a:t>
            </a:r>
          </a:p>
        </p:txBody>
      </p:sp>
      <p:cxnSp>
        <p:nvCxnSpPr>
          <p:cNvPr id="17" name="Straight Connector 16"/>
          <p:cNvCxnSpPr/>
          <p:nvPr userDrawn="1"/>
        </p:nvCxnSpPr>
        <p:spPr>
          <a:xfrm>
            <a:off x="6095999" y="4215228"/>
            <a:ext cx="0" cy="45720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latin typeface="Grandview" panose="020B0502040204020203" pitchFamily="34" charset="0"/>
              </a:rPr>
              <a:t>Delivers more than 4 million</a:t>
            </a:r>
            <a:r>
              <a:rPr lang="en-US" baseline="0" dirty="0">
                <a:latin typeface="Grandview" panose="020B0502040204020203" pitchFamily="34" charset="0"/>
              </a:rPr>
              <a:t> </a:t>
            </a:r>
            <a:r>
              <a:rPr lang="en-US" dirty="0">
                <a:latin typeface="Grandview" panose="020B0502040204020203" pitchFamily="34" charset="0"/>
              </a:rPr>
              <a:t>services to over 400,000 Kentuckians annually</a:t>
            </a:r>
          </a:p>
        </p:txBody>
      </p:sp>
      <p:sp>
        <p:nvSpPr>
          <p:cNvPr id="19" name="Oval 18"/>
          <p:cNvSpPr/>
          <p:nvPr userDrawn="1"/>
        </p:nvSpPr>
        <p:spPr>
          <a:xfrm>
            <a:off x="8917213" y="2370553"/>
            <a:ext cx="1844675" cy="1844675"/>
          </a:xfrm>
          <a:prstGeom prst="ellipse">
            <a:avLst/>
          </a:prstGeom>
          <a:no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013653" y="2466993"/>
            <a:ext cx="1651794" cy="1651794"/>
          </a:xfrm>
          <a:prstGeom prst="ellipse">
            <a:avLst/>
          </a:prstGeom>
          <a:solidFill>
            <a:srgbClr val="84BC49"/>
          </a:solid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37162" y="2785058"/>
            <a:ext cx="1316386" cy="1015663"/>
          </a:xfrm>
          <a:prstGeom prst="rect">
            <a:avLst/>
          </a:prstGeom>
        </p:spPr>
        <p:txBody>
          <a:bodyPr wrap="none">
            <a:spAutoFit/>
          </a:bodyPr>
          <a:lstStyle/>
          <a:p>
            <a:r>
              <a:rPr lang="en-US" sz="6000" b="1" dirty="0">
                <a:solidFill>
                  <a:schemeClr val="bg1"/>
                </a:solidFill>
                <a:latin typeface="Grandview" panose="020B0502040204020203" pitchFamily="34" charset="0"/>
              </a:rPr>
              <a:t>1/3</a:t>
            </a:r>
          </a:p>
        </p:txBody>
      </p:sp>
      <p:cxnSp>
        <p:nvCxnSpPr>
          <p:cNvPr id="22" name="Straight Connector 21"/>
          <p:cNvCxnSpPr/>
          <p:nvPr userDrawn="1"/>
        </p:nvCxnSpPr>
        <p:spPr>
          <a:xfrm>
            <a:off x="9839550" y="4215228"/>
            <a:ext cx="0" cy="45720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latin typeface="Grandview" panose="020B0502040204020203" pitchFamily="34" charset="0"/>
              </a:rPr>
              <a:t>Regulates an estimated third of Kentucky’s economy</a:t>
            </a:r>
          </a:p>
        </p:txBody>
      </p:sp>
      <p:sp>
        <p:nvSpPr>
          <p:cNvPr id="24" name="Title 5"/>
          <p:cNvSpPr txBox="1">
            <a:spLocks/>
          </p:cNvSpPr>
          <p:nvPr userDrawn="1"/>
        </p:nvSpPr>
        <p:spPr>
          <a:xfrm>
            <a:off x="0" y="1274831"/>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200" b="0" dirty="0">
                <a:solidFill>
                  <a:srgbClr val="01203D"/>
                </a:solidFill>
                <a:latin typeface="Grandview Display" panose="020B0502040204020203" pitchFamily="34" charset="0"/>
              </a:rPr>
              <a:t>Overview of Kentucky’s Largest Healthcare System</a:t>
            </a:r>
          </a:p>
        </p:txBody>
      </p:sp>
      <p:sp>
        <p:nvSpPr>
          <p:cNvPr id="26" name="Rectangle 25">
            <a:extLst>
              <a:ext uri="{FF2B5EF4-FFF2-40B4-BE49-F238E27FC236}">
                <a16:creationId xmlns:a16="http://schemas.microsoft.com/office/drawing/2014/main" id="{050E9BE8-734F-4FC5-A283-C8C2493ED509}"/>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Tree>
    <p:extLst>
      <p:ext uri="{BB962C8B-B14F-4D97-AF65-F5344CB8AC3E}">
        <p14:creationId xmlns:p14="http://schemas.microsoft.com/office/powerpoint/2010/main" val="293594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6" name="Picture Placeholder 2"/>
          <p:cNvSpPr>
            <a:spLocks noGrp="1"/>
          </p:cNvSpPr>
          <p:nvPr>
            <p:ph type="pic" idx="1" hasCustomPrompt="1"/>
          </p:nvPr>
        </p:nvSpPr>
        <p:spPr>
          <a:xfrm>
            <a:off x="1758" y="1954498"/>
            <a:ext cx="12188484" cy="434397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randview" panose="020B0502040204020203" pitchFamily="34" charset="0"/>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a:solidFill>
                  <a:srgbClr val="01203D"/>
                </a:solidFill>
                <a:latin typeface="Gotham Bold" pitchFamily="50" charset="0"/>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284064"/>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randview Display" panose="020B0502040204020203" pitchFamily="34" charset="0"/>
              </a:rPr>
              <a:t>Statewide Reach</a:t>
            </a:r>
          </a:p>
        </p:txBody>
      </p:sp>
      <p:sp>
        <p:nvSpPr>
          <p:cNvPr id="29" name="Rectangle 28"/>
          <p:cNvSpPr/>
          <p:nvPr userDrawn="1"/>
        </p:nvSpPr>
        <p:spPr>
          <a:xfrm>
            <a:off x="1758" y="1880476"/>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Rectangle 7">
            <a:extLst>
              <a:ext uri="{FF2B5EF4-FFF2-40B4-BE49-F238E27FC236}">
                <a16:creationId xmlns:a16="http://schemas.microsoft.com/office/drawing/2014/main" id="{2D1BE9F4-E9A4-487E-AFB9-C75DD168507B}"/>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Tree>
    <p:extLst>
      <p:ext uri="{BB962C8B-B14F-4D97-AF65-F5344CB8AC3E}">
        <p14:creationId xmlns:p14="http://schemas.microsoft.com/office/powerpoint/2010/main" val="314624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456070"/>
            <a:ext cx="2743200" cy="254738"/>
          </a:xfrm>
          <a:prstGeom prst="rect">
            <a:avLst/>
          </a:prstGeom>
        </p:spPr>
        <p:txBody>
          <a:bodyPr/>
          <a:lstStyle/>
          <a:p>
            <a:fld id="{0467B39D-87AC-4D39-8154-C6852A584385}" type="datetime1">
              <a:rPr lang="en-US" smtClean="0"/>
              <a:pPr/>
              <a:t>4/28/2023</a:t>
            </a:fld>
            <a:endParaRPr lang="en-US" dirty="0"/>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0" name="Rectangle 9"/>
          <p:cNvSpPr/>
          <p:nvPr userDrawn="1"/>
        </p:nvSpPr>
        <p:spPr>
          <a:xfrm>
            <a:off x="0" y="-5714"/>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p:cNvSpPr txBox="1">
            <a:spLocks/>
          </p:cNvSpPr>
          <p:nvPr userDrawn="1"/>
        </p:nvSpPr>
        <p:spPr>
          <a:xfrm>
            <a:off x="470796" y="2885732"/>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Grandview Display" panose="020B0502040204020203" pitchFamily="34" charset="0"/>
              </a:rPr>
              <a:t>Organizational Chart</a:t>
            </a:r>
          </a:p>
        </p:txBody>
      </p:sp>
      <p:graphicFrame>
        <p:nvGraphicFramePr>
          <p:cNvPr id="13" name="Diagram 12"/>
          <p:cNvGraphicFramePr/>
          <p:nvPr userDrawn="1">
            <p:extLst>
              <p:ext uri="{D42A27DB-BD31-4B8C-83A1-F6EECF244321}">
                <p14:modId xmlns:p14="http://schemas.microsoft.com/office/powerpoint/2010/main" val="3399479777"/>
              </p:ext>
            </p:extLst>
          </p:nvPr>
        </p:nvGraphicFramePr>
        <p:xfrm>
          <a:off x="4013349" y="499710"/>
          <a:ext cx="5290290"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107055" y="145721"/>
            <a:ext cx="3016849" cy="6457152"/>
          </a:xfrm>
          <a:prstGeom prst="rect">
            <a:avLst/>
          </a:prstGeom>
        </p:spPr>
        <p:txBody>
          <a:bodyPr wrap="square">
            <a:spAutoFit/>
          </a:bodyPr>
          <a:lstStyle/>
          <a:p>
            <a:pPr lvl="0" algn="l" defTabSz="889000">
              <a:lnSpc>
                <a:spcPct val="80000"/>
              </a:lnSpc>
              <a:spcBef>
                <a:spcPct val="0"/>
              </a:spcBef>
              <a:spcAft>
                <a:spcPct val="35000"/>
              </a:spcAft>
            </a:pPr>
            <a:r>
              <a:rPr lang="en-US" sz="1100" kern="1200" dirty="0">
                <a:solidFill>
                  <a:srgbClr val="62BCF0"/>
                </a:solidFill>
                <a:latin typeface="Grandview" panose="020B0502040204020203" pitchFamily="34" charset="0"/>
              </a:rPr>
              <a:t>Health Equity</a:t>
            </a:r>
          </a:p>
          <a:p>
            <a:pPr lvl="0" algn="l" defTabSz="889000">
              <a:lnSpc>
                <a:spcPct val="80000"/>
              </a:lnSpc>
              <a:spcBef>
                <a:spcPct val="0"/>
              </a:spcBef>
              <a:spcAft>
                <a:spcPct val="35000"/>
              </a:spcAft>
            </a:pPr>
            <a:r>
              <a:rPr lang="en-US" sz="1100" kern="1200" dirty="0">
                <a:solidFill>
                  <a:srgbClr val="01203D"/>
                </a:solidFill>
                <a:latin typeface="Grandview" panose="020B0502040204020203" pitchFamily="34" charset="0"/>
              </a:rPr>
              <a:t>Nutrition Services </a:t>
            </a:r>
          </a:p>
          <a:p>
            <a:pPr lvl="0" algn="l" defTabSz="889000">
              <a:lnSpc>
                <a:spcPct val="80000"/>
              </a:lnSpc>
              <a:spcBef>
                <a:spcPct val="0"/>
              </a:spcBef>
              <a:spcAft>
                <a:spcPct val="35000"/>
              </a:spcAft>
            </a:pPr>
            <a:r>
              <a:rPr lang="en-US" sz="1100" kern="1200" dirty="0">
                <a:solidFill>
                  <a:srgbClr val="01203D"/>
                </a:solidFill>
                <a:latin typeface="Grandview" panose="020B0502040204020203" pitchFamily="34" charset="0"/>
              </a:rPr>
              <a:t>Child and Family Health Improvement</a:t>
            </a:r>
          </a:p>
          <a:p>
            <a:pPr lvl="0" algn="l" defTabSz="889000">
              <a:lnSpc>
                <a:spcPct val="80000"/>
              </a:lnSpc>
              <a:spcBef>
                <a:spcPct val="0"/>
              </a:spcBef>
              <a:spcAft>
                <a:spcPct val="35000"/>
              </a:spcAft>
            </a:pPr>
            <a:r>
              <a:rPr lang="en-US" sz="1100" kern="1200" dirty="0">
                <a:solidFill>
                  <a:srgbClr val="01203D"/>
                </a:solidFill>
                <a:latin typeface="Grandview" panose="020B0502040204020203" pitchFamily="34" charset="0"/>
              </a:rPr>
              <a:t>Early Childhood Development</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Adolescent Health</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School Health</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Program Support</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Breast and Cervical Cancer Screening</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Family Planning</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Preconception Health </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Ovarian Cancer Awareness</a:t>
            </a:r>
          </a:p>
          <a:p>
            <a:pPr lvl="0" algn="l" defTabSz="889000">
              <a:lnSpc>
                <a:spcPct val="80000"/>
              </a:lnSpc>
              <a:spcBef>
                <a:spcPct val="0"/>
              </a:spcBef>
              <a:spcAft>
                <a:spcPct val="35000"/>
              </a:spcAft>
            </a:pPr>
            <a:r>
              <a:rPr lang="en-US" sz="1100" kern="1200" baseline="0" dirty="0">
                <a:solidFill>
                  <a:srgbClr val="84BC49"/>
                </a:solidFill>
                <a:latin typeface="Grandview" panose="020B0502040204020203" pitchFamily="34" charset="0"/>
              </a:rPr>
              <a:t>Chronic Disease Prevention</a:t>
            </a:r>
          </a:p>
          <a:p>
            <a:pPr lvl="0" algn="l" defTabSz="889000">
              <a:lnSpc>
                <a:spcPct val="80000"/>
              </a:lnSpc>
              <a:spcBef>
                <a:spcPct val="0"/>
              </a:spcBef>
              <a:spcAft>
                <a:spcPct val="35000"/>
              </a:spcAft>
            </a:pPr>
            <a:r>
              <a:rPr lang="en-US" sz="1100" kern="1200" baseline="0" dirty="0">
                <a:solidFill>
                  <a:srgbClr val="84BC49"/>
                </a:solidFill>
                <a:latin typeface="Grandview" panose="020B0502040204020203" pitchFamily="34" charset="0"/>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rgbClr val="84BC49"/>
                </a:solidFill>
                <a:latin typeface="Grandview" panose="020B0502040204020203" pitchFamily="34" charset="0"/>
              </a:rPr>
              <a:t>Health</a:t>
            </a:r>
            <a:r>
              <a:rPr lang="en-US" sz="1100" kern="1200" baseline="0" dirty="0">
                <a:solidFill>
                  <a:srgbClr val="84BC49"/>
                </a:solidFill>
                <a:latin typeface="Grandview" panose="020B0502040204020203" pitchFamily="34" charset="0"/>
              </a:rPr>
              <a:t> Promotion</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HIV/AIDS</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Infectious Disease</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Vital Statistics</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Immunizations</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Milk Safety</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Food Safety</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Environmental Management</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Radiation Health</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Public Safety</a:t>
            </a:r>
          </a:p>
          <a:p>
            <a:pPr lvl="0" algn="l" defTabSz="889000">
              <a:lnSpc>
                <a:spcPct val="80000"/>
              </a:lnSpc>
              <a:spcBef>
                <a:spcPct val="0"/>
              </a:spcBef>
              <a:spcAft>
                <a:spcPct val="35000"/>
              </a:spcAft>
            </a:pPr>
            <a:r>
              <a:rPr lang="en-US" sz="1100" kern="1200" baseline="0" dirty="0">
                <a:solidFill>
                  <a:srgbClr val="62BCF0"/>
                </a:solidFill>
                <a:latin typeface="Grandview" panose="020B0502040204020203" pitchFamily="34" charset="0"/>
              </a:rPr>
              <a:t>Public Health Preparedness</a:t>
            </a:r>
          </a:p>
          <a:p>
            <a:pPr lvl="0" algn="l" defTabSz="889000">
              <a:lnSpc>
                <a:spcPct val="80000"/>
              </a:lnSpc>
              <a:spcBef>
                <a:spcPct val="0"/>
              </a:spcBef>
              <a:spcAft>
                <a:spcPct val="35000"/>
              </a:spcAft>
            </a:pPr>
            <a:r>
              <a:rPr lang="en-US" sz="1100" kern="1200" baseline="0" dirty="0">
                <a:solidFill>
                  <a:srgbClr val="84BC49"/>
                </a:solidFill>
                <a:latin typeface="Grandview" panose="020B0502040204020203" pitchFamily="34" charset="0"/>
              </a:rPr>
              <a:t>Microbiology</a:t>
            </a:r>
          </a:p>
          <a:p>
            <a:pPr lvl="0" algn="l" defTabSz="889000">
              <a:lnSpc>
                <a:spcPct val="80000"/>
              </a:lnSpc>
              <a:spcBef>
                <a:spcPct val="0"/>
              </a:spcBef>
              <a:spcAft>
                <a:spcPct val="35000"/>
              </a:spcAft>
            </a:pPr>
            <a:r>
              <a:rPr lang="en-US" sz="1100" kern="1200" baseline="0" dirty="0">
                <a:solidFill>
                  <a:srgbClr val="84BC49"/>
                </a:solidFill>
                <a:latin typeface="Grandview" panose="020B0502040204020203" pitchFamily="34" charset="0"/>
              </a:rPr>
              <a:t>Molecular and Clinical Chemistry</a:t>
            </a:r>
          </a:p>
          <a:p>
            <a:pPr lvl="0" algn="l" defTabSz="889000">
              <a:lnSpc>
                <a:spcPct val="80000"/>
              </a:lnSpc>
              <a:spcBef>
                <a:spcPct val="0"/>
              </a:spcBef>
              <a:spcAft>
                <a:spcPct val="35000"/>
              </a:spcAft>
            </a:pPr>
            <a:r>
              <a:rPr lang="en-US" sz="1100" kern="1200" baseline="0" dirty="0">
                <a:solidFill>
                  <a:srgbClr val="84BC49"/>
                </a:solidFill>
                <a:latin typeface="Grandview" panose="020B0502040204020203" pitchFamily="34" charset="0"/>
              </a:rPr>
              <a:t>Global Preparedness and Environmental</a:t>
            </a:r>
          </a:p>
          <a:p>
            <a:pPr lvl="0" algn="l" defTabSz="889000">
              <a:lnSpc>
                <a:spcPct val="80000"/>
              </a:lnSpc>
              <a:spcBef>
                <a:spcPct val="0"/>
              </a:spcBef>
              <a:spcAft>
                <a:spcPct val="35000"/>
              </a:spcAft>
            </a:pPr>
            <a:r>
              <a:rPr lang="en-US" sz="1100" kern="1200" baseline="0" dirty="0">
                <a:solidFill>
                  <a:srgbClr val="84BC49"/>
                </a:solidFill>
                <a:latin typeface="Grandview" panose="020B0502040204020203" pitchFamily="34" charset="0"/>
              </a:rPr>
              <a:t>Business Operations</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Contracts and Payment</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Local Health Operations</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Budget</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Local Health Personnel</a:t>
            </a:r>
          </a:p>
          <a:p>
            <a:pPr lvl="0" algn="l" defTabSz="889000">
              <a:lnSpc>
                <a:spcPct val="80000"/>
              </a:lnSpc>
              <a:spcBef>
                <a:spcPct val="0"/>
              </a:spcBef>
              <a:spcAft>
                <a:spcPct val="35000"/>
              </a:spcAft>
            </a:pPr>
            <a:r>
              <a:rPr lang="en-US" sz="1100" kern="1200" baseline="0" dirty="0">
                <a:solidFill>
                  <a:srgbClr val="01203D"/>
                </a:solidFill>
                <a:latin typeface="Grandview" panose="020B0502040204020203" pitchFamily="34" charset="0"/>
              </a:rPr>
              <a:t>Education and Workforce Development</a:t>
            </a:r>
          </a:p>
        </p:txBody>
      </p:sp>
      <p:sp>
        <p:nvSpPr>
          <p:cNvPr id="31" name="Title 5"/>
          <p:cNvSpPr txBox="1">
            <a:spLocks/>
          </p:cNvSpPr>
          <p:nvPr userDrawn="1"/>
        </p:nvSpPr>
        <p:spPr>
          <a:xfrm>
            <a:off x="258307" y="1026254"/>
            <a:ext cx="358401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b="1" dirty="0">
                <a:solidFill>
                  <a:schemeClr val="bg1"/>
                </a:solidFill>
                <a:latin typeface="Grandview" panose="020B0502040204020203" pitchFamily="34" charset="0"/>
              </a:rPr>
              <a:t>Kentucky</a:t>
            </a:r>
            <a:br>
              <a:rPr lang="en-US" sz="3600" b="1" dirty="0">
                <a:solidFill>
                  <a:schemeClr val="bg1"/>
                </a:solidFill>
                <a:latin typeface="Grandview" panose="020B0502040204020203" pitchFamily="34" charset="0"/>
              </a:rPr>
            </a:br>
            <a:r>
              <a:rPr lang="en-US" sz="3600" b="1" dirty="0">
                <a:solidFill>
                  <a:schemeClr val="bg1"/>
                </a:solidFill>
                <a:latin typeface="Grandview" panose="020B0502040204020203" pitchFamily="34" charset="0"/>
              </a:rPr>
              <a:t>Department for</a:t>
            </a:r>
            <a:br>
              <a:rPr lang="en-US" sz="3600" b="1" dirty="0">
                <a:solidFill>
                  <a:schemeClr val="bg1"/>
                </a:solidFill>
                <a:latin typeface="Grandview" panose="020B0502040204020203" pitchFamily="34" charset="0"/>
              </a:rPr>
            </a:br>
            <a:r>
              <a:rPr lang="en-US" sz="3600" b="1" dirty="0">
                <a:solidFill>
                  <a:schemeClr val="bg1"/>
                </a:solidFill>
                <a:latin typeface="Grandview" panose="020B0502040204020203" pitchFamily="34" charset="0"/>
              </a:rPr>
              <a:t>Public Health</a:t>
            </a:r>
          </a:p>
        </p:txBody>
      </p:sp>
      <p:sp>
        <p:nvSpPr>
          <p:cNvPr id="9" name="Rectangle 8">
            <a:extLst>
              <a:ext uri="{FF2B5EF4-FFF2-40B4-BE49-F238E27FC236}">
                <a16:creationId xmlns:a16="http://schemas.microsoft.com/office/drawing/2014/main" id="{4663A330-7227-4DCF-8516-C122FD673C58}"/>
              </a:ext>
            </a:extLst>
          </p:cNvPr>
          <p:cNvSpPr/>
          <p:nvPr userDrawn="1"/>
        </p:nvSpPr>
        <p:spPr>
          <a:xfrm>
            <a:off x="0" y="6538088"/>
            <a:ext cx="12192000" cy="319912"/>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Tree>
    <p:extLst>
      <p:ext uri="{BB962C8B-B14F-4D97-AF65-F5344CB8AC3E}">
        <p14:creationId xmlns:p14="http://schemas.microsoft.com/office/powerpoint/2010/main" val="412110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4/28/2023</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4/28/2023</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4/28/2023</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4/28/2023</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4.jpg"/><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4/28/2023</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1" r:id="rId13"/>
    <p:sldLayoutId id="2147483683" r:id="rId14"/>
    <p:sldLayoutId id="2147483684" r:id="rId15"/>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200" b="1">
                <a:solidFill>
                  <a:schemeClr val="tx1"/>
                </a:solidFill>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31579526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4400" b="1" kern="1200">
          <a:solidFill>
            <a:srgbClr val="01203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203D"/>
        </a:buClr>
        <a:buSzPct val="75000"/>
        <a:buFont typeface="Wingdings" panose="05000000000000000000" pitchFamily="2" charset="2"/>
        <a:buChar char="Ø"/>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rgbClr val="62BCF0"/>
        </a:buClr>
        <a:buFont typeface="Arial" panose="020B0604020202020204" pitchFamily="34" charset="0"/>
        <a:buChar char="•"/>
        <a:defRPr sz="2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rgbClr val="01203D"/>
        </a:buClr>
        <a:buSzPct val="75000"/>
        <a:buFont typeface="Courier New" panose="02070309020205020404" pitchFamily="49" charset="0"/>
        <a:buChar char="o"/>
        <a:defRPr sz="24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rgbClr val="62BCF0"/>
        </a:buClr>
        <a:buFont typeface="Wingdings" panose="05000000000000000000" pitchFamily="2" charset="2"/>
        <a:buChar char="§"/>
        <a:defRPr sz="2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rgbClr val="01203D"/>
        </a:buClr>
        <a:buSzPct val="50000"/>
        <a:buFont typeface="Wingdings" panose="05000000000000000000" pitchFamily="2" charset="2"/>
        <a:buChar char="q"/>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38137450"/>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os="454">
          <p15:clr>
            <a:srgbClr val="EA4335"/>
          </p15:clr>
        </p15:guide>
        <p15:guide id="4" pos="5306">
          <p15:clr>
            <a:srgbClr val="EA4335"/>
          </p15:clr>
        </p15:guide>
        <p15:guide id="5" orient="horz" pos="2900">
          <p15:clr>
            <a:srgbClr val="EA4335"/>
          </p15:clr>
        </p15:guide>
        <p15:guide id="6"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200" b="0">
                <a:solidFill>
                  <a:schemeClr val="tx1"/>
                </a:solidFill>
                <a:latin typeface="Gotham Bold" pitchFamily="50" charset="0"/>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
        <p:nvSpPr>
          <p:cNvPr id="8" name="Rectangle 7">
            <a:extLst>
              <a:ext uri="{FF2B5EF4-FFF2-40B4-BE49-F238E27FC236}">
                <a16:creationId xmlns:a16="http://schemas.microsoft.com/office/drawing/2014/main" id="{DABA7BD1-C1CF-4AD3-8673-292155A31C89}"/>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Tree>
    <p:extLst>
      <p:ext uri="{BB962C8B-B14F-4D97-AF65-F5344CB8AC3E}">
        <p14:creationId xmlns:p14="http://schemas.microsoft.com/office/powerpoint/2010/main" val="7774263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000" b="0" kern="1200">
          <a:solidFill>
            <a:srgbClr val="01203D"/>
          </a:solidFill>
          <a:latin typeface="Grandview" panose="020B0502040204020203" pitchFamily="34" charset="0"/>
          <a:ea typeface="+mj-ea"/>
          <a:cs typeface="+mj-cs"/>
        </a:defRPr>
      </a:lvl1pPr>
    </p:titleStyle>
    <p:bodyStyle>
      <a:lvl1pPr marL="341313" indent="-341313" algn="l" defTabSz="914400" rtl="0" eaLnBrk="1" latinLnBrk="0" hangingPunct="1">
        <a:lnSpc>
          <a:spcPct val="90000"/>
        </a:lnSpc>
        <a:spcBef>
          <a:spcPts val="1000"/>
        </a:spcBef>
        <a:buClr>
          <a:srgbClr val="92D050"/>
        </a:buClr>
        <a:buSzPct val="100000"/>
        <a:buFontTx/>
        <a:buBlip>
          <a:blip r:embed="rId17"/>
        </a:buBlip>
        <a:defRPr sz="2800" kern="1200">
          <a:solidFill>
            <a:srgbClr val="00000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62BCF0"/>
        </a:buClr>
        <a:buSzPct val="125000"/>
        <a:buFont typeface="Arial" panose="020B0604020202020204" pitchFamily="34" charset="0"/>
        <a:buChar char="•"/>
        <a:defRPr sz="2600" kern="1200">
          <a:solidFill>
            <a:srgbClr val="00000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1203D"/>
        </a:buClr>
        <a:buSzPct val="85000"/>
        <a:buFont typeface="Courier New" panose="02070309020205020404" pitchFamily="49" charset="0"/>
        <a:buChar char="o"/>
        <a:defRPr sz="2400" kern="1200">
          <a:solidFill>
            <a:srgbClr val="00000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2BCF0"/>
        </a:buClr>
        <a:buSzPct val="125000"/>
        <a:buFont typeface="Wingdings" panose="05000000000000000000" pitchFamily="2" charset="2"/>
        <a:buChar char="§"/>
        <a:defRPr sz="2200" kern="1200">
          <a:solidFill>
            <a:srgbClr val="00000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1203D"/>
        </a:buClr>
        <a:buSzPct val="65000"/>
        <a:buFont typeface="Wingdings" panose="05000000000000000000" pitchFamily="2" charset="2"/>
        <a:buChar char="q"/>
        <a:defRPr sz="20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education.ky.gov/districts/SHS/Pages/Student-Health-Data.aspx"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education.ky.gov/districts/tech/sis/Documents/DataStandardHealth.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ducation.ky.gov/districts/SHS/Pages/School-Health-Services-Infinite-Campus-Information.asp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5A_BB338C9F.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openhouse.education.ky.gov/Directory"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mailto:tonia.hickman@education.ky.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angela.mcdonald@education.ky.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pp.gosoapbox.com/" TargetMode="External"/><Relationship Id="rId2" Type="http://schemas.openxmlformats.org/officeDocument/2006/relationships/hyperlink" Target="https://mediaportal.education.ky.gov/watch-liv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m11.safelinks.protection.outlook.com/?url=https%3A%2F%2Fstudentprivacy.ed.gov%2Fresources%2Ffamily-educational-rights-and-privacy-act-guidance-school-officials-student-health-records&amp;data=05%7C01%7Cangela.mcdonald%40education.ky.gov%7C67d4eb86eedf4bbc828008db3b5a8b77%7C9360c11f90e64706ad0025fcdc9e2ed1%7C0%7C0%7C638169032298944702%7CUnknown%7CTWFpbGZsb3d8eyJWIjoiMC4wLjAwMDAiLCJQIjoiV2luMzIiLCJBTiI6Ik1haWwiLCJXVCI6Mn0%3D%7C3000%7C%7C%7C&amp;sdata=kk8v8FtwZ4N0%2FIGCHUa5C5dOKS0Xr3tsYXYU18f5wl4%3D&amp;reserved=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nam11.safelinks.protection.outlook.com/?url=https%3A%2F%2Fstudentprivacy.ed.gov%2Fresources%2Fknow-your-rights-ferpa-protections-student-health-records&amp;data=05%7C01%7Cangela.mcdonald%40education.ky.gov%7C67d4eb86eedf4bbc828008db3b5a8b77%7C9360c11f90e64706ad0025fcdc9e2ed1%7C0%7C0%7C638169032298944702%7CUnknown%7CTWFpbGZsb3d8eyJWIjoiMC4wLjAwMDAiLCJQIjoiV2luMzIiLCJBTiI6Ik1haWwiLCJXVCI6Mn0%3D%7C3000%7C%7C%7C&amp;sdata=qiWOXr8MuxrNMDIbfpzEuvlW3xm0kNfi5qZTdoGWb%2Bs%3D&amp;reserved=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flickr.com/photos/glaciernps/32639474927"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ursecompact.com/index.page#ma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mailto:https://education.ky.gov/_layouts/download.aspx?SourceUrl=https://education.ky.gov/districts/enrol/Documents/Providing%20Health%20Services%20on%20Out%20of%20State%20Field%20Trips_ASM_ADA_2022.pptx" TargetMode="External"/><Relationship Id="rId4" Type="http://schemas.openxmlformats.org/officeDocument/2006/relationships/hyperlink" Target="https://nassnc.clubexpress.com/content.aspx?page_id=225&amp;club_id=4411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nam11.safelinks.protection.outlook.com/?url=https%3A%2F%2Fwww.bing.com%2Fsearch%3Fq%3Dguidelines%2Bfor%2Bhealth%2Bcare%2Bin%2Ba%2Bschool%2Bsetting%26cvid%3D0f2eaf4ac3904423acd6a96030f48350%26aqs%3Dedge..69i57j0j69i65l2j69i11004.4462j0j4%26FORM%3DANAB01%26PC%3DU531&amp;data=05%7C01%7Cangela.mcdonald%40education.ky.gov%7C5143d0c36cf84cc00ebe08daf4e01a62%7C9360c11f90e64706ad0025fcdc9e2ed1%7C0%7C0%7C638091540620880162%7CUnknown%7CTWFpbGZsb3d8eyJWIjoiMC4wLjAwMDAiLCJQIjoiV2luMzIiLCJBTiI6Ik1haWwiLCJXVCI6Mn0%3D%7C3000%7C%7C%7C&amp;sdata=y2Yv%2B3GICRt6duYScNNBkwJuie2mwBiyFcekVJ5w%2Fn0%3D&amp;reserved=0" TargetMode="External"/><Relationship Id="rId7" Type="http://schemas.openxmlformats.org/officeDocument/2006/relationships/hyperlink" Target="https://www.forbes.com/sites/ashleaebeling/2016/07/21/tennessee-to-become-income-tax-free-state-no-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hyperlink" Target="mailto:amanda.johnson@tn.gov" TargetMode="External"/><Relationship Id="rId4" Type="http://schemas.openxmlformats.org/officeDocument/2006/relationships/hyperlink" Target="https://law.justia.com/codes/tennessee/2021/title-49/chapter-50/part-16/section-49-50-160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ky.gov/_layouts/download.aspx?SourceUrl=https://education.ky.gov/districts/SHS/Documents/School%20Health%20Requirements%20702%20KAR%201%20160_AM_ADA.doc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johnlynchandassociates.com/prepare-for-the-back-to-school-physical-exam-rush-with-these-6-ehr-workflow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thedoctorweighsin.com/regular-eye-exam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flickr.com/photos/greensmps/6497636939"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angela.mcdonald@education.ky.go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education.ky.gov/districts/LegislativeGuidance/Pages/default.asp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Matt.Ross@education.ky.gov"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immunizeky.org/" TargetMode="External"/><Relationship Id="rId2" Type="http://schemas.openxmlformats.org/officeDocument/2006/relationships/hyperlink" Target="https://www.immunize.org/" TargetMode="External"/><Relationship Id="rId1" Type="http://schemas.openxmlformats.org/officeDocument/2006/relationships/slideLayout" Target="../slideLayouts/slideLayout42.x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2.bin"/><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3.bin"/><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hyperlink" Target="mailto:angela.mcdonald@education.ky.gov" TargetMode="External"/><Relationship Id="rId2" Type="http://schemas.microsoft.com/office/2018/10/relationships/comments" Target="../comments/modernComment_258_A08B8E90.xml"/><Relationship Id="rId1" Type="http://schemas.openxmlformats.org/officeDocument/2006/relationships/slideLayout" Target="../slideLayouts/slideLayout2.xml"/><Relationship Id="rId6" Type="http://schemas.openxmlformats.org/officeDocument/2006/relationships/hyperlink" Target="https://bana.ca/top-5-questions/" TargetMode="External"/><Relationship Id="rId5" Type="http://schemas.openxmlformats.org/officeDocument/2006/relationships/image" Target="../media/image54.jpg"/><Relationship Id="rId4" Type="http://schemas.openxmlformats.org/officeDocument/2006/relationships/hyperlink" Target="mailto:tonia.hickman@education.ky.gov"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diagramColors" Target="../diagrams/colors3.xml"/><Relationship Id="rId11" Type="http://schemas.openxmlformats.org/officeDocument/2006/relationships/image" Target="../media/image22.png"/><Relationship Id="rId5" Type="http://schemas.openxmlformats.org/officeDocument/2006/relationships/diagramQuickStyle" Target="../diagrams/quickStyle3.xml"/><Relationship Id="rId10" Type="http://schemas.openxmlformats.org/officeDocument/2006/relationships/image" Target="../media/image21.png"/><Relationship Id="rId4" Type="http://schemas.openxmlformats.org/officeDocument/2006/relationships/diagramLayout" Target="../diagrams/layout3.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8D5F-AD8D-413C-80BE-8DFF861BD7C4}"/>
              </a:ext>
            </a:extLst>
          </p:cNvPr>
          <p:cNvSpPr>
            <a:spLocks noGrp="1"/>
          </p:cNvSpPr>
          <p:nvPr>
            <p:ph type="ctrTitle"/>
          </p:nvPr>
        </p:nvSpPr>
        <p:spPr/>
        <p:txBody>
          <a:bodyPr/>
          <a:lstStyle/>
          <a:p>
            <a:r>
              <a:rPr lang="en-US" dirty="0"/>
              <a:t>KDE School Nurse End of the Year Webinar</a:t>
            </a:r>
          </a:p>
        </p:txBody>
      </p:sp>
      <p:sp>
        <p:nvSpPr>
          <p:cNvPr id="3" name="Subtitle 2">
            <a:extLst>
              <a:ext uri="{FF2B5EF4-FFF2-40B4-BE49-F238E27FC236}">
                <a16:creationId xmlns:a16="http://schemas.microsoft.com/office/drawing/2014/main" id="{12DCFDB9-E301-4E98-9DD6-285821F119F0}"/>
              </a:ext>
            </a:extLst>
          </p:cNvPr>
          <p:cNvSpPr>
            <a:spLocks noGrp="1"/>
          </p:cNvSpPr>
          <p:nvPr>
            <p:ph type="subTitle" idx="1"/>
          </p:nvPr>
        </p:nvSpPr>
        <p:spPr/>
        <p:txBody>
          <a:bodyPr/>
          <a:lstStyle/>
          <a:p>
            <a:r>
              <a:rPr lang="en-US" dirty="0"/>
              <a:t>April 27, 2023</a:t>
            </a:r>
          </a:p>
        </p:txBody>
      </p:sp>
    </p:spTree>
    <p:extLst>
      <p:ext uri="{BB962C8B-B14F-4D97-AF65-F5344CB8AC3E}">
        <p14:creationId xmlns:p14="http://schemas.microsoft.com/office/powerpoint/2010/main" val="1651899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B218-9F93-4084-A77C-4165A7E4F5F5}"/>
              </a:ext>
            </a:extLst>
          </p:cNvPr>
          <p:cNvSpPr>
            <a:spLocks noGrp="1"/>
          </p:cNvSpPr>
          <p:nvPr>
            <p:ph type="title"/>
          </p:nvPr>
        </p:nvSpPr>
        <p:spPr/>
        <p:txBody>
          <a:bodyPr/>
          <a:lstStyle/>
          <a:p>
            <a:r>
              <a:rPr lang="en-US" dirty="0"/>
              <a:t>ASTHMA ACTION PLAN </a:t>
            </a:r>
          </a:p>
        </p:txBody>
      </p:sp>
      <p:pic>
        <p:nvPicPr>
          <p:cNvPr id="1026" name="Picture 2" descr="Supported self-management for asthma | European Respiratory Society">
            <a:extLst>
              <a:ext uri="{FF2B5EF4-FFF2-40B4-BE49-F238E27FC236}">
                <a16:creationId xmlns:a16="http://schemas.microsoft.com/office/drawing/2014/main" id="{D7FD41C1-92C0-4168-899D-A472A96BE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041" y="1741774"/>
            <a:ext cx="7000707" cy="4966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thma Action Plan (for Kids) - Nemours KidsHealth">
            <a:extLst>
              <a:ext uri="{FF2B5EF4-FFF2-40B4-BE49-F238E27FC236}">
                <a16:creationId xmlns:a16="http://schemas.microsoft.com/office/drawing/2014/main" id="{77D1029B-FF45-40BA-823C-B77444EE2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2" y="1743302"/>
            <a:ext cx="3832576" cy="496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68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E3205-A3BE-482C-8AE6-6841F6768C0F}"/>
              </a:ext>
            </a:extLst>
          </p:cNvPr>
          <p:cNvSpPr>
            <a:spLocks noGrp="1"/>
          </p:cNvSpPr>
          <p:nvPr>
            <p:ph type="ctrTitle"/>
          </p:nvPr>
        </p:nvSpPr>
        <p:spPr>
          <a:xfrm>
            <a:off x="2121710" y="2059810"/>
            <a:ext cx="7948580" cy="1646302"/>
          </a:xfrm>
        </p:spPr>
        <p:txBody>
          <a:bodyPr>
            <a:normAutofit fontScale="90000"/>
          </a:bodyPr>
          <a:lstStyle/>
          <a:p>
            <a:pPr algn="ctr"/>
            <a:r>
              <a:rPr lang="en-US" dirty="0"/>
              <a:t>Infinite Campus (IC) Updates and End-of-Year Reminders</a:t>
            </a:r>
          </a:p>
        </p:txBody>
      </p:sp>
      <p:sp>
        <p:nvSpPr>
          <p:cNvPr id="3" name="Subtitle 2">
            <a:extLst>
              <a:ext uri="{FF2B5EF4-FFF2-40B4-BE49-F238E27FC236}">
                <a16:creationId xmlns:a16="http://schemas.microsoft.com/office/drawing/2014/main" id="{5CE48089-5458-42F7-B7BB-17A671B9E785}"/>
              </a:ext>
            </a:extLst>
          </p:cNvPr>
          <p:cNvSpPr>
            <a:spLocks noGrp="1"/>
          </p:cNvSpPr>
          <p:nvPr>
            <p:ph type="subTitle" idx="1"/>
          </p:nvPr>
        </p:nvSpPr>
        <p:spPr>
          <a:xfrm>
            <a:off x="1763653" y="3968365"/>
            <a:ext cx="8664693" cy="1096899"/>
          </a:xfrm>
        </p:spPr>
        <p:txBody>
          <a:bodyPr/>
          <a:lstStyle/>
          <a:p>
            <a:pPr algn="ctr"/>
            <a:r>
              <a:rPr lang="en-US" dirty="0"/>
              <a:t>Tonia Hickman</a:t>
            </a:r>
          </a:p>
          <a:p>
            <a:pPr algn="ctr"/>
            <a:r>
              <a:rPr lang="en-US" dirty="0"/>
              <a:t>	KDE Resource Management Analyst III</a:t>
            </a:r>
          </a:p>
        </p:txBody>
      </p:sp>
    </p:spTree>
    <p:extLst>
      <p:ext uri="{BB962C8B-B14F-4D97-AF65-F5344CB8AC3E}">
        <p14:creationId xmlns:p14="http://schemas.microsoft.com/office/powerpoint/2010/main" val="305049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590F-B689-4ABC-9147-B8631C9D6133}"/>
              </a:ext>
            </a:extLst>
          </p:cNvPr>
          <p:cNvSpPr>
            <a:spLocks noGrp="1"/>
          </p:cNvSpPr>
          <p:nvPr>
            <p:ph type="title"/>
          </p:nvPr>
        </p:nvSpPr>
        <p:spPr>
          <a:xfrm>
            <a:off x="936736" y="257025"/>
            <a:ext cx="8215717" cy="689648"/>
          </a:xfrm>
        </p:spPr>
        <p:txBody>
          <a:bodyPr>
            <a:normAutofit fontScale="90000"/>
          </a:bodyPr>
          <a:lstStyle/>
          <a:p>
            <a:r>
              <a:rPr lang="en-US" dirty="0"/>
              <a:t>Student Health Data Reports</a:t>
            </a:r>
          </a:p>
        </p:txBody>
      </p:sp>
      <p:sp>
        <p:nvSpPr>
          <p:cNvPr id="3" name="Text Placeholder 2">
            <a:extLst>
              <a:ext uri="{FF2B5EF4-FFF2-40B4-BE49-F238E27FC236}">
                <a16:creationId xmlns:a16="http://schemas.microsoft.com/office/drawing/2014/main" id="{8E1DCC72-D920-4D3B-A2B4-1416C928C04A}"/>
              </a:ext>
            </a:extLst>
          </p:cNvPr>
          <p:cNvSpPr>
            <a:spLocks noGrp="1"/>
          </p:cNvSpPr>
          <p:nvPr>
            <p:ph type="body" sz="quarter" idx="13"/>
          </p:nvPr>
        </p:nvSpPr>
        <p:spPr>
          <a:xfrm>
            <a:off x="936737" y="930178"/>
            <a:ext cx="9188715" cy="4901324"/>
          </a:xfrm>
        </p:spPr>
        <p:txBody>
          <a:bodyPr>
            <a:normAutofit/>
          </a:bodyPr>
          <a:lstStyle/>
          <a:p>
            <a:pPr marL="0" indent="0">
              <a:buNone/>
            </a:pPr>
            <a:r>
              <a:rPr lang="en-US" sz="2000" dirty="0"/>
              <a:t>The following reports will be pulled from Infinite Campus and posted on the Kentucky Department of Education’s (KDE’s) </a:t>
            </a:r>
            <a:r>
              <a:rPr lang="en-US" sz="2000" dirty="0">
                <a:hlinkClick r:id="rId3"/>
              </a:rPr>
              <a:t>Student Health Data Page</a:t>
            </a:r>
            <a:r>
              <a:rPr lang="en-US" sz="2000" dirty="0"/>
              <a:t>. For more information on specific data entry requirements, please review KDE’s </a:t>
            </a:r>
            <a:r>
              <a:rPr lang="en-US" sz="2000" dirty="0">
                <a:hlinkClick r:id="rId4"/>
              </a:rPr>
              <a:t>Data Standard - Health (ky.gov)</a:t>
            </a:r>
            <a:endParaRPr lang="en-US" sz="2000" dirty="0"/>
          </a:p>
          <a:p>
            <a:r>
              <a:rPr lang="en-US" sz="2000" dirty="0"/>
              <a:t>School Nurse Counts</a:t>
            </a:r>
          </a:p>
          <a:p>
            <a:r>
              <a:rPr lang="en-US" sz="2000" dirty="0"/>
              <a:t>Health Office Visits</a:t>
            </a:r>
          </a:p>
          <a:p>
            <a:r>
              <a:rPr lang="en-US" sz="2000" dirty="0"/>
              <a:t>Chronic Health Conditions Data</a:t>
            </a:r>
          </a:p>
          <a:p>
            <a:r>
              <a:rPr lang="en-US" sz="2000" dirty="0"/>
              <a:t>Preventative Health Exam for Entry Level and Grade 6 (school physical)</a:t>
            </a:r>
          </a:p>
          <a:p>
            <a:r>
              <a:rPr lang="en-US" sz="2000" dirty="0"/>
              <a:t>Vision Data</a:t>
            </a:r>
          </a:p>
          <a:p>
            <a:r>
              <a:rPr lang="en-US" sz="2000" dirty="0"/>
              <a:t>Hearing Data</a:t>
            </a:r>
          </a:p>
          <a:p>
            <a:r>
              <a:rPr lang="en-US" sz="2000" dirty="0"/>
              <a:t>Dental</a:t>
            </a:r>
          </a:p>
          <a:p>
            <a:r>
              <a:rPr lang="en-US" sz="2000" dirty="0"/>
              <a:t>Immunization Data</a:t>
            </a:r>
          </a:p>
          <a:p>
            <a:r>
              <a:rPr lang="en-US" sz="2000" dirty="0"/>
              <a:t>Body Mass Index</a:t>
            </a:r>
          </a:p>
          <a:p>
            <a:pPr marL="0" indent="0">
              <a:buNone/>
            </a:pPr>
            <a:endParaRPr lang="en-US" dirty="0"/>
          </a:p>
        </p:txBody>
      </p:sp>
    </p:spTree>
    <p:extLst>
      <p:ext uri="{BB962C8B-B14F-4D97-AF65-F5344CB8AC3E}">
        <p14:creationId xmlns:p14="http://schemas.microsoft.com/office/powerpoint/2010/main" val="192733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1A7B-E1A1-4A74-95E8-E1C278ED1E14}"/>
              </a:ext>
            </a:extLst>
          </p:cNvPr>
          <p:cNvSpPr>
            <a:spLocks noGrp="1"/>
          </p:cNvSpPr>
          <p:nvPr>
            <p:ph type="title"/>
          </p:nvPr>
        </p:nvSpPr>
        <p:spPr>
          <a:xfrm>
            <a:off x="555787" y="365759"/>
            <a:ext cx="8596668" cy="1110465"/>
          </a:xfrm>
        </p:spPr>
        <p:txBody>
          <a:bodyPr/>
          <a:lstStyle/>
          <a:p>
            <a:r>
              <a:rPr lang="en-US" dirty="0"/>
              <a:t>Chronic Health Conditions</a:t>
            </a:r>
          </a:p>
        </p:txBody>
      </p:sp>
      <p:sp>
        <p:nvSpPr>
          <p:cNvPr id="3" name="Text Placeholder 2">
            <a:extLst>
              <a:ext uri="{FF2B5EF4-FFF2-40B4-BE49-F238E27FC236}">
                <a16:creationId xmlns:a16="http://schemas.microsoft.com/office/drawing/2014/main" id="{E7849C38-31DE-4C27-A31F-DEF5100AC1C4}"/>
              </a:ext>
            </a:extLst>
          </p:cNvPr>
          <p:cNvSpPr>
            <a:spLocks noGrp="1"/>
          </p:cNvSpPr>
          <p:nvPr>
            <p:ph type="body" sz="quarter" idx="13"/>
          </p:nvPr>
        </p:nvSpPr>
        <p:spPr>
          <a:xfrm>
            <a:off x="555787" y="1369797"/>
            <a:ext cx="9188715" cy="4901324"/>
          </a:xfrm>
        </p:spPr>
        <p:txBody>
          <a:bodyPr/>
          <a:lstStyle/>
          <a:p>
            <a:pPr marL="0" indent="0">
              <a:buNone/>
            </a:pPr>
            <a:r>
              <a:rPr lang="en-US" b="1" i="1" dirty="0">
                <a:solidFill>
                  <a:srgbClr val="B80000"/>
                </a:solidFill>
              </a:rPr>
              <a:t>Path:</a:t>
            </a:r>
            <a:r>
              <a:rPr lang="en-US" b="1" dirty="0">
                <a:solidFill>
                  <a:srgbClr val="B80000"/>
                </a:solidFill>
              </a:rPr>
              <a:t> </a:t>
            </a:r>
            <a:r>
              <a:rPr lang="en-US" b="1" i="1" dirty="0">
                <a:solidFill>
                  <a:srgbClr val="B80000"/>
                </a:solidFill>
              </a:rPr>
              <a:t>Ad Hoc Reporting &gt; Filter Designer &gt; State Published</a:t>
            </a:r>
            <a:endParaRPr lang="en-US" b="1" dirty="0">
              <a:solidFill>
                <a:srgbClr val="B80000"/>
              </a:solidFill>
            </a:endParaRPr>
          </a:p>
          <a:p>
            <a:pPr marL="0" indent="0">
              <a:buNone/>
            </a:pPr>
            <a:r>
              <a:rPr lang="en-US" dirty="0"/>
              <a:t>Chronic Health Conditions Report</a:t>
            </a:r>
          </a:p>
          <a:p>
            <a:r>
              <a:rPr lang="en-US" dirty="0"/>
              <a:t>Generates a list of students identified with one or more of the state's top nine health conditions with condition status of not resolved (N) or unknown (U) </a:t>
            </a:r>
          </a:p>
          <a:p>
            <a:r>
              <a:rPr lang="en-US" dirty="0"/>
              <a:t>This report is one of the data points pulled by KDE and reported through the Student Health Data Page on KDE’s website</a:t>
            </a:r>
          </a:p>
          <a:p>
            <a:pPr lvl="1"/>
            <a:r>
              <a:rPr lang="en-US" dirty="0"/>
              <a:t>This report will ensure that you are using  the correct IC codes when entering health conditions</a:t>
            </a:r>
            <a:endParaRPr lang="en-US" sz="1200" dirty="0"/>
          </a:p>
          <a:p>
            <a:endParaRPr lang="en-US" dirty="0"/>
          </a:p>
        </p:txBody>
      </p:sp>
    </p:spTree>
    <p:extLst>
      <p:ext uri="{BB962C8B-B14F-4D97-AF65-F5344CB8AC3E}">
        <p14:creationId xmlns:p14="http://schemas.microsoft.com/office/powerpoint/2010/main" val="189302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D16D-0D6B-4C84-84AA-F602C7CBF301}"/>
              </a:ext>
            </a:extLst>
          </p:cNvPr>
          <p:cNvSpPr>
            <a:spLocks noGrp="1"/>
          </p:cNvSpPr>
          <p:nvPr>
            <p:ph type="title"/>
          </p:nvPr>
        </p:nvSpPr>
        <p:spPr/>
        <p:txBody>
          <a:bodyPr/>
          <a:lstStyle/>
          <a:p>
            <a:r>
              <a:rPr lang="en-US" dirty="0"/>
              <a:t>Reminder - Communicable Disease Tab</a:t>
            </a:r>
          </a:p>
        </p:txBody>
      </p:sp>
      <p:sp>
        <p:nvSpPr>
          <p:cNvPr id="3" name="Content Placeholder 2">
            <a:extLst>
              <a:ext uri="{FF2B5EF4-FFF2-40B4-BE49-F238E27FC236}">
                <a16:creationId xmlns:a16="http://schemas.microsoft.com/office/drawing/2014/main" id="{78BB5924-DA31-4A22-9108-4310FEAEC00B}"/>
              </a:ext>
              <a:ext uri="{C183D7F6-B498-43B3-948B-1728B52AA6E4}">
                <adec:decorative xmlns:adec="http://schemas.microsoft.com/office/drawing/2017/decorative" val="0"/>
              </a:ext>
            </a:extLst>
          </p:cNvPr>
          <p:cNvSpPr>
            <a:spLocks noGrp="1"/>
          </p:cNvSpPr>
          <p:nvPr>
            <p:ph idx="1"/>
          </p:nvPr>
        </p:nvSpPr>
        <p:spPr>
          <a:xfrm>
            <a:off x="838200" y="1687513"/>
            <a:ext cx="10515600" cy="4351338"/>
          </a:xfrm>
        </p:spPr>
        <p:txBody>
          <a:bodyPr/>
          <a:lstStyle/>
          <a:p>
            <a:pPr marL="0" indent="0">
              <a:buNone/>
            </a:pPr>
            <a:r>
              <a:rPr lang="en-US" b="1" i="1" dirty="0">
                <a:solidFill>
                  <a:srgbClr val="B80000"/>
                </a:solidFill>
              </a:rPr>
              <a:t>Path: Student Information/Communicable Disease</a:t>
            </a:r>
          </a:p>
          <a:p>
            <a:r>
              <a:rPr lang="en-US" dirty="0"/>
              <a:t>This new tab allows school nurses to document each time that the local health department or other medical provider is notified of a reportable communicable disease in the school</a:t>
            </a:r>
          </a:p>
          <a:p>
            <a:r>
              <a:rPr lang="en-US" b="1" dirty="0">
                <a:solidFill>
                  <a:srgbClr val="B80000"/>
                </a:solidFill>
              </a:rPr>
              <a:t>To access this new tab, user access must be granted by your district system administrator</a:t>
            </a:r>
          </a:p>
          <a:p>
            <a:r>
              <a:rPr lang="en-US" dirty="0"/>
              <a:t>This is not a requirement to use  </a:t>
            </a:r>
          </a:p>
        </p:txBody>
      </p:sp>
      <p:pic>
        <p:nvPicPr>
          <p:cNvPr id="5" name="Picture 4">
            <a:extLst>
              <a:ext uri="{FF2B5EF4-FFF2-40B4-BE49-F238E27FC236}">
                <a16:creationId xmlns:a16="http://schemas.microsoft.com/office/drawing/2014/main" id="{3589D940-ABC3-2197-768D-1A29D5E9C52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66" y="4340911"/>
            <a:ext cx="664867" cy="532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3EA99E-45AF-E1F2-9D70-FE31740977B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783" y="4340911"/>
            <a:ext cx="664867" cy="53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27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89E6-CBA2-4E49-A6DE-10871620B412}"/>
              </a:ext>
            </a:extLst>
          </p:cNvPr>
          <p:cNvSpPr>
            <a:spLocks noGrp="1"/>
          </p:cNvSpPr>
          <p:nvPr>
            <p:ph type="title"/>
          </p:nvPr>
        </p:nvSpPr>
        <p:spPr/>
        <p:txBody>
          <a:bodyPr/>
          <a:lstStyle/>
          <a:p>
            <a:r>
              <a:rPr lang="en-US" altLang="en-US" dirty="0"/>
              <a:t>School/District Health Data</a:t>
            </a:r>
            <a:endParaRPr lang="en-US" dirty="0"/>
          </a:p>
        </p:txBody>
      </p:sp>
      <p:sp>
        <p:nvSpPr>
          <p:cNvPr id="3" name="Content Placeholder 2">
            <a:extLst>
              <a:ext uri="{FF2B5EF4-FFF2-40B4-BE49-F238E27FC236}">
                <a16:creationId xmlns:a16="http://schemas.microsoft.com/office/drawing/2014/main" id="{DF7068E6-9B9D-44FD-A5BE-40E274E00FD5}"/>
              </a:ext>
            </a:extLst>
          </p:cNvPr>
          <p:cNvSpPr>
            <a:spLocks noGrp="1"/>
          </p:cNvSpPr>
          <p:nvPr>
            <p:ph idx="1"/>
          </p:nvPr>
        </p:nvSpPr>
        <p:spPr>
          <a:xfrm>
            <a:off x="838200" y="1465737"/>
            <a:ext cx="10515600" cy="4351338"/>
          </a:xfrm>
        </p:spPr>
        <p:txBody>
          <a:bodyPr>
            <a:normAutofit fontScale="92500"/>
          </a:bodyPr>
          <a:lstStyle/>
          <a:p>
            <a:pPr marL="0" indent="0">
              <a:buNone/>
            </a:pPr>
            <a:r>
              <a:rPr lang="en-US" altLang="en-US" dirty="0"/>
              <a:t>School nurse counts should be entered before June 1st</a:t>
            </a:r>
            <a:r>
              <a:rPr lang="en-US" altLang="en-US"/>
              <a:t>, 2023</a:t>
            </a:r>
          </a:p>
          <a:p>
            <a:pPr marL="0" indent="0">
              <a:buNone/>
            </a:pPr>
            <a:endParaRPr lang="en-US" altLang="en-US" dirty="0"/>
          </a:p>
          <a:p>
            <a:pPr lvl="1"/>
            <a:r>
              <a:rPr lang="en-US" altLang="en-US" b="1" dirty="0"/>
              <a:t>District-hired</a:t>
            </a:r>
            <a:r>
              <a:rPr lang="en-US" altLang="en-US" dirty="0"/>
              <a:t> nurses tracked on </a:t>
            </a:r>
            <a:r>
              <a:rPr lang="en-US" altLang="en-US" b="1" dirty="0"/>
              <a:t>District Assignments </a:t>
            </a:r>
            <a:r>
              <a:rPr lang="en-US" altLang="en-US" dirty="0"/>
              <a:t>tab</a:t>
            </a:r>
          </a:p>
          <a:p>
            <a:pPr lvl="1"/>
            <a:r>
              <a:rPr lang="en-US" altLang="en-US" b="1" dirty="0"/>
              <a:t>Contract-hired</a:t>
            </a:r>
            <a:r>
              <a:rPr lang="en-US" altLang="en-US" dirty="0"/>
              <a:t> nurses tracked on </a:t>
            </a:r>
            <a:r>
              <a:rPr lang="en-US" altLang="en-US" b="1" dirty="0"/>
              <a:t>District Service Providers </a:t>
            </a:r>
            <a:r>
              <a:rPr lang="en-US" altLang="en-US" dirty="0"/>
              <a:t>tab</a:t>
            </a:r>
          </a:p>
          <a:p>
            <a:pPr lvl="1"/>
            <a:r>
              <a:rPr lang="en-US" altLang="en-US" b="1" dirty="0"/>
              <a:t>Data checks </a:t>
            </a:r>
            <a:r>
              <a:rPr lang="en-US" altLang="en-US" dirty="0"/>
              <a:t>can be done using the </a:t>
            </a:r>
            <a:r>
              <a:rPr lang="en-US" altLang="en-US" b="1" dirty="0"/>
              <a:t>Nurse Count report </a:t>
            </a:r>
            <a:r>
              <a:rPr lang="en-US" altLang="en-US" dirty="0"/>
              <a:t>located under KDE Reports </a:t>
            </a:r>
          </a:p>
          <a:p>
            <a:pPr lvl="1"/>
            <a:r>
              <a:rPr lang="en-US" dirty="0"/>
              <a:t>Information should be reviewed and entered each school year.</a:t>
            </a:r>
          </a:p>
          <a:p>
            <a:pPr marL="457200" lvl="1" indent="0">
              <a:buNone/>
            </a:pPr>
            <a:endParaRPr lang="en-US" altLang="en-US" dirty="0"/>
          </a:p>
          <a:p>
            <a:pPr lvl="1"/>
            <a:r>
              <a:rPr lang="en-US" altLang="en-US" dirty="0"/>
              <a:t>Detailed instructions can be found here </a:t>
            </a:r>
            <a:r>
              <a:rPr lang="en-US" altLang="en-US" dirty="0">
                <a:hlinkClick r:id="rId3"/>
              </a:rPr>
              <a:t>How to document district health providers</a:t>
            </a:r>
            <a:endParaRPr lang="en-US" altLang="en-US" dirty="0"/>
          </a:p>
          <a:p>
            <a:pPr marL="457200" lvl="1" indent="0">
              <a:buNone/>
            </a:pPr>
            <a:endParaRPr lang="en-US" altLang="en-US" dirty="0"/>
          </a:p>
          <a:p>
            <a:pPr marL="0" indent="0">
              <a:buNone/>
            </a:pPr>
            <a:r>
              <a:rPr lang="en-US" dirty="0"/>
              <a:t>.</a:t>
            </a:r>
          </a:p>
        </p:txBody>
      </p:sp>
    </p:spTree>
    <p:extLst>
      <p:ext uri="{BB962C8B-B14F-4D97-AF65-F5344CB8AC3E}">
        <p14:creationId xmlns:p14="http://schemas.microsoft.com/office/powerpoint/2010/main" val="386284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A89C3-5CB0-E829-E950-848EF8452C72}"/>
              </a:ext>
            </a:extLst>
          </p:cNvPr>
          <p:cNvSpPr>
            <a:spLocks noGrp="1"/>
          </p:cNvSpPr>
          <p:nvPr>
            <p:ph type="title"/>
          </p:nvPr>
        </p:nvSpPr>
        <p:spPr>
          <a:xfrm>
            <a:off x="630936" y="639520"/>
            <a:ext cx="3429000" cy="1719072"/>
          </a:xfrm>
        </p:spPr>
        <p:txBody>
          <a:bodyPr anchor="b">
            <a:normAutofit/>
          </a:bodyPr>
          <a:lstStyle/>
          <a:p>
            <a:r>
              <a:rPr lang="en-US" sz="5400" dirty="0"/>
              <a:t>Titer Immune</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54F54C20-B317-BE8C-67FA-FD5D2886C8E9}"/>
              </a:ext>
            </a:extLst>
          </p:cNvPr>
          <p:cNvSpPr>
            <a:spLocks noGrp="1"/>
          </p:cNvSpPr>
          <p:nvPr>
            <p:ph idx="1"/>
          </p:nvPr>
        </p:nvSpPr>
        <p:spPr>
          <a:xfrm>
            <a:off x="630936" y="2807208"/>
            <a:ext cx="3429000" cy="3410712"/>
          </a:xfrm>
        </p:spPr>
        <p:txBody>
          <a:bodyPr anchor="t">
            <a:normAutofit/>
          </a:bodyPr>
          <a:lstStyle/>
          <a:p>
            <a:r>
              <a:rPr lang="en-US" sz="2200" dirty="0"/>
              <a:t>New to Immunizations Tab in Infinite Campus– Titer Immune which is an additional exemption option if titers are drawn instead of additional vaccine given.</a:t>
            </a:r>
          </a:p>
        </p:txBody>
      </p:sp>
      <p:pic>
        <p:nvPicPr>
          <p:cNvPr id="5" name="Picture 4">
            <a:extLst>
              <a:ext uri="{FF2B5EF4-FFF2-40B4-BE49-F238E27FC236}">
                <a16:creationId xmlns:a16="http://schemas.microsoft.com/office/drawing/2014/main" id="{52053047-C9AC-3F2F-1993-8D9F056573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0206" y="702031"/>
            <a:ext cx="6903720" cy="61376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694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CFEA-2206-017D-B765-F3D2BEAB57F0}"/>
              </a:ext>
            </a:extLst>
          </p:cNvPr>
          <p:cNvSpPr>
            <a:spLocks noGrp="1"/>
          </p:cNvSpPr>
          <p:nvPr>
            <p:ph type="title"/>
          </p:nvPr>
        </p:nvSpPr>
        <p:spPr>
          <a:xfrm>
            <a:off x="838200" y="365125"/>
            <a:ext cx="10515600" cy="1198466"/>
          </a:xfrm>
        </p:spPr>
        <p:txBody>
          <a:bodyPr>
            <a:normAutofit fontScale="90000"/>
          </a:bodyPr>
          <a:lstStyle/>
          <a:p>
            <a:r>
              <a:rPr lang="en-US" dirty="0"/>
              <a:t>Open House  -  Kentucky Student Information System </a:t>
            </a:r>
            <a:r>
              <a:rPr lang="en-US"/>
              <a:t>- Point </a:t>
            </a:r>
            <a:r>
              <a:rPr lang="en-US" dirty="0"/>
              <a:t>of Contacts</a:t>
            </a:r>
          </a:p>
        </p:txBody>
      </p:sp>
      <p:pic>
        <p:nvPicPr>
          <p:cNvPr id="5" name="Picture 4">
            <a:extLst>
              <a:ext uri="{FF2B5EF4-FFF2-40B4-BE49-F238E27FC236}">
                <a16:creationId xmlns:a16="http://schemas.microsoft.com/office/drawing/2014/main" id="{0B9CB4CB-BD31-CAA8-C453-90592E8F59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7245" y="1886756"/>
            <a:ext cx="5896706" cy="3513438"/>
          </a:xfrm>
          <a:prstGeom prst="rect">
            <a:avLst/>
          </a:prstGeom>
        </p:spPr>
      </p:pic>
      <p:sp>
        <p:nvSpPr>
          <p:cNvPr id="6" name="TextBox 5">
            <a:extLst>
              <a:ext uri="{FF2B5EF4-FFF2-40B4-BE49-F238E27FC236}">
                <a16:creationId xmlns:a16="http://schemas.microsoft.com/office/drawing/2014/main" id="{2B426986-7454-7F63-72D4-CEF11D7B5528}"/>
              </a:ext>
            </a:extLst>
          </p:cNvPr>
          <p:cNvSpPr txBox="1"/>
          <p:nvPr/>
        </p:nvSpPr>
        <p:spPr>
          <a:xfrm>
            <a:off x="838200" y="1563591"/>
            <a:ext cx="2057403" cy="646331"/>
          </a:xfrm>
          <a:prstGeom prst="rect">
            <a:avLst/>
          </a:prstGeom>
          <a:noFill/>
        </p:spPr>
        <p:txBody>
          <a:bodyPr wrap="square" rtlCol="0">
            <a:spAutoFit/>
          </a:bodyPr>
          <a:lstStyle/>
          <a:p>
            <a:r>
              <a:rPr lang="en-US" dirty="0">
                <a:hlinkClick r:id="rId5"/>
              </a:rPr>
              <a:t>Directory - Open House (ky.gov)</a:t>
            </a:r>
            <a:endParaRPr lang="en-US" dirty="0"/>
          </a:p>
        </p:txBody>
      </p:sp>
      <p:sp>
        <p:nvSpPr>
          <p:cNvPr id="7" name="TextBox 6">
            <a:extLst>
              <a:ext uri="{FF2B5EF4-FFF2-40B4-BE49-F238E27FC236}">
                <a16:creationId xmlns:a16="http://schemas.microsoft.com/office/drawing/2014/main" id="{41048C48-0D26-0E57-5EED-2273EE5400D8}"/>
              </a:ext>
            </a:extLst>
          </p:cNvPr>
          <p:cNvSpPr txBox="1"/>
          <p:nvPr/>
        </p:nvSpPr>
        <p:spPr>
          <a:xfrm>
            <a:off x="838200" y="2438030"/>
            <a:ext cx="2618604" cy="2031325"/>
          </a:xfrm>
          <a:prstGeom prst="rect">
            <a:avLst/>
          </a:prstGeom>
          <a:noFill/>
        </p:spPr>
        <p:txBody>
          <a:bodyPr wrap="square" rtlCol="0">
            <a:spAutoFit/>
          </a:bodyPr>
          <a:lstStyle/>
          <a:p>
            <a:r>
              <a:rPr lang="en-US" dirty="0"/>
              <a:t>A great tool to find administrative staff for each district can be found in the District and School Directory on KDE’s Open House from the KDE Public Website</a:t>
            </a:r>
          </a:p>
        </p:txBody>
      </p:sp>
      <p:pic>
        <p:nvPicPr>
          <p:cNvPr id="1026" name="Picture 2" descr="Open House Please Come In... Public School Data and Information Portal">
            <a:extLst>
              <a:ext uri="{FF2B5EF4-FFF2-40B4-BE49-F238E27FC236}">
                <a16:creationId xmlns:a16="http://schemas.microsoft.com/office/drawing/2014/main" id="{E57BC6F9-1437-C5FE-93C0-60C0494C79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759" y="4469355"/>
            <a:ext cx="1812610" cy="135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1772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068C-388B-44A9-8FAA-C33A6909659C}"/>
              </a:ext>
            </a:extLst>
          </p:cNvPr>
          <p:cNvSpPr>
            <a:spLocks noGrp="1"/>
          </p:cNvSpPr>
          <p:nvPr>
            <p:ph type="title"/>
          </p:nvPr>
        </p:nvSpPr>
        <p:spPr/>
        <p:txBody>
          <a:bodyPr/>
          <a:lstStyle/>
          <a:p>
            <a:r>
              <a:rPr lang="en-US" dirty="0"/>
              <a:t>General Updates</a:t>
            </a:r>
          </a:p>
        </p:txBody>
      </p:sp>
      <p:sp>
        <p:nvSpPr>
          <p:cNvPr id="3" name="Content Placeholder 2">
            <a:extLst>
              <a:ext uri="{FF2B5EF4-FFF2-40B4-BE49-F238E27FC236}">
                <a16:creationId xmlns:a16="http://schemas.microsoft.com/office/drawing/2014/main" id="{DB24A8F7-D6E6-4E16-A986-A1A14FE5A9EC}"/>
              </a:ext>
            </a:extLst>
          </p:cNvPr>
          <p:cNvSpPr>
            <a:spLocks noGrp="1"/>
          </p:cNvSpPr>
          <p:nvPr>
            <p:ph idx="1"/>
          </p:nvPr>
        </p:nvSpPr>
        <p:spPr>
          <a:xfrm>
            <a:off x="838200" y="1391992"/>
            <a:ext cx="10515600" cy="4351338"/>
          </a:xfrm>
        </p:spPr>
        <p:txBody>
          <a:bodyPr>
            <a:normAutofit fontScale="92500" lnSpcReduction="10000"/>
          </a:bodyPr>
          <a:lstStyle/>
          <a:p>
            <a:pPr marL="0" indent="0">
              <a:buNone/>
            </a:pPr>
            <a:endParaRPr lang="en-US" dirty="0"/>
          </a:p>
          <a:p>
            <a:r>
              <a:rPr lang="en-US" dirty="0"/>
              <a:t>Medication Administration Training for 22-23 school year </a:t>
            </a:r>
            <a:r>
              <a:rPr lang="en-US" b="1" dirty="0">
                <a:solidFill>
                  <a:srgbClr val="C00000"/>
                </a:solidFill>
              </a:rPr>
              <a:t>MAY</a:t>
            </a:r>
            <a:r>
              <a:rPr lang="en-US" dirty="0"/>
              <a:t> continue through summer programing as it is a continuation of the current school year</a:t>
            </a:r>
          </a:p>
          <a:p>
            <a:r>
              <a:rPr lang="en-US" dirty="0">
                <a:solidFill>
                  <a:srgbClr val="C00000"/>
                </a:solidFill>
              </a:rPr>
              <a:t>NO</a:t>
            </a:r>
            <a:r>
              <a:rPr lang="en-US" dirty="0"/>
              <a:t> changes in training materials for 23-24 school year</a:t>
            </a:r>
          </a:p>
          <a:p>
            <a:r>
              <a:rPr lang="en-US" dirty="0"/>
              <a:t>Updated Effective Instructional Leadership Act (EILA) certificates available July 1, email </a:t>
            </a:r>
            <a:r>
              <a:rPr lang="en-US" dirty="0">
                <a:hlinkClick r:id="rId3"/>
              </a:rPr>
              <a:t>tonia.hickman@education.ky.gov</a:t>
            </a:r>
            <a:r>
              <a:rPr lang="en-US" dirty="0"/>
              <a:t> to request certificates</a:t>
            </a:r>
          </a:p>
          <a:p>
            <a:r>
              <a:rPr lang="en-US" dirty="0"/>
              <a:t>KDE needs school nurse in action photos for our archive</a:t>
            </a:r>
          </a:p>
          <a:p>
            <a:pPr lvl="1">
              <a:buFont typeface="Wingdings" panose="05000000000000000000" pitchFamily="2" charset="2"/>
              <a:buChar char="ü"/>
            </a:pPr>
            <a:r>
              <a:rPr lang="en-US" dirty="0"/>
              <a:t> Email photos to </a:t>
            </a:r>
            <a:r>
              <a:rPr lang="en-US" dirty="0">
                <a:hlinkClick r:id="rId4"/>
              </a:rPr>
              <a:t>angela.mcdonald@education.ky.gov</a:t>
            </a:r>
            <a:r>
              <a:rPr lang="en-US" dirty="0"/>
              <a:t> to submit</a:t>
            </a:r>
          </a:p>
          <a:p>
            <a:pPr lvl="1">
              <a:buFont typeface="Wingdings" panose="05000000000000000000" pitchFamily="2" charset="2"/>
              <a:buChar char="ü"/>
            </a:pPr>
            <a:r>
              <a:rPr lang="en-US" dirty="0"/>
              <a:t>Must have signed photo release on file for student with district</a:t>
            </a:r>
          </a:p>
          <a:p>
            <a:endParaRPr lang="en-US" dirty="0"/>
          </a:p>
        </p:txBody>
      </p:sp>
    </p:spTree>
    <p:extLst>
      <p:ext uri="{BB962C8B-B14F-4D97-AF65-F5344CB8AC3E}">
        <p14:creationId xmlns:p14="http://schemas.microsoft.com/office/powerpoint/2010/main" val="947178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CB0F-92E1-CEAE-19AC-27C037F16378}"/>
              </a:ext>
            </a:extLst>
          </p:cNvPr>
          <p:cNvSpPr>
            <a:spLocks noGrp="1"/>
          </p:cNvSpPr>
          <p:nvPr>
            <p:ph type="title"/>
          </p:nvPr>
        </p:nvSpPr>
        <p:spPr/>
        <p:txBody>
          <a:bodyPr/>
          <a:lstStyle/>
          <a:p>
            <a:r>
              <a:rPr lang="en-US" dirty="0"/>
              <a:t>New Family Educational Rights and Privacy Act (FERPA) Guidance</a:t>
            </a:r>
          </a:p>
        </p:txBody>
      </p:sp>
      <p:sp>
        <p:nvSpPr>
          <p:cNvPr id="3" name="Content Placeholder 2">
            <a:extLst>
              <a:ext uri="{FF2B5EF4-FFF2-40B4-BE49-F238E27FC236}">
                <a16:creationId xmlns:a16="http://schemas.microsoft.com/office/drawing/2014/main" id="{ECF28FF1-58AA-C9FE-7A41-D40CAF3D9BC8}"/>
              </a:ext>
            </a:extLst>
          </p:cNvPr>
          <p:cNvSpPr>
            <a:spLocks noGrp="1"/>
          </p:cNvSpPr>
          <p:nvPr>
            <p:ph idx="1"/>
          </p:nvPr>
        </p:nvSpPr>
        <p:spPr/>
        <p:txBody>
          <a:bodyPr/>
          <a:lstStyle/>
          <a:p>
            <a:r>
              <a:rPr lang="en-US" b="0" i="0" dirty="0">
                <a:solidFill>
                  <a:srgbClr val="000000"/>
                </a:solidFill>
                <a:effectLst/>
              </a:rPr>
              <a:t>The U.S. Department of Education’s Student Privacy Policy Office has issued two guidance documents to school officials to remind them of their obligations to protect student privacy under the Family Educational Rights and Privacy Act (FERPA).  The guidance documents focus on student health records and encourage school officials to consider the importance of student privacy, including health privacy, before disclosing information from education records.</a:t>
            </a:r>
            <a:endParaRPr lang="en-US" dirty="0"/>
          </a:p>
        </p:txBody>
      </p:sp>
    </p:spTree>
    <p:extLst>
      <p:ext uri="{BB962C8B-B14F-4D97-AF65-F5344CB8AC3E}">
        <p14:creationId xmlns:p14="http://schemas.microsoft.com/office/powerpoint/2010/main" val="64149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3552-B2FE-4FA8-82AF-1E1079C60423}"/>
              </a:ext>
            </a:extLst>
          </p:cNvPr>
          <p:cNvSpPr>
            <a:spLocks noGrp="1"/>
          </p:cNvSpPr>
          <p:nvPr>
            <p:ph type="title"/>
          </p:nvPr>
        </p:nvSpPr>
        <p:spPr/>
        <p:txBody>
          <a:bodyPr/>
          <a:lstStyle/>
          <a:p>
            <a:pPr algn="ctr"/>
            <a:r>
              <a:rPr lang="en-US" altLang="en-US" dirty="0">
                <a:solidFill>
                  <a:srgbClr val="102649"/>
                </a:solidFill>
                <a:cs typeface="Calibri Light"/>
              </a:rPr>
              <a:t> Participation information</a:t>
            </a:r>
            <a:endParaRPr lang="en-US" dirty="0">
              <a:solidFill>
                <a:srgbClr val="102649"/>
              </a:solidFill>
              <a:cs typeface="Calibri Light"/>
            </a:endParaRPr>
          </a:p>
        </p:txBody>
      </p:sp>
      <p:sp>
        <p:nvSpPr>
          <p:cNvPr id="3" name="Content Placeholder 2">
            <a:extLst>
              <a:ext uri="{FF2B5EF4-FFF2-40B4-BE49-F238E27FC236}">
                <a16:creationId xmlns:a16="http://schemas.microsoft.com/office/drawing/2014/main" id="{3E5CDC2F-AF88-4C4E-8889-3A21625212FB}"/>
              </a:ext>
            </a:extLst>
          </p:cNvPr>
          <p:cNvSpPr>
            <a:spLocks noGrp="1"/>
          </p:cNvSpPr>
          <p:nvPr>
            <p:ph idx="1"/>
          </p:nvPr>
        </p:nvSpPr>
        <p:spPr>
          <a:xfrm>
            <a:off x="1131815" y="1853967"/>
            <a:ext cx="10515600" cy="2291905"/>
          </a:xfrm>
        </p:spPr>
        <p:txBody>
          <a:bodyPr>
            <a:normAutofit/>
          </a:bodyPr>
          <a:lstStyle/>
          <a:p>
            <a:pPr marL="457200" indent="-457200"/>
            <a:r>
              <a:rPr lang="en-US" altLang="en-US" b="1" dirty="0">
                <a:hlinkClick r:id="rId2"/>
              </a:rPr>
              <a:t>Click here to watch the KDE Media Portal</a:t>
            </a:r>
            <a:endParaRPr lang="en-US" altLang="en-US" b="1" dirty="0"/>
          </a:p>
          <a:p>
            <a:pPr marL="457200" indent="-457200"/>
            <a:r>
              <a:rPr lang="en-US" altLang="en-US" b="1" dirty="0"/>
              <a:t>Ask questions, go to </a:t>
            </a:r>
            <a:r>
              <a:rPr lang="en-US" altLang="en-US" b="1" dirty="0" err="1">
                <a:hlinkClick r:id="rId3"/>
              </a:rPr>
              <a:t>GoSoapBox</a:t>
            </a:r>
            <a:r>
              <a:rPr lang="en-US" altLang="en-US" b="1" dirty="0"/>
              <a:t>, Access Code: </a:t>
            </a:r>
            <a:r>
              <a:rPr lang="en-US" altLang="en-US" b="1" dirty="0" err="1"/>
              <a:t>schoolnurse</a:t>
            </a:r>
            <a:endParaRPr lang="en-US" altLang="en-US" b="1" dirty="0"/>
          </a:p>
          <a:p>
            <a:pPr marL="457200" indent="-457200"/>
            <a:r>
              <a:rPr lang="en-US" altLang="en-US" b="1" dirty="0"/>
              <a:t>Please enter your full name and district when asking questions.</a:t>
            </a:r>
          </a:p>
          <a:p>
            <a:pPr marL="457200" indent="-457200"/>
            <a:r>
              <a:rPr lang="en-US" altLang="en-US" b="1" dirty="0"/>
              <a:t>Have a technical issue? Contact your district technician</a:t>
            </a:r>
            <a:r>
              <a:rPr lang="en-US" altLang="en-US" dirty="0"/>
              <a:t>.</a:t>
            </a:r>
            <a:endParaRPr lang="en-US" altLang="en-US" dirty="0">
              <a:cs typeface="Calibri"/>
            </a:endParaRPr>
          </a:p>
          <a:p>
            <a:endParaRPr lang="en-US" dirty="0"/>
          </a:p>
        </p:txBody>
      </p:sp>
      <p:sp>
        <p:nvSpPr>
          <p:cNvPr id="4" name="Slide Number Placeholder 4">
            <a:extLst>
              <a:ext uri="{FF2B5EF4-FFF2-40B4-BE49-F238E27FC236}">
                <a16:creationId xmlns:a16="http://schemas.microsoft.com/office/drawing/2014/main" id="{59233BEC-3C40-4982-81EC-C1729C12FB15}"/>
              </a:ext>
            </a:extLst>
          </p:cNvPr>
          <p:cNvSpPr txBox="1">
            <a:spLocks/>
          </p:cNvSpPr>
          <p:nvPr/>
        </p:nvSpPr>
        <p:spPr>
          <a:xfrm>
            <a:off x="272292" y="6246783"/>
            <a:ext cx="29011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bg1"/>
              </a:solidFill>
            </a:endParaRPr>
          </a:p>
        </p:txBody>
      </p:sp>
      <p:sp>
        <p:nvSpPr>
          <p:cNvPr id="5" name="Slide Number Placeholder 4">
            <a:extLst>
              <a:ext uri="{FF2B5EF4-FFF2-40B4-BE49-F238E27FC236}">
                <a16:creationId xmlns:a16="http://schemas.microsoft.com/office/drawing/2014/main" id="{E8FFA96D-4AB6-4B03-ADB7-A4771AECD0B1}"/>
              </a:ext>
            </a:extLst>
          </p:cNvPr>
          <p:cNvSpPr txBox="1">
            <a:spLocks/>
          </p:cNvSpPr>
          <p:nvPr/>
        </p:nvSpPr>
        <p:spPr>
          <a:xfrm>
            <a:off x="4879596" y="6246782"/>
            <a:ext cx="151001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bg1"/>
              </a:solidFill>
            </a:endParaRPr>
          </a:p>
        </p:txBody>
      </p:sp>
    </p:spTree>
    <p:extLst>
      <p:ext uri="{BB962C8B-B14F-4D97-AF65-F5344CB8AC3E}">
        <p14:creationId xmlns:p14="http://schemas.microsoft.com/office/powerpoint/2010/main" val="131293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7315-481B-A20F-C350-B1AE7FEDC89B}"/>
              </a:ext>
            </a:extLst>
          </p:cNvPr>
          <p:cNvSpPr>
            <a:spLocks noGrp="1"/>
          </p:cNvSpPr>
          <p:nvPr>
            <p:ph type="title"/>
          </p:nvPr>
        </p:nvSpPr>
        <p:spPr/>
        <p:txBody>
          <a:bodyPr/>
          <a:lstStyle/>
          <a:p>
            <a:r>
              <a:rPr lang="en-US" dirty="0"/>
              <a:t>Document Links/Details</a:t>
            </a:r>
          </a:p>
        </p:txBody>
      </p:sp>
      <p:sp>
        <p:nvSpPr>
          <p:cNvPr id="3" name="Content Placeholder 2">
            <a:extLst>
              <a:ext uri="{FF2B5EF4-FFF2-40B4-BE49-F238E27FC236}">
                <a16:creationId xmlns:a16="http://schemas.microsoft.com/office/drawing/2014/main" id="{2244DC15-A462-1A1B-F268-486FFB84D27B}"/>
              </a:ext>
            </a:extLst>
          </p:cNvPr>
          <p:cNvSpPr>
            <a:spLocks noGrp="1"/>
          </p:cNvSpPr>
          <p:nvPr>
            <p:ph idx="1"/>
          </p:nvPr>
        </p:nvSpPr>
        <p:spPr/>
        <p:txBody>
          <a:bodyPr/>
          <a:lstStyle/>
          <a:p>
            <a:r>
              <a:rPr lang="en-US" dirty="0">
                <a:solidFill>
                  <a:srgbClr val="C00000"/>
                </a:solidFill>
                <a:hlinkClick r:id="rId3">
                  <a:extLst>
                    <a:ext uri="{A12FA001-AC4F-418D-AE19-62706E023703}">
                      <ahyp:hlinkClr xmlns:ahyp="http://schemas.microsoft.com/office/drawing/2018/hyperlinkcolor" val="tx"/>
                    </a:ext>
                  </a:extLst>
                </a:hlinkClick>
              </a:rPr>
              <a:t>Family Educational Rights and Privacy Act: Guidance for School Officials on Student Health Records</a:t>
            </a:r>
            <a:endParaRPr lang="en-US" dirty="0">
              <a:solidFill>
                <a:srgbClr val="C00000"/>
              </a:solidFill>
            </a:endParaRPr>
          </a:p>
          <a:p>
            <a:r>
              <a:rPr lang="en-US" dirty="0">
                <a:solidFill>
                  <a:srgbClr val="C00000"/>
                </a:solidFill>
                <a:hlinkClick r:id="rId4">
                  <a:extLst>
                    <a:ext uri="{A12FA001-AC4F-418D-AE19-62706E023703}">
                      <ahyp:hlinkClr xmlns:ahyp="http://schemas.microsoft.com/office/drawing/2018/hyperlinkcolor" val="tx"/>
                    </a:ext>
                  </a:extLst>
                </a:hlinkClick>
              </a:rPr>
              <a:t>Know Your Rights: FERPA Protections for Student Health Records</a:t>
            </a:r>
            <a:endParaRPr lang="en-US" dirty="0">
              <a:solidFill>
                <a:srgbClr val="C00000"/>
              </a:solidFill>
            </a:endParaRPr>
          </a:p>
          <a:p>
            <a:pPr marL="0" indent="0">
              <a:buNone/>
            </a:pPr>
            <a:endParaRPr lang="en-US" dirty="0"/>
          </a:p>
        </p:txBody>
      </p:sp>
    </p:spTree>
    <p:extLst>
      <p:ext uri="{BB962C8B-B14F-4D97-AF65-F5344CB8AC3E}">
        <p14:creationId xmlns:p14="http://schemas.microsoft.com/office/powerpoint/2010/main" val="900620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CC93-F2DD-3EDE-448B-C18E2F795B7A}"/>
              </a:ext>
            </a:extLst>
          </p:cNvPr>
          <p:cNvSpPr>
            <a:spLocks noGrp="1"/>
          </p:cNvSpPr>
          <p:nvPr>
            <p:ph type="title"/>
          </p:nvPr>
        </p:nvSpPr>
        <p:spPr>
          <a:xfrm>
            <a:off x="481013" y="3752849"/>
            <a:ext cx="3290887" cy="2452687"/>
          </a:xfrm>
        </p:spPr>
        <p:txBody>
          <a:bodyPr anchor="ctr">
            <a:normAutofit/>
          </a:bodyPr>
          <a:lstStyle/>
          <a:p>
            <a:r>
              <a:rPr lang="en-US" sz="2800"/>
              <a:t>Field Trip Concerns/Questions</a:t>
            </a:r>
          </a:p>
        </p:txBody>
      </p:sp>
      <p:sp>
        <p:nvSpPr>
          <p:cNvPr id="3" name="Content Placeholder 2">
            <a:extLst>
              <a:ext uri="{FF2B5EF4-FFF2-40B4-BE49-F238E27FC236}">
                <a16:creationId xmlns:a16="http://schemas.microsoft.com/office/drawing/2014/main" id="{2BD07BE9-1013-7482-7151-EA36D866B8BB}"/>
              </a:ext>
            </a:extLst>
          </p:cNvPr>
          <p:cNvSpPr>
            <a:spLocks noGrp="1"/>
          </p:cNvSpPr>
          <p:nvPr>
            <p:ph idx="1"/>
          </p:nvPr>
        </p:nvSpPr>
        <p:spPr>
          <a:xfrm>
            <a:off x="4225574" y="3429000"/>
            <a:ext cx="7485413" cy="2452687"/>
          </a:xfrm>
        </p:spPr>
        <p:txBody>
          <a:bodyPr anchor="ctr">
            <a:normAutofit/>
          </a:bodyPr>
          <a:lstStyle/>
          <a:p>
            <a:r>
              <a:rPr lang="en-US" sz="1800" dirty="0"/>
              <a:t>Students who require health services may not be excluded or denied access to activities</a:t>
            </a:r>
          </a:p>
          <a:p>
            <a:r>
              <a:rPr lang="en-US" sz="1800" dirty="0"/>
              <a:t>Federal laws mandate schools provide </a:t>
            </a:r>
            <a:r>
              <a:rPr lang="en-US" sz="1800" b="1" dirty="0"/>
              <a:t>ALL</a:t>
            </a:r>
            <a:r>
              <a:rPr lang="en-US" sz="1800" dirty="0"/>
              <a:t> students equal opportunity to participate in academic, nonacademic and extracurricular activities (including school-sponsored field trips), even after regular school hours</a:t>
            </a:r>
          </a:p>
          <a:p>
            <a:r>
              <a:rPr lang="en-US" sz="1800" dirty="0"/>
              <a:t>Schools must assure that medications administered to students are done so in a way that assures safety and compliance with the school policies and procedures and each state’s laws</a:t>
            </a:r>
          </a:p>
        </p:txBody>
      </p:sp>
      <p:pic>
        <p:nvPicPr>
          <p:cNvPr id="5" name="Picture 4" descr="A group of people in the snow">
            <a:extLst>
              <a:ext uri="{FF2B5EF4-FFF2-40B4-BE49-F238E27FC236}">
                <a16:creationId xmlns:a16="http://schemas.microsoft.com/office/drawing/2014/main" id="{F7A30A23-8359-E9A0-0C2B-44322765964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2341" b="4206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323846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480C-11B0-09EE-354A-385FC152DF73}"/>
              </a:ext>
            </a:extLst>
          </p:cNvPr>
          <p:cNvSpPr>
            <a:spLocks noGrp="1"/>
          </p:cNvSpPr>
          <p:nvPr>
            <p:ph type="title"/>
          </p:nvPr>
        </p:nvSpPr>
        <p:spPr>
          <a:xfrm>
            <a:off x="5827048" y="407987"/>
            <a:ext cx="5721484" cy="1325563"/>
          </a:xfrm>
        </p:spPr>
        <p:txBody>
          <a:bodyPr>
            <a:normAutofit/>
          </a:bodyPr>
          <a:lstStyle/>
          <a:p>
            <a:r>
              <a:rPr lang="en-US" dirty="0"/>
              <a:t>More Field Trip Concerns/Questions</a:t>
            </a:r>
          </a:p>
        </p:txBody>
      </p:sp>
      <p:sp>
        <p:nvSpPr>
          <p:cNvPr id="3" name="Content Placeholder 2">
            <a:extLst>
              <a:ext uri="{FF2B5EF4-FFF2-40B4-BE49-F238E27FC236}">
                <a16:creationId xmlns:a16="http://schemas.microsoft.com/office/drawing/2014/main" id="{6D939CF4-60F5-0935-05B2-0CCAA4C82857}"/>
              </a:ext>
            </a:extLst>
          </p:cNvPr>
          <p:cNvSpPr>
            <a:spLocks noGrp="1"/>
          </p:cNvSpPr>
          <p:nvPr>
            <p:ph idx="1"/>
          </p:nvPr>
        </p:nvSpPr>
        <p:spPr>
          <a:xfrm>
            <a:off x="5827048" y="1637480"/>
            <a:ext cx="5721484" cy="4351338"/>
          </a:xfrm>
        </p:spPr>
        <p:txBody>
          <a:bodyPr>
            <a:normAutofit lnSpcReduction="10000"/>
          </a:bodyPr>
          <a:lstStyle/>
          <a:p>
            <a:r>
              <a:rPr lang="en-US" sz="1600" b="1" dirty="0"/>
              <a:t>Scope of practice varies from state to state</a:t>
            </a:r>
          </a:p>
          <a:p>
            <a:r>
              <a:rPr lang="en-US" sz="1600" b="1" dirty="0"/>
              <a:t>Be especially aware of the scope of licensed practical nursing practice as it varies across the country</a:t>
            </a:r>
          </a:p>
          <a:p>
            <a:r>
              <a:rPr lang="en-US" sz="1600" b="1" dirty="0"/>
              <a:t>Nurse is responsible for knowing the scope of practice for nurses in the state they will be traveling through as well as the state where the field trip will take place</a:t>
            </a:r>
          </a:p>
          <a:p>
            <a:r>
              <a:rPr lang="en-US" sz="1600" b="1" dirty="0">
                <a:hlinkClick r:id="rId3"/>
              </a:rPr>
              <a:t>List of Nurse Compact states</a:t>
            </a:r>
            <a:endParaRPr lang="en-US" sz="1600" b="1" dirty="0"/>
          </a:p>
          <a:p>
            <a:r>
              <a:rPr lang="en-US" sz="1600" b="1" dirty="0"/>
              <a:t>Individual boards of nursing</a:t>
            </a:r>
          </a:p>
          <a:p>
            <a:r>
              <a:rPr lang="en-US" sz="1600" b="1" dirty="0">
                <a:hlinkClick r:id="rId4"/>
              </a:rPr>
              <a:t>State school nurse consultants list and contact information</a:t>
            </a:r>
            <a:endParaRPr lang="en-US" sz="1600" b="1" dirty="0"/>
          </a:p>
          <a:p>
            <a:r>
              <a:rPr lang="en-US" sz="1600" b="1" dirty="0"/>
              <a:t>Areas of importance are:</a:t>
            </a:r>
          </a:p>
          <a:p>
            <a:pPr lvl="1">
              <a:buFont typeface="Wingdings" panose="05000000000000000000" pitchFamily="2" charset="2"/>
              <a:buChar char="q"/>
            </a:pPr>
            <a:r>
              <a:rPr lang="en-US" sz="1600" b="1" dirty="0"/>
              <a:t>Is delegation allowed?</a:t>
            </a:r>
          </a:p>
          <a:p>
            <a:pPr lvl="1">
              <a:buFont typeface="Wingdings" panose="05000000000000000000" pitchFamily="2" charset="2"/>
              <a:buChar char="q"/>
            </a:pPr>
            <a:r>
              <a:rPr lang="en-US" sz="1600" b="1" dirty="0"/>
              <a:t>Laws regarding medication administration</a:t>
            </a:r>
          </a:p>
          <a:p>
            <a:pPr lvl="1">
              <a:buFont typeface="Wingdings" panose="05000000000000000000" pitchFamily="2" charset="2"/>
              <a:buChar char="q"/>
            </a:pPr>
            <a:r>
              <a:rPr lang="en-US" sz="1600" b="1" dirty="0"/>
              <a:t>Emergency care and medication</a:t>
            </a:r>
          </a:p>
          <a:p>
            <a:r>
              <a:rPr lang="en-US" sz="1600" b="1" dirty="0"/>
              <a:t>For more information, see </a:t>
            </a:r>
            <a:r>
              <a:rPr lang="en-US" sz="1600" b="1" dirty="0">
                <a:hlinkClick r:id="rId5"/>
              </a:rPr>
              <a:t>Providing Health Services on Out of State Field Trips</a:t>
            </a:r>
            <a:endParaRPr lang="en-US" sz="1600" b="1" dirty="0"/>
          </a:p>
          <a:p>
            <a:endParaRPr lang="en-US" sz="1000" dirty="0"/>
          </a:p>
        </p:txBody>
      </p:sp>
      <p:pic>
        <p:nvPicPr>
          <p:cNvPr id="5" name="Picture 4">
            <a:extLst>
              <a:ext uri="{FF2B5EF4-FFF2-40B4-BE49-F238E27FC236}">
                <a16:creationId xmlns:a16="http://schemas.microsoft.com/office/drawing/2014/main" id="{044453C1-E271-4B09-5C59-45C461DAEDDB}"/>
              </a:ext>
              <a:ext uri="{C183D7F6-B498-43B3-948B-1728B52AA6E4}">
                <adec:decorative xmlns:adec="http://schemas.microsoft.com/office/drawing/2017/decorative" val="1"/>
              </a:ext>
            </a:extLst>
          </p:cNvPr>
          <p:cNvPicPr>
            <a:picLocks noChangeAspect="1"/>
          </p:cNvPicPr>
          <p:nvPr/>
        </p:nvPicPr>
        <p:blipFill rotWithShape="1">
          <a:blip r:embed="rId6"/>
          <a:srcRect l="29134" r="23606"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Tree>
    <p:extLst>
      <p:ext uri="{BB962C8B-B14F-4D97-AF65-F5344CB8AC3E}">
        <p14:creationId xmlns:p14="http://schemas.microsoft.com/office/powerpoint/2010/main" val="3804059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515BD-6C1F-B455-D32D-2B6C858426E3}"/>
              </a:ext>
            </a:extLst>
          </p:cNvPr>
          <p:cNvSpPr>
            <a:spLocks noGrp="1"/>
          </p:cNvSpPr>
          <p:nvPr>
            <p:ph type="title"/>
          </p:nvPr>
        </p:nvSpPr>
        <p:spPr/>
        <p:txBody>
          <a:bodyPr/>
          <a:lstStyle/>
          <a:p>
            <a:r>
              <a:rPr lang="en-US"/>
              <a:t>Tennessee</a:t>
            </a:r>
            <a:endParaRPr lang="en-US" dirty="0"/>
          </a:p>
        </p:txBody>
      </p:sp>
      <p:sp>
        <p:nvSpPr>
          <p:cNvPr id="3" name="Content Placeholder 2">
            <a:extLst>
              <a:ext uri="{FF2B5EF4-FFF2-40B4-BE49-F238E27FC236}">
                <a16:creationId xmlns:a16="http://schemas.microsoft.com/office/drawing/2014/main" id="{43A415D4-ACCB-8C37-833C-C1AA3264DB3C}"/>
              </a:ext>
            </a:extLst>
          </p:cNvPr>
          <p:cNvSpPr>
            <a:spLocks noGrp="1"/>
          </p:cNvSpPr>
          <p:nvPr>
            <p:ph idx="1"/>
          </p:nvPr>
        </p:nvSpPr>
        <p:spPr/>
        <p:txBody>
          <a:bodyPr/>
          <a:lstStyle/>
          <a:p>
            <a:pPr>
              <a:spcBef>
                <a:spcPts val="0"/>
              </a:spcBef>
            </a:pPr>
            <a:r>
              <a:rPr lang="en-US" sz="2400" b="0" i="0" dirty="0">
                <a:solidFill>
                  <a:srgbClr val="000000"/>
                </a:solidFill>
                <a:effectLst/>
                <a:latin typeface="+mj-lt"/>
              </a:rPr>
              <a:t>Tennessee does allow for delegation to unlicensed school personnel to assist with medication administration and administer emergency rescue meds. Here’s a link to our </a:t>
            </a:r>
            <a:r>
              <a:rPr lang="en-US" sz="2400" b="0" i="0" u="sng" dirty="0">
                <a:solidFill>
                  <a:srgbClr val="0563C1"/>
                </a:solidFill>
                <a:effectLst/>
                <a:latin typeface="+mj-lt"/>
                <a:hlinkClick r:id="rId3" tooltip="Original URL: https://www.bing.com/search?q=guidelines+for+health+care+in+a+school+setting&amp;cvid=0f2eaf4ac3904423acd6a96030f48350&amp;aqs=edge..69i57j0j69i65l2j69i11004.4462j0j4&amp;FORM=ANAB01&amp;PC=U531. Click or tap if you trust this link."/>
              </a:rPr>
              <a:t>Guidelines for Health Care in a School Setting</a:t>
            </a:r>
            <a:r>
              <a:rPr lang="en-US" sz="2400" b="0" i="0" dirty="0">
                <a:solidFill>
                  <a:srgbClr val="000000"/>
                </a:solidFill>
                <a:effectLst/>
                <a:latin typeface="+mj-lt"/>
              </a:rPr>
              <a:t> that contains additional information and guidance</a:t>
            </a:r>
            <a:endParaRPr lang="en-US" sz="2400" dirty="0">
              <a:solidFill>
                <a:srgbClr val="000000"/>
              </a:solidFill>
              <a:latin typeface="+mj-lt"/>
            </a:endParaRPr>
          </a:p>
          <a:p>
            <a:pPr>
              <a:spcBef>
                <a:spcPts val="0"/>
              </a:spcBef>
            </a:pPr>
            <a:r>
              <a:rPr lang="en-US" sz="2400" dirty="0">
                <a:solidFill>
                  <a:srgbClr val="000000"/>
                </a:solidFill>
                <a:latin typeface="+mj-lt"/>
                <a:hlinkClick r:id="rId4"/>
              </a:rPr>
              <a:t>Tennessee Code Annotated 49-50-1602 </a:t>
            </a:r>
            <a:r>
              <a:rPr lang="en-US" sz="2400" dirty="0">
                <a:solidFill>
                  <a:srgbClr val="000000"/>
                </a:solidFill>
                <a:latin typeface="+mj-lt"/>
              </a:rPr>
              <a:t>speaks to assistance in self-administration of medications, administration of glucagon, epinephrine and anti-seizure medications by volunteers and diabetes care tasks</a:t>
            </a:r>
          </a:p>
          <a:p>
            <a:pPr marL="0" marR="0" indent="0" algn="l">
              <a:spcBef>
                <a:spcPts val="0"/>
              </a:spcBef>
              <a:spcAft>
                <a:spcPts val="0"/>
              </a:spcAft>
              <a:buNone/>
            </a:pPr>
            <a:r>
              <a:rPr lang="en-US" sz="2400" dirty="0">
                <a:solidFill>
                  <a:srgbClr val="000000"/>
                </a:solidFill>
                <a:latin typeface="+mj-lt"/>
              </a:rPr>
              <a:t>                                                          </a:t>
            </a:r>
            <a:r>
              <a:rPr lang="en-US" sz="2000" dirty="0">
                <a:solidFill>
                  <a:srgbClr val="000000"/>
                </a:solidFill>
                <a:latin typeface="+mj-lt"/>
              </a:rPr>
              <a:t>Amanda Johnson, MPH, RN</a:t>
            </a:r>
          </a:p>
          <a:p>
            <a:pPr marL="0" marR="0" indent="0" algn="l">
              <a:spcBef>
                <a:spcPts val="0"/>
              </a:spcBef>
              <a:spcAft>
                <a:spcPts val="0"/>
              </a:spcAft>
              <a:buNone/>
            </a:pPr>
            <a:r>
              <a:rPr lang="en-US" sz="2000" b="0" i="0" dirty="0">
                <a:solidFill>
                  <a:srgbClr val="000000"/>
                </a:solidFill>
                <a:effectLst/>
                <a:latin typeface="+mj-lt"/>
              </a:rPr>
              <a:t>                                                                     School Nurse Consultant, Tennessee</a:t>
            </a:r>
          </a:p>
          <a:p>
            <a:pPr marL="0" marR="0" indent="0" algn="l">
              <a:spcBef>
                <a:spcPts val="0"/>
              </a:spcBef>
              <a:spcAft>
                <a:spcPts val="0"/>
              </a:spcAft>
              <a:buNone/>
            </a:pPr>
            <a:r>
              <a:rPr lang="en-US" sz="2000" dirty="0">
                <a:solidFill>
                  <a:srgbClr val="000000"/>
                </a:solidFill>
                <a:latin typeface="+mj-lt"/>
              </a:rPr>
              <a:t>                                                                     </a:t>
            </a:r>
            <a:r>
              <a:rPr lang="en-US" sz="2000" dirty="0">
                <a:solidFill>
                  <a:srgbClr val="000000"/>
                </a:solidFill>
                <a:latin typeface="+mj-lt"/>
                <a:hlinkClick r:id="rId5"/>
              </a:rPr>
              <a:t>amanda.johnson@tn.gov</a:t>
            </a:r>
            <a:endParaRPr lang="en-US" sz="2000" dirty="0">
              <a:solidFill>
                <a:srgbClr val="000000"/>
              </a:solidFill>
              <a:latin typeface="+mj-lt"/>
            </a:endParaRPr>
          </a:p>
          <a:p>
            <a:pPr marL="0" marR="0" indent="0" algn="l">
              <a:spcBef>
                <a:spcPts val="0"/>
              </a:spcBef>
              <a:spcAft>
                <a:spcPts val="0"/>
              </a:spcAft>
              <a:buNone/>
            </a:pPr>
            <a:endParaRPr lang="en-US" sz="2000" b="0" i="0" dirty="0">
              <a:solidFill>
                <a:srgbClr val="000000"/>
              </a:solidFill>
              <a:effectLst/>
              <a:latin typeface="+mj-lt"/>
            </a:endParaRPr>
          </a:p>
          <a:p>
            <a:pPr marL="3429000" lvl="8" indent="0">
              <a:spcBef>
                <a:spcPts val="0"/>
              </a:spcBef>
              <a:buNone/>
            </a:pPr>
            <a:endParaRPr lang="en-US" sz="800" b="0" i="0" dirty="0">
              <a:solidFill>
                <a:srgbClr val="000000"/>
              </a:solidFill>
              <a:effectLst/>
              <a:latin typeface="+mj-lt"/>
            </a:endParaRPr>
          </a:p>
          <a:p>
            <a:endParaRPr lang="en-US" dirty="0"/>
          </a:p>
        </p:txBody>
      </p:sp>
      <p:pic>
        <p:nvPicPr>
          <p:cNvPr id="5" name="Picture 4">
            <a:extLst>
              <a:ext uri="{FF2B5EF4-FFF2-40B4-BE49-F238E27FC236}">
                <a16:creationId xmlns:a16="http://schemas.microsoft.com/office/drawing/2014/main" id="{67C2391D-138A-0B72-53DB-0590568D1F8E}"/>
              </a:ext>
              <a:ext uri="{C183D7F6-B498-43B3-948B-1728B52AA6E4}">
                <adec:decorative xmlns:adec="http://schemas.microsoft.com/office/drawing/2017/decorative" val="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7311"/>
          <a:stretch/>
        </p:blipFill>
        <p:spPr>
          <a:xfrm>
            <a:off x="400050" y="4226912"/>
            <a:ext cx="3162300" cy="2265963"/>
          </a:xfrm>
          <a:prstGeom prst="rect">
            <a:avLst/>
          </a:prstGeom>
        </p:spPr>
      </p:pic>
    </p:spTree>
    <p:extLst>
      <p:ext uri="{BB962C8B-B14F-4D97-AF65-F5344CB8AC3E}">
        <p14:creationId xmlns:p14="http://schemas.microsoft.com/office/powerpoint/2010/main" val="632957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E6AB9-7B76-C082-A7BC-327A43DB59BF}"/>
              </a:ext>
            </a:extLst>
          </p:cNvPr>
          <p:cNvSpPr>
            <a:spLocks noGrp="1"/>
          </p:cNvSpPr>
          <p:nvPr>
            <p:ph type="title"/>
          </p:nvPr>
        </p:nvSpPr>
        <p:spPr/>
        <p:txBody>
          <a:bodyPr/>
          <a:lstStyle/>
          <a:p>
            <a:r>
              <a:rPr lang="en-US" dirty="0"/>
              <a:t>Exams, Screening Compliance and Transfers</a:t>
            </a:r>
          </a:p>
        </p:txBody>
      </p:sp>
      <p:sp>
        <p:nvSpPr>
          <p:cNvPr id="3" name="Text Placeholder 2">
            <a:extLst>
              <a:ext uri="{FF2B5EF4-FFF2-40B4-BE49-F238E27FC236}">
                <a16:creationId xmlns:a16="http://schemas.microsoft.com/office/drawing/2014/main" id="{9A3CA733-D75F-7BC8-F31B-61F073952AB7}"/>
              </a:ext>
            </a:extLst>
          </p:cNvPr>
          <p:cNvSpPr>
            <a:spLocks noGrp="1"/>
          </p:cNvSpPr>
          <p:nvPr>
            <p:ph type="body" idx="1"/>
          </p:nvPr>
        </p:nvSpPr>
        <p:spPr/>
        <p:txBody>
          <a:bodyPr/>
          <a:lstStyle/>
          <a:p>
            <a:r>
              <a:rPr lang="en-US" dirty="0">
                <a:hlinkClick r:id="rId3"/>
              </a:rPr>
              <a:t>School Health Requirements </a:t>
            </a:r>
            <a:endParaRPr lang="en-US" dirty="0"/>
          </a:p>
        </p:txBody>
      </p:sp>
    </p:spTree>
    <p:extLst>
      <p:ext uri="{BB962C8B-B14F-4D97-AF65-F5344CB8AC3E}">
        <p14:creationId xmlns:p14="http://schemas.microsoft.com/office/powerpoint/2010/main" val="419910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66B37-F60E-4AE3-3D7F-A3E195CEB326}"/>
              </a:ext>
              <a:ext uri="{C183D7F6-B498-43B3-948B-1728B52AA6E4}">
                <adec:decorative xmlns:adec="http://schemas.microsoft.com/office/drawing/2017/decorative" val="1"/>
              </a:ext>
            </a:extLst>
          </p:cNvPr>
          <p:cNvPicPr>
            <a:picLocks noChangeAspect="1"/>
          </p:cNvPicPr>
          <p:nvPr/>
        </p:nvPicPr>
        <p:blipFill rotWithShape="1">
          <a:blip r:embed="rId3">
            <a:alphaModFix amt="55000"/>
            <a:extLst>
              <a:ext uri="{837473B0-CC2E-450A-ABE3-18F120FF3D39}">
                <a1611:picAttrSrcUrl xmlns:a1611="http://schemas.microsoft.com/office/drawing/2016/11/main" r:id="rId4"/>
              </a:ext>
            </a:extLst>
          </a:blip>
          <a:srcRect t="1254" b="16629"/>
          <a:stretch/>
        </p:blipFill>
        <p:spPr>
          <a:xfrm>
            <a:off x="20" y="-9107"/>
            <a:ext cx="12191980" cy="6858000"/>
          </a:xfrm>
          <a:prstGeom prst="rect">
            <a:avLst/>
          </a:prstGeom>
        </p:spPr>
      </p:pic>
      <p:sp>
        <p:nvSpPr>
          <p:cNvPr id="2" name="Title 1">
            <a:extLst>
              <a:ext uri="{FF2B5EF4-FFF2-40B4-BE49-F238E27FC236}">
                <a16:creationId xmlns:a16="http://schemas.microsoft.com/office/drawing/2014/main" id="{2AB9A55B-86DF-BD8C-B076-3D005C61975A}"/>
              </a:ext>
            </a:extLst>
          </p:cNvPr>
          <p:cNvSpPr>
            <a:spLocks noGrp="1"/>
          </p:cNvSpPr>
          <p:nvPr>
            <p:ph type="title"/>
          </p:nvPr>
        </p:nvSpPr>
        <p:spPr>
          <a:xfrm>
            <a:off x="686834" y="591344"/>
            <a:ext cx="3200400" cy="5585619"/>
          </a:xfrm>
        </p:spPr>
        <p:txBody>
          <a:bodyPr>
            <a:normAutofit/>
          </a:bodyPr>
          <a:lstStyle/>
          <a:p>
            <a:r>
              <a:rPr lang="en-US" dirty="0">
                <a:solidFill>
                  <a:schemeClr val="tx1"/>
                </a:solidFill>
              </a:rPr>
              <a:t>Physical Exams</a:t>
            </a:r>
          </a:p>
        </p:txBody>
      </p:sp>
      <p:sp>
        <p:nvSpPr>
          <p:cNvPr id="3" name="Content Placeholder 2">
            <a:extLst>
              <a:ext uri="{FF2B5EF4-FFF2-40B4-BE49-F238E27FC236}">
                <a16:creationId xmlns:a16="http://schemas.microsoft.com/office/drawing/2014/main" id="{A0568A57-B749-26BF-EAFE-FB5CD14D4F3C}"/>
              </a:ext>
            </a:extLst>
          </p:cNvPr>
          <p:cNvSpPr>
            <a:spLocks noGrp="1"/>
          </p:cNvSpPr>
          <p:nvPr>
            <p:ph idx="1"/>
          </p:nvPr>
        </p:nvSpPr>
        <p:spPr>
          <a:xfrm>
            <a:off x="4447308" y="591344"/>
            <a:ext cx="6906491" cy="5585619"/>
          </a:xfrm>
        </p:spPr>
        <p:txBody>
          <a:bodyPr anchor="ctr">
            <a:normAutofit/>
          </a:bodyPr>
          <a:lstStyle/>
          <a:p>
            <a:r>
              <a:rPr lang="en-US" b="1" dirty="0">
                <a:solidFill>
                  <a:schemeClr val="tx1"/>
                </a:solidFill>
              </a:rPr>
              <a:t>Initial entry exam (includes preschool) </a:t>
            </a:r>
            <a:r>
              <a:rPr lang="en-US" dirty="0">
                <a:solidFill>
                  <a:schemeClr val="tx1"/>
                </a:solidFill>
              </a:rPr>
              <a:t>– Can be completed up to one year prior to the first day of PS (if within the district), K or 6</a:t>
            </a:r>
            <a:r>
              <a:rPr lang="en-US" baseline="30000" dirty="0">
                <a:solidFill>
                  <a:schemeClr val="tx1"/>
                </a:solidFill>
              </a:rPr>
              <a:t>th</a:t>
            </a:r>
            <a:r>
              <a:rPr lang="en-US" dirty="0">
                <a:solidFill>
                  <a:schemeClr val="tx1"/>
                </a:solidFill>
              </a:rPr>
              <a:t> grade.  </a:t>
            </a:r>
            <a:r>
              <a:rPr lang="en-US" b="1" dirty="0">
                <a:solidFill>
                  <a:schemeClr val="tx1"/>
                </a:solidFill>
              </a:rPr>
              <a:t>Must be on file by October 15</a:t>
            </a:r>
            <a:r>
              <a:rPr lang="en-US" b="1" baseline="30000" dirty="0">
                <a:solidFill>
                  <a:schemeClr val="tx1"/>
                </a:solidFill>
              </a:rPr>
              <a:t>th</a:t>
            </a:r>
            <a:r>
              <a:rPr lang="en-US" b="1" dirty="0">
                <a:solidFill>
                  <a:schemeClr val="tx1"/>
                </a:solidFill>
              </a:rPr>
              <a:t> of the year of enrollment or 6</a:t>
            </a:r>
            <a:r>
              <a:rPr lang="en-US" b="1" baseline="30000" dirty="0">
                <a:solidFill>
                  <a:schemeClr val="tx1"/>
                </a:solidFill>
              </a:rPr>
              <a:t>th</a:t>
            </a:r>
            <a:r>
              <a:rPr lang="en-US" b="1" dirty="0">
                <a:solidFill>
                  <a:schemeClr val="tx1"/>
                </a:solidFill>
              </a:rPr>
              <a:t> grade, exams turned in after that date will be considered non-compliant in Infinite Campus</a:t>
            </a:r>
          </a:p>
          <a:p>
            <a:pPr marL="0" indent="0">
              <a:buNone/>
            </a:pPr>
            <a:endParaRPr lang="en-US" dirty="0">
              <a:solidFill>
                <a:srgbClr val="FFFFFF"/>
              </a:solidFill>
            </a:endParaRPr>
          </a:p>
        </p:txBody>
      </p:sp>
    </p:spTree>
    <p:extLst>
      <p:ext uri="{BB962C8B-B14F-4D97-AF65-F5344CB8AC3E}">
        <p14:creationId xmlns:p14="http://schemas.microsoft.com/office/powerpoint/2010/main" val="3296651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0D02-1344-C17C-2F6E-894F1E7B7E92}"/>
              </a:ext>
            </a:extLst>
          </p:cNvPr>
          <p:cNvSpPr>
            <a:spLocks noGrp="1"/>
          </p:cNvSpPr>
          <p:nvPr>
            <p:ph type="title"/>
          </p:nvPr>
        </p:nvSpPr>
        <p:spPr>
          <a:xfrm>
            <a:off x="838201" y="365125"/>
            <a:ext cx="5251316" cy="1807305"/>
          </a:xfrm>
        </p:spPr>
        <p:txBody>
          <a:bodyPr>
            <a:normAutofit/>
          </a:bodyPr>
          <a:lstStyle/>
          <a:p>
            <a:r>
              <a:rPr lang="en-US" dirty="0"/>
              <a:t>Vision Exams </a:t>
            </a:r>
          </a:p>
        </p:txBody>
      </p:sp>
      <p:sp>
        <p:nvSpPr>
          <p:cNvPr id="3" name="Content Placeholder 2">
            <a:extLst>
              <a:ext uri="{FF2B5EF4-FFF2-40B4-BE49-F238E27FC236}">
                <a16:creationId xmlns:a16="http://schemas.microsoft.com/office/drawing/2014/main" id="{4CBAA3A8-FC2F-C81D-8FF9-044A14126D51}"/>
              </a:ext>
            </a:extLst>
          </p:cNvPr>
          <p:cNvSpPr>
            <a:spLocks noGrp="1"/>
          </p:cNvSpPr>
          <p:nvPr>
            <p:ph idx="1"/>
          </p:nvPr>
        </p:nvSpPr>
        <p:spPr>
          <a:xfrm>
            <a:off x="838200" y="2333297"/>
            <a:ext cx="4619621" cy="3843666"/>
          </a:xfrm>
        </p:spPr>
        <p:txBody>
          <a:bodyPr>
            <a:normAutofit/>
          </a:bodyPr>
          <a:lstStyle/>
          <a:p>
            <a:r>
              <a:rPr lang="en-US" sz="2000" dirty="0"/>
              <a:t>Performed at initial entry (ages 3,4,5 or 6) – Can be completed up to one year prior to the first day of enrollment.  </a:t>
            </a:r>
            <a:r>
              <a:rPr lang="en-US" sz="2000" b="1" dirty="0">
                <a:solidFill>
                  <a:srgbClr val="CB3935"/>
                </a:solidFill>
              </a:rPr>
              <a:t>Must be on file by January 1</a:t>
            </a:r>
            <a:r>
              <a:rPr lang="en-US" sz="2000" b="1" baseline="30000" dirty="0">
                <a:solidFill>
                  <a:srgbClr val="CB3935"/>
                </a:solidFill>
              </a:rPr>
              <a:t>st</a:t>
            </a:r>
            <a:r>
              <a:rPr lang="en-US" sz="2000" b="1" dirty="0">
                <a:solidFill>
                  <a:srgbClr val="CB3935"/>
                </a:solidFill>
              </a:rPr>
              <a:t> to be considered valid, any exams performed after that date will be considered non-compliant in Infinite Campus</a:t>
            </a:r>
          </a:p>
          <a:p>
            <a:endParaRPr lang="en-US" sz="2000" dirty="0"/>
          </a:p>
        </p:txBody>
      </p:sp>
      <p:pic>
        <p:nvPicPr>
          <p:cNvPr id="5" name="Picture 4">
            <a:extLst>
              <a:ext uri="{FF2B5EF4-FFF2-40B4-BE49-F238E27FC236}">
                <a16:creationId xmlns:a16="http://schemas.microsoft.com/office/drawing/2014/main" id="{38F90D18-9C6E-9344-8C2B-00B7E2E2A896}"/>
              </a:ext>
              <a:ext uri="{C183D7F6-B498-43B3-948B-1728B52AA6E4}">
                <adec:decorative xmlns:adec="http://schemas.microsoft.com/office/drawing/2017/decorative" val="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732" r="3123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6935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B1D8-19A2-5F71-7E63-263E2C7210DE}"/>
              </a:ext>
            </a:extLst>
          </p:cNvPr>
          <p:cNvSpPr>
            <a:spLocks noGrp="1"/>
          </p:cNvSpPr>
          <p:nvPr>
            <p:ph type="title"/>
          </p:nvPr>
        </p:nvSpPr>
        <p:spPr>
          <a:xfrm>
            <a:off x="6657715" y="467271"/>
            <a:ext cx="4195674" cy="2052522"/>
          </a:xfrm>
        </p:spPr>
        <p:txBody>
          <a:bodyPr anchor="b">
            <a:normAutofit/>
          </a:bodyPr>
          <a:lstStyle/>
          <a:p>
            <a:r>
              <a:rPr lang="en-US" sz="3900"/>
              <a:t>Dental Exams/Screenings</a:t>
            </a:r>
          </a:p>
        </p:txBody>
      </p:sp>
      <p:pic>
        <p:nvPicPr>
          <p:cNvPr id="7" name="Picture 6" descr="A dentist examining a patient's teeth">
            <a:extLst>
              <a:ext uri="{FF2B5EF4-FFF2-40B4-BE49-F238E27FC236}">
                <a16:creationId xmlns:a16="http://schemas.microsoft.com/office/drawing/2014/main" id="{73B6F5CA-089C-BA80-E839-81C77D435F7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36" r="32164"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 name="Content Placeholder 2">
            <a:extLst>
              <a:ext uri="{FF2B5EF4-FFF2-40B4-BE49-F238E27FC236}">
                <a16:creationId xmlns:a16="http://schemas.microsoft.com/office/drawing/2014/main" id="{2BAF9E69-3D25-0A3E-5E2E-DF30E68D2253}"/>
              </a:ext>
            </a:extLst>
          </p:cNvPr>
          <p:cNvSpPr>
            <a:spLocks noGrp="1"/>
          </p:cNvSpPr>
          <p:nvPr>
            <p:ph idx="1"/>
          </p:nvPr>
        </p:nvSpPr>
        <p:spPr>
          <a:xfrm>
            <a:off x="6657715" y="2990818"/>
            <a:ext cx="4195673" cy="2913872"/>
          </a:xfrm>
        </p:spPr>
        <p:txBody>
          <a:bodyPr anchor="t">
            <a:normAutofit/>
          </a:bodyPr>
          <a:lstStyle/>
          <a:p>
            <a:r>
              <a:rPr lang="en-US" sz="2000" dirty="0">
                <a:solidFill>
                  <a:srgbClr val="CB3935">
                    <a:alpha val="80000"/>
                  </a:srgbClr>
                </a:solidFill>
              </a:rPr>
              <a:t>Must be completed the calendar year that the student starts kindergarten (Between Jan 1 and December 31</a:t>
            </a:r>
            <a:r>
              <a:rPr lang="en-US" sz="2000" dirty="0">
                <a:solidFill>
                  <a:schemeClr val="tx1">
                    <a:alpha val="80000"/>
                  </a:schemeClr>
                </a:solidFill>
              </a:rPr>
              <a:t>), any exams/screenings performed after outside this timeline is considered non-compliant. </a:t>
            </a:r>
          </a:p>
        </p:txBody>
      </p:sp>
    </p:spTree>
    <p:extLst>
      <p:ext uri="{BB962C8B-B14F-4D97-AF65-F5344CB8AC3E}">
        <p14:creationId xmlns:p14="http://schemas.microsoft.com/office/powerpoint/2010/main" val="3735885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B6DD-F068-F4A9-C414-7E5AB3FF3C9B}"/>
              </a:ext>
            </a:extLst>
          </p:cNvPr>
          <p:cNvSpPr>
            <a:spLocks noGrp="1"/>
          </p:cNvSpPr>
          <p:nvPr>
            <p:ph type="title"/>
          </p:nvPr>
        </p:nvSpPr>
        <p:spPr>
          <a:xfrm>
            <a:off x="640080" y="325369"/>
            <a:ext cx="4368602" cy="1956841"/>
          </a:xfrm>
        </p:spPr>
        <p:txBody>
          <a:bodyPr anchor="b">
            <a:normAutofit/>
          </a:bodyPr>
          <a:lstStyle/>
          <a:p>
            <a:r>
              <a:rPr lang="en-US" sz="5400" dirty="0"/>
              <a:t>Transferring Students</a:t>
            </a:r>
          </a:p>
        </p:txBody>
      </p:sp>
      <p:sp>
        <p:nvSpPr>
          <p:cNvPr id="3" name="Content Placeholder 2">
            <a:extLst>
              <a:ext uri="{FF2B5EF4-FFF2-40B4-BE49-F238E27FC236}">
                <a16:creationId xmlns:a16="http://schemas.microsoft.com/office/drawing/2014/main" id="{F6C7E1D5-94C5-89F9-FBFB-B74E30C94983}"/>
              </a:ext>
            </a:extLst>
          </p:cNvPr>
          <p:cNvSpPr>
            <a:spLocks noGrp="1"/>
          </p:cNvSpPr>
          <p:nvPr>
            <p:ph idx="1"/>
          </p:nvPr>
        </p:nvSpPr>
        <p:spPr>
          <a:xfrm>
            <a:off x="640080" y="2430137"/>
            <a:ext cx="4243589" cy="3320668"/>
          </a:xfrm>
        </p:spPr>
        <p:txBody>
          <a:bodyPr>
            <a:normAutofit fontScale="92500" lnSpcReduction="20000"/>
          </a:bodyPr>
          <a:lstStyle/>
          <a:p>
            <a:r>
              <a:rPr lang="en-US" sz="2200" dirty="0"/>
              <a:t>If student transfers from out of state in their initial entry year, all requirements are the same as any other student (immunizations, physical, vision and dental)</a:t>
            </a:r>
          </a:p>
          <a:p>
            <a:r>
              <a:rPr lang="en-US" sz="2200" dirty="0"/>
              <a:t>If the student transfers in any other grade, only immunizations and physical are required</a:t>
            </a:r>
          </a:p>
          <a:p>
            <a:r>
              <a:rPr lang="en-US" sz="2200" dirty="0">
                <a:solidFill>
                  <a:srgbClr val="C00000"/>
                </a:solidFill>
              </a:rPr>
              <a:t>Districts should may every effort to get the required screenings and exams completed in a timely manner, however there is no penalty to districts if not completed</a:t>
            </a:r>
          </a:p>
        </p:txBody>
      </p:sp>
      <p:pic>
        <p:nvPicPr>
          <p:cNvPr id="5" name="Picture 4" descr="Desks in empty classroom">
            <a:extLst>
              <a:ext uri="{FF2B5EF4-FFF2-40B4-BE49-F238E27FC236}">
                <a16:creationId xmlns:a16="http://schemas.microsoft.com/office/drawing/2014/main" id="{6273FEF0-851B-13CC-3DCB-A32B2FA725CD}"/>
              </a:ext>
            </a:extLst>
          </p:cNvPr>
          <p:cNvPicPr>
            <a:picLocks noChangeAspect="1"/>
          </p:cNvPicPr>
          <p:nvPr/>
        </p:nvPicPr>
        <p:blipFill rotWithShape="1">
          <a:blip r:embed="rId3"/>
          <a:srcRect l="14074" r="106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182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10C7-10F2-4F32-95F3-76C9A68F1355}"/>
              </a:ext>
            </a:extLst>
          </p:cNvPr>
          <p:cNvSpPr>
            <a:spLocks noGrp="1"/>
          </p:cNvSpPr>
          <p:nvPr>
            <p:ph type="title"/>
          </p:nvPr>
        </p:nvSpPr>
        <p:spPr/>
        <p:txBody>
          <a:bodyPr/>
          <a:lstStyle/>
          <a:p>
            <a:r>
              <a:rPr lang="en-US" dirty="0"/>
              <a:t>Upcoming Training Opportunities</a:t>
            </a:r>
          </a:p>
        </p:txBody>
      </p:sp>
      <p:sp>
        <p:nvSpPr>
          <p:cNvPr id="3" name="Content Placeholder 2">
            <a:extLst>
              <a:ext uri="{FF2B5EF4-FFF2-40B4-BE49-F238E27FC236}">
                <a16:creationId xmlns:a16="http://schemas.microsoft.com/office/drawing/2014/main" id="{8CAD0214-DDB8-4E78-A6AC-9626C4BA6D4F}"/>
              </a:ext>
            </a:extLst>
          </p:cNvPr>
          <p:cNvSpPr>
            <a:spLocks noGrp="1"/>
          </p:cNvSpPr>
          <p:nvPr>
            <p:ph idx="1"/>
          </p:nvPr>
        </p:nvSpPr>
        <p:spPr/>
        <p:txBody>
          <a:bodyPr/>
          <a:lstStyle/>
          <a:p>
            <a:r>
              <a:rPr lang="en-US" dirty="0"/>
              <a:t>Kentucky School Nurse Association Summer Conference (In Person)</a:t>
            </a:r>
          </a:p>
          <a:p>
            <a:pPr lvl="1">
              <a:buFont typeface="Wingdings" panose="05000000000000000000" pitchFamily="2" charset="2"/>
              <a:buChar char="ü"/>
            </a:pPr>
            <a:r>
              <a:rPr lang="en-US" dirty="0"/>
              <a:t>July 5-7, 2023</a:t>
            </a:r>
          </a:p>
          <a:p>
            <a:pPr lvl="1">
              <a:buFont typeface="Wingdings" panose="05000000000000000000" pitchFamily="2" charset="2"/>
              <a:buChar char="ü"/>
            </a:pPr>
            <a:r>
              <a:rPr lang="en-US" dirty="0"/>
              <a:t>Watch Listserv for upcoming registration information</a:t>
            </a:r>
          </a:p>
          <a:p>
            <a:r>
              <a:rPr lang="en-US" dirty="0"/>
              <a:t>KDE District Health Coordinator Conference </a:t>
            </a:r>
          </a:p>
          <a:p>
            <a:pPr lvl="1">
              <a:buFont typeface="Wingdings" panose="05000000000000000000" pitchFamily="2" charset="2"/>
              <a:buChar char="ü"/>
            </a:pPr>
            <a:r>
              <a:rPr lang="en-US" dirty="0"/>
              <a:t>Sept. 7, 2023</a:t>
            </a:r>
          </a:p>
          <a:p>
            <a:pPr lvl="1">
              <a:buFont typeface="Wingdings" panose="05000000000000000000" pitchFamily="2" charset="2"/>
              <a:buChar char="ü"/>
            </a:pPr>
            <a:r>
              <a:rPr lang="en-US" dirty="0"/>
              <a:t>KDE, 300 Sower Blvd., Frankfort, KY 40601</a:t>
            </a:r>
          </a:p>
          <a:p>
            <a:pPr lvl="1">
              <a:buFont typeface="Wingdings" panose="05000000000000000000" pitchFamily="2" charset="2"/>
              <a:buChar char="ü"/>
            </a:pPr>
            <a:r>
              <a:rPr lang="en-US" dirty="0"/>
              <a:t>Watch Listserv in August for registration and agenda</a:t>
            </a:r>
          </a:p>
          <a:p>
            <a:pPr marL="0" indent="0">
              <a:buNone/>
            </a:pPr>
            <a:endParaRPr lang="en-US" dirty="0"/>
          </a:p>
        </p:txBody>
      </p:sp>
    </p:spTree>
    <p:extLst>
      <p:ext uri="{BB962C8B-B14F-4D97-AF65-F5344CB8AC3E}">
        <p14:creationId xmlns:p14="http://schemas.microsoft.com/office/powerpoint/2010/main" val="274999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A97D-488D-4ED6-A97A-FA589256D728}"/>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1B7979E9-281C-4022-897E-A7BF3A18232F}"/>
              </a:ext>
            </a:extLst>
          </p:cNvPr>
          <p:cNvSpPr>
            <a:spLocks noGrp="1"/>
          </p:cNvSpPr>
          <p:nvPr>
            <p:ph idx="1"/>
          </p:nvPr>
        </p:nvSpPr>
        <p:spPr>
          <a:xfrm>
            <a:off x="838200" y="1374416"/>
            <a:ext cx="10515600" cy="4351338"/>
          </a:xfrm>
        </p:spPr>
        <p:txBody>
          <a:bodyPr>
            <a:normAutofit/>
          </a:bodyPr>
          <a:lstStyle/>
          <a:p>
            <a:r>
              <a:rPr lang="en-US" dirty="0"/>
              <a:t>Welcome</a:t>
            </a:r>
          </a:p>
          <a:p>
            <a:r>
              <a:rPr lang="en-US" dirty="0"/>
              <a:t>Smart Therapy for Asthma, Dr. Bob Kuhn, University of Kentucky</a:t>
            </a:r>
          </a:p>
          <a:p>
            <a:r>
              <a:rPr lang="en-US" dirty="0"/>
              <a:t>Infinite Campus Updates End-of-Year Reminders</a:t>
            </a:r>
          </a:p>
          <a:p>
            <a:r>
              <a:rPr lang="en-US" dirty="0"/>
              <a:t>General Updates</a:t>
            </a:r>
          </a:p>
          <a:p>
            <a:r>
              <a:rPr lang="en-US" dirty="0"/>
              <a:t>Legislative Update – Matt Ross</a:t>
            </a:r>
          </a:p>
          <a:p>
            <a:r>
              <a:rPr lang="en-US" dirty="0"/>
              <a:t>Department for Public Health Updates (DPH) - Michelle Malicote</a:t>
            </a:r>
          </a:p>
          <a:p>
            <a:r>
              <a:rPr lang="en-US" dirty="0"/>
              <a:t>Questions and Answers</a:t>
            </a:r>
          </a:p>
          <a:p>
            <a:r>
              <a:rPr lang="en-US" dirty="0"/>
              <a:t>Closing Remarks and Dates to Remember</a:t>
            </a:r>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3769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068C-388B-44A9-8FAA-C33A6909659C}"/>
              </a:ext>
            </a:extLst>
          </p:cNvPr>
          <p:cNvSpPr>
            <a:spLocks noGrp="1"/>
          </p:cNvSpPr>
          <p:nvPr>
            <p:ph type="title"/>
          </p:nvPr>
        </p:nvSpPr>
        <p:spPr/>
        <p:txBody>
          <a:bodyPr/>
          <a:lstStyle/>
          <a:p>
            <a:r>
              <a:rPr lang="en-US" dirty="0"/>
              <a:t>In Other News…</a:t>
            </a:r>
          </a:p>
        </p:txBody>
      </p:sp>
      <p:sp>
        <p:nvSpPr>
          <p:cNvPr id="3" name="Content Placeholder 2">
            <a:extLst>
              <a:ext uri="{FF2B5EF4-FFF2-40B4-BE49-F238E27FC236}">
                <a16:creationId xmlns:a16="http://schemas.microsoft.com/office/drawing/2014/main" id="{DB24A8F7-D6E6-4E16-A986-A1A14FE5A9EC}"/>
              </a:ext>
            </a:extLst>
          </p:cNvPr>
          <p:cNvSpPr>
            <a:spLocks noGrp="1"/>
          </p:cNvSpPr>
          <p:nvPr>
            <p:ph idx="1"/>
          </p:nvPr>
        </p:nvSpPr>
        <p:spPr/>
        <p:txBody>
          <a:bodyPr/>
          <a:lstStyle/>
          <a:p>
            <a:r>
              <a:rPr lang="en-US" dirty="0"/>
              <a:t>Medication Administration Training for 22-23 school year </a:t>
            </a:r>
            <a:r>
              <a:rPr lang="en-US" b="1" dirty="0">
                <a:solidFill>
                  <a:srgbClr val="C00000"/>
                </a:solidFill>
              </a:rPr>
              <a:t>MAY</a:t>
            </a:r>
            <a:r>
              <a:rPr lang="en-US" dirty="0"/>
              <a:t> continue through summer programing as it is a continuation of the current school year</a:t>
            </a:r>
          </a:p>
          <a:p>
            <a:r>
              <a:rPr lang="en-US" dirty="0"/>
              <a:t>KDE needs school nurse in action photos for our archive</a:t>
            </a:r>
          </a:p>
          <a:p>
            <a:pPr lvl="1">
              <a:buFont typeface="Wingdings" panose="05000000000000000000" pitchFamily="2" charset="2"/>
              <a:buChar char="ü"/>
            </a:pPr>
            <a:r>
              <a:rPr lang="en-US" dirty="0"/>
              <a:t> Email photos to </a:t>
            </a:r>
            <a:r>
              <a:rPr lang="en-US" dirty="0">
                <a:hlinkClick r:id="rId2"/>
              </a:rPr>
              <a:t>angela.mcdonald@education.ky.gov</a:t>
            </a:r>
            <a:r>
              <a:rPr lang="en-US" dirty="0"/>
              <a:t> to submit</a:t>
            </a:r>
          </a:p>
          <a:p>
            <a:pPr lvl="1">
              <a:buFont typeface="Wingdings" panose="05000000000000000000" pitchFamily="2" charset="2"/>
              <a:buChar char="ü"/>
            </a:pPr>
            <a:r>
              <a:rPr lang="en-US" dirty="0"/>
              <a:t>Must have signed photo release on file for student with district</a:t>
            </a:r>
          </a:p>
          <a:p>
            <a:endParaRPr lang="en-US" dirty="0"/>
          </a:p>
        </p:txBody>
      </p:sp>
    </p:spTree>
    <p:extLst>
      <p:ext uri="{BB962C8B-B14F-4D97-AF65-F5344CB8AC3E}">
        <p14:creationId xmlns:p14="http://schemas.microsoft.com/office/powerpoint/2010/main" val="3569614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E07A-2A87-532D-46DE-B92EE3DD3E72}"/>
              </a:ext>
            </a:extLst>
          </p:cNvPr>
          <p:cNvSpPr>
            <a:spLocks noGrp="1"/>
          </p:cNvSpPr>
          <p:nvPr>
            <p:ph type="ctrTitle"/>
          </p:nvPr>
        </p:nvSpPr>
        <p:spPr>
          <a:xfrm>
            <a:off x="1524000" y="1122363"/>
            <a:ext cx="10128308" cy="2387600"/>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2023 Legislative Update </a:t>
            </a:r>
            <a:b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b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School Health</a:t>
            </a:r>
            <a:br>
              <a:rPr kumimoji="0" lang="en-US" sz="36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endParaRPr lang="en-US" sz="3600" dirty="0"/>
          </a:p>
        </p:txBody>
      </p:sp>
      <p:sp>
        <p:nvSpPr>
          <p:cNvPr id="3" name="Subtitle 2">
            <a:extLst>
              <a:ext uri="{FF2B5EF4-FFF2-40B4-BE49-F238E27FC236}">
                <a16:creationId xmlns:a16="http://schemas.microsoft.com/office/drawing/2014/main" id="{3C23A507-E524-F098-6DD0-C25E336604AE}"/>
              </a:ext>
            </a:extLst>
          </p:cNvPr>
          <p:cNvSpPr>
            <a:spLocks noGrp="1"/>
          </p:cNvSpPr>
          <p:nvPr>
            <p:ph type="subTitle" idx="1"/>
          </p:nvPr>
        </p:nvSpPr>
        <p:spPr>
          <a:xfrm>
            <a:off x="1524000" y="3429000"/>
            <a:ext cx="10128308" cy="1828800"/>
          </a:xfrm>
        </p:spPr>
        <p:txBody>
          <a:bodyPr>
            <a:normAutofit/>
          </a:bodyPr>
          <a:lstStyle/>
          <a:p>
            <a:r>
              <a:rPr lang="en-US" dirty="0"/>
              <a:t>April 27, 2023</a:t>
            </a:r>
          </a:p>
        </p:txBody>
      </p:sp>
    </p:spTree>
    <p:extLst>
      <p:ext uri="{BB962C8B-B14F-4D97-AF65-F5344CB8AC3E}">
        <p14:creationId xmlns:p14="http://schemas.microsoft.com/office/powerpoint/2010/main" val="4239407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872F-D699-4E1A-48BA-8DBD0DBCE8E2}"/>
              </a:ext>
            </a:extLst>
          </p:cNvPr>
          <p:cNvSpPr>
            <a:spLocks noGrp="1"/>
          </p:cNvSpPr>
          <p:nvPr>
            <p:ph type="title"/>
          </p:nvPr>
        </p:nvSpPr>
        <p:spPr>
          <a:xfrm>
            <a:off x="838200" y="0"/>
            <a:ext cx="10515600" cy="1325563"/>
          </a:xfrm>
        </p:spPr>
        <p:txBody>
          <a:bodyPr/>
          <a:lstStyle/>
          <a:p>
            <a:r>
              <a:rPr lang="en-US" dirty="0"/>
              <a:t>SB 150</a:t>
            </a:r>
          </a:p>
        </p:txBody>
      </p:sp>
      <p:sp>
        <p:nvSpPr>
          <p:cNvPr id="3" name="Content Placeholder 2">
            <a:extLst>
              <a:ext uri="{FF2B5EF4-FFF2-40B4-BE49-F238E27FC236}">
                <a16:creationId xmlns:a16="http://schemas.microsoft.com/office/drawing/2014/main" id="{3E888B1D-839F-56B9-DE7B-6FD85EBA0A08}"/>
              </a:ext>
            </a:extLst>
          </p:cNvPr>
          <p:cNvSpPr>
            <a:spLocks noGrp="1"/>
          </p:cNvSpPr>
          <p:nvPr>
            <p:ph idx="1"/>
          </p:nvPr>
        </p:nvSpPr>
        <p:spPr>
          <a:xfrm>
            <a:off x="838200" y="1092458"/>
            <a:ext cx="10515600" cy="4351338"/>
          </a:xfrm>
        </p:spPr>
        <p:txBody>
          <a:bodyPr>
            <a:normAutofit fontScale="92500" lnSpcReduction="20000"/>
          </a:bodyPr>
          <a:lstStyle/>
          <a:p>
            <a:r>
              <a:rPr lang="en-US" dirty="0">
                <a:hlinkClick r:id="rId2"/>
              </a:rPr>
              <a:t>2023 Legislative Guidance</a:t>
            </a:r>
            <a:r>
              <a:rPr lang="en-US" dirty="0"/>
              <a:t> </a:t>
            </a:r>
          </a:p>
          <a:p>
            <a:r>
              <a:rPr lang="en-US" dirty="0"/>
              <a:t>On enrollment and annually district must provide comprehensive notice of the health services and mental health services available to students and right of parents to refuse consent for services.</a:t>
            </a:r>
          </a:p>
          <a:p>
            <a:r>
              <a:rPr lang="en-US" dirty="0"/>
              <a:t>Must notify parents when school personnel make referral to a student for health or mental health services</a:t>
            </a:r>
          </a:p>
          <a:p>
            <a:r>
              <a:rPr lang="en-US" dirty="0"/>
              <a:t>General parental consent may not be given for well-being surveys and questionnaires. Parental consent is required for each.</a:t>
            </a:r>
          </a:p>
          <a:p>
            <a:r>
              <a:rPr lang="en-US" dirty="0"/>
              <a:t>Impacts grade 5 health standard and human sexuality instruction</a:t>
            </a:r>
          </a:p>
          <a:p>
            <a:r>
              <a:rPr lang="en-US" dirty="0"/>
              <a:t>Restricts bathrooms and locker rooms. Provides for accommodation. </a:t>
            </a:r>
          </a:p>
          <a:p>
            <a:r>
              <a:rPr lang="en-US" dirty="0"/>
              <a:t>Prohibits administration of certain drugs to alter appearance of minor’s sex. </a:t>
            </a:r>
          </a:p>
        </p:txBody>
      </p:sp>
    </p:spTree>
    <p:extLst>
      <p:ext uri="{BB962C8B-B14F-4D97-AF65-F5344CB8AC3E}">
        <p14:creationId xmlns:p14="http://schemas.microsoft.com/office/powerpoint/2010/main" val="2350545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D4DD-4CB7-BDBE-E404-2DF98A2AE604}"/>
              </a:ext>
            </a:extLst>
          </p:cNvPr>
          <p:cNvSpPr>
            <a:spLocks noGrp="1"/>
          </p:cNvSpPr>
          <p:nvPr>
            <p:ph type="title"/>
          </p:nvPr>
        </p:nvSpPr>
        <p:spPr>
          <a:xfrm>
            <a:off x="838200" y="49641"/>
            <a:ext cx="10515600" cy="1325563"/>
          </a:xfrm>
        </p:spPr>
        <p:txBody>
          <a:bodyPr/>
          <a:lstStyle/>
          <a:p>
            <a:r>
              <a:rPr lang="en-US" dirty="0"/>
              <a:t>HB 331 (AEDs)</a:t>
            </a:r>
          </a:p>
        </p:txBody>
      </p:sp>
      <p:sp>
        <p:nvSpPr>
          <p:cNvPr id="3" name="Content Placeholder 2">
            <a:extLst>
              <a:ext uri="{FF2B5EF4-FFF2-40B4-BE49-F238E27FC236}">
                <a16:creationId xmlns:a16="http://schemas.microsoft.com/office/drawing/2014/main" id="{5370ABB1-23BD-DC7A-370B-76166FA215EF}"/>
              </a:ext>
            </a:extLst>
          </p:cNvPr>
          <p:cNvSpPr>
            <a:spLocks noGrp="1"/>
          </p:cNvSpPr>
          <p:nvPr>
            <p:ph idx="1"/>
          </p:nvPr>
        </p:nvSpPr>
        <p:spPr>
          <a:xfrm>
            <a:off x="838200" y="1372544"/>
            <a:ext cx="10515600" cy="4351338"/>
          </a:xfrm>
        </p:spPr>
        <p:txBody>
          <a:bodyPr/>
          <a:lstStyle/>
          <a:p>
            <a:r>
              <a:rPr lang="en-US" dirty="0"/>
              <a:t>District emergency plan required to include written cardiac emergency response plan</a:t>
            </a:r>
          </a:p>
          <a:p>
            <a:pPr lvl="1"/>
            <a:r>
              <a:rPr lang="en-US" dirty="0"/>
              <a:t>Include location of AEDs</a:t>
            </a:r>
          </a:p>
          <a:p>
            <a:pPr lvl="1"/>
            <a:r>
              <a:rPr lang="en-US" dirty="0"/>
              <a:t>Provided to all school staff</a:t>
            </a:r>
          </a:p>
          <a:p>
            <a:pPr lvl="1"/>
            <a:r>
              <a:rPr lang="en-US" dirty="0"/>
              <a:t>Reviewed annually by school nurse, school council, principal and first responders</a:t>
            </a:r>
          </a:p>
          <a:p>
            <a:r>
              <a:rPr lang="en-US" dirty="0"/>
              <a:t>Cardiac response plan rehearsed by simulation prior to the beginning of each athletic season by:</a:t>
            </a:r>
          </a:p>
          <a:p>
            <a:pPr lvl="1"/>
            <a:r>
              <a:rPr lang="en-US" dirty="0"/>
              <a:t>Licensed athletic trainers, school nurses and athletic directors</a:t>
            </a:r>
          </a:p>
          <a:p>
            <a:pPr lvl="1"/>
            <a:r>
              <a:rPr lang="en-US" dirty="0"/>
              <a:t>Interscholastic coaches and volunteer coaches</a:t>
            </a:r>
          </a:p>
        </p:txBody>
      </p:sp>
    </p:spTree>
    <p:extLst>
      <p:ext uri="{BB962C8B-B14F-4D97-AF65-F5344CB8AC3E}">
        <p14:creationId xmlns:p14="http://schemas.microsoft.com/office/powerpoint/2010/main" val="2609949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3C7D-491E-B457-8F3A-8F040F3DF297}"/>
              </a:ext>
            </a:extLst>
          </p:cNvPr>
          <p:cNvSpPr>
            <a:spLocks noGrp="1"/>
          </p:cNvSpPr>
          <p:nvPr>
            <p:ph type="title"/>
          </p:nvPr>
        </p:nvSpPr>
        <p:spPr>
          <a:xfrm>
            <a:off x="838200" y="96408"/>
            <a:ext cx="10515600" cy="1325563"/>
          </a:xfrm>
        </p:spPr>
        <p:txBody>
          <a:bodyPr/>
          <a:lstStyle/>
          <a:p>
            <a:r>
              <a:rPr lang="en-US" dirty="0"/>
              <a:t>HB 331 Cont. 1</a:t>
            </a:r>
          </a:p>
        </p:txBody>
      </p:sp>
      <p:sp>
        <p:nvSpPr>
          <p:cNvPr id="3" name="Content Placeholder 2">
            <a:extLst>
              <a:ext uri="{FF2B5EF4-FFF2-40B4-BE49-F238E27FC236}">
                <a16:creationId xmlns:a16="http://schemas.microsoft.com/office/drawing/2014/main" id="{33CDBD93-F45E-53FF-CF67-0C37C3784BF4}"/>
              </a:ext>
            </a:extLst>
          </p:cNvPr>
          <p:cNvSpPr>
            <a:spLocks noGrp="1"/>
          </p:cNvSpPr>
          <p:nvPr>
            <p:ph idx="1"/>
          </p:nvPr>
        </p:nvSpPr>
        <p:spPr>
          <a:xfrm>
            <a:off x="739346" y="1120346"/>
            <a:ext cx="10515600" cy="4652963"/>
          </a:xfrm>
        </p:spPr>
        <p:txBody>
          <a:bodyPr/>
          <a:lstStyle/>
          <a:p>
            <a:r>
              <a:rPr lang="en-US" dirty="0"/>
              <a:t>AED required in every middle and high school building</a:t>
            </a:r>
          </a:p>
          <a:p>
            <a:r>
              <a:rPr lang="en-US" dirty="0"/>
              <a:t>As funds are available AEDs at school-sanctioned middle and high school athletic practices and competitions</a:t>
            </a:r>
          </a:p>
          <a:p>
            <a:r>
              <a:rPr lang="en-US" dirty="0"/>
              <a:t>Adopt procedures for use, training and maintenance</a:t>
            </a:r>
          </a:p>
          <a:p>
            <a:r>
              <a:rPr lang="en-US" dirty="0"/>
              <a:t>Minimum 3 school employees and all coaches trained on AED</a:t>
            </a:r>
          </a:p>
          <a:p>
            <a:r>
              <a:rPr lang="en-US" dirty="0"/>
              <a:t>All athletic coaches maintain CPR certification</a:t>
            </a:r>
          </a:p>
          <a:p>
            <a:r>
              <a:rPr lang="en-US" dirty="0"/>
              <a:t>Develop event-specific emergency action plan for school-sanctioned nonathletic events held off-campus</a:t>
            </a:r>
          </a:p>
          <a:p>
            <a:pPr lvl="1"/>
            <a:r>
              <a:rPr lang="en-US" dirty="0"/>
              <a:t>Roles of staff, emergency personnel and may include AED</a:t>
            </a:r>
          </a:p>
          <a:p>
            <a:pPr lvl="1"/>
            <a:r>
              <a:rPr lang="en-US" dirty="0"/>
              <a:t>Distributed to staff</a:t>
            </a:r>
          </a:p>
        </p:txBody>
      </p:sp>
    </p:spTree>
    <p:extLst>
      <p:ext uri="{BB962C8B-B14F-4D97-AF65-F5344CB8AC3E}">
        <p14:creationId xmlns:p14="http://schemas.microsoft.com/office/powerpoint/2010/main" val="2817685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3B2B-E0BB-5B0C-A741-037A5655805A}"/>
              </a:ext>
            </a:extLst>
          </p:cNvPr>
          <p:cNvSpPr>
            <a:spLocks noGrp="1"/>
          </p:cNvSpPr>
          <p:nvPr>
            <p:ph type="title"/>
          </p:nvPr>
        </p:nvSpPr>
        <p:spPr>
          <a:xfrm>
            <a:off x="838200" y="22267"/>
            <a:ext cx="10515600" cy="1325563"/>
          </a:xfrm>
        </p:spPr>
        <p:txBody>
          <a:bodyPr/>
          <a:lstStyle/>
          <a:p>
            <a:r>
              <a:rPr lang="en-US" dirty="0"/>
              <a:t>HB 331 Cont. 2</a:t>
            </a:r>
          </a:p>
        </p:txBody>
      </p:sp>
      <p:sp>
        <p:nvSpPr>
          <p:cNvPr id="3" name="Content Placeholder 2">
            <a:extLst>
              <a:ext uri="{FF2B5EF4-FFF2-40B4-BE49-F238E27FC236}">
                <a16:creationId xmlns:a16="http://schemas.microsoft.com/office/drawing/2014/main" id="{C5361FA5-95A2-8D22-12C8-D67FFE484B7C}"/>
              </a:ext>
            </a:extLst>
          </p:cNvPr>
          <p:cNvSpPr>
            <a:spLocks noGrp="1"/>
          </p:cNvSpPr>
          <p:nvPr>
            <p:ph idx="1"/>
          </p:nvPr>
        </p:nvSpPr>
        <p:spPr>
          <a:xfrm>
            <a:off x="838200" y="1347830"/>
            <a:ext cx="10515600" cy="4351338"/>
          </a:xfrm>
        </p:spPr>
        <p:txBody>
          <a:bodyPr/>
          <a:lstStyle/>
          <a:p>
            <a:r>
              <a:rPr lang="en-US" dirty="0"/>
              <a:t>By August 1 of each year, District to report to KDE # of AEDs</a:t>
            </a:r>
          </a:p>
          <a:p>
            <a:r>
              <a:rPr lang="en-US" dirty="0"/>
              <a:t>By October 1 of each year, KDE to publish # of AEDs on website and report to IJCE and IJC on Health, Welfare and Family Services</a:t>
            </a:r>
          </a:p>
          <a:p>
            <a:r>
              <a:rPr lang="en-US" dirty="0"/>
              <a:t>Creates an AED fund in CHFS to help pay for and maintain AEDs as well as for CPR training</a:t>
            </a:r>
          </a:p>
          <a:p>
            <a:r>
              <a:rPr lang="en-US" dirty="0"/>
              <a:t>KHSAA required to adopt rules requiring:</a:t>
            </a:r>
          </a:p>
          <a:p>
            <a:pPr lvl="1"/>
            <a:r>
              <a:rPr lang="en-US" dirty="0"/>
              <a:t>AED at athletic practices and competitions</a:t>
            </a:r>
          </a:p>
          <a:p>
            <a:pPr lvl="1"/>
            <a:r>
              <a:rPr lang="en-US" dirty="0"/>
              <a:t>Venue specific emergency plans</a:t>
            </a:r>
          </a:p>
          <a:p>
            <a:pPr lvl="1"/>
            <a:r>
              <a:rPr lang="en-US" dirty="0"/>
              <a:t>Annual rehearsal </a:t>
            </a:r>
          </a:p>
          <a:p>
            <a:pPr lvl="1"/>
            <a:r>
              <a:rPr lang="en-US" dirty="0"/>
              <a:t>Certify to KHSAA that plan has been reviewed and rehearsed</a:t>
            </a:r>
          </a:p>
        </p:txBody>
      </p:sp>
    </p:spTree>
    <p:extLst>
      <p:ext uri="{BB962C8B-B14F-4D97-AF65-F5344CB8AC3E}">
        <p14:creationId xmlns:p14="http://schemas.microsoft.com/office/powerpoint/2010/main" val="622656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4A6F-2D2B-CFDB-826E-448B52FB54EA}"/>
              </a:ext>
            </a:extLst>
          </p:cNvPr>
          <p:cNvSpPr>
            <a:spLocks noGrp="1"/>
          </p:cNvSpPr>
          <p:nvPr>
            <p:ph type="title"/>
          </p:nvPr>
        </p:nvSpPr>
        <p:spPr>
          <a:xfrm>
            <a:off x="838200" y="79933"/>
            <a:ext cx="10515600" cy="1325563"/>
          </a:xfrm>
        </p:spPr>
        <p:txBody>
          <a:bodyPr/>
          <a:lstStyle/>
          <a:p>
            <a:r>
              <a:rPr lang="en-US" dirty="0"/>
              <a:t>SB 47 (Medicinal Cannabis)</a:t>
            </a:r>
          </a:p>
        </p:txBody>
      </p:sp>
      <p:sp>
        <p:nvSpPr>
          <p:cNvPr id="3" name="Content Placeholder 2">
            <a:extLst>
              <a:ext uri="{FF2B5EF4-FFF2-40B4-BE49-F238E27FC236}">
                <a16:creationId xmlns:a16="http://schemas.microsoft.com/office/drawing/2014/main" id="{A252D512-DC50-A7E0-B65F-7BB5ED215234}"/>
              </a:ext>
            </a:extLst>
          </p:cNvPr>
          <p:cNvSpPr>
            <a:spLocks noGrp="1"/>
          </p:cNvSpPr>
          <p:nvPr>
            <p:ph idx="1"/>
          </p:nvPr>
        </p:nvSpPr>
        <p:spPr>
          <a:xfrm>
            <a:off x="747584" y="1405496"/>
            <a:ext cx="10515600" cy="4351338"/>
          </a:xfrm>
        </p:spPr>
        <p:txBody>
          <a:bodyPr>
            <a:normAutofit lnSpcReduction="10000"/>
          </a:bodyPr>
          <a:lstStyle/>
          <a:p>
            <a:r>
              <a:rPr lang="en-US" dirty="0"/>
              <a:t>Provides for the legalization of medicinal cannabis for certain qualifying conditions. Most sections not effective till 1/1/2025.</a:t>
            </a:r>
          </a:p>
          <a:p>
            <a:r>
              <a:rPr lang="en-US" dirty="0"/>
              <a:t>Establishes framework for oversight, administration and licensing</a:t>
            </a:r>
          </a:p>
          <a:p>
            <a:r>
              <a:rPr lang="en-US" dirty="0"/>
              <a:t>Prohibits patients under 18 from possessing/acquiring cannabis; requires minor’s guardian to consent and control administration</a:t>
            </a:r>
          </a:p>
          <a:p>
            <a:r>
              <a:rPr lang="en-US" dirty="0"/>
              <a:t>Prohibits dispensing products intended to be consumed by vaporization for cardholders under 21 years old</a:t>
            </a:r>
          </a:p>
          <a:p>
            <a:r>
              <a:rPr lang="en-US" dirty="0"/>
              <a:t>Prohibits schools from refusing to enroll a cardholder</a:t>
            </a:r>
          </a:p>
          <a:p>
            <a:r>
              <a:rPr lang="en-US" dirty="0"/>
              <a:t>Requires local boards to establish policies to permit students that are registered qualified patients to consume medicinal </a:t>
            </a:r>
          </a:p>
        </p:txBody>
      </p:sp>
    </p:spTree>
    <p:extLst>
      <p:ext uri="{BB962C8B-B14F-4D97-AF65-F5344CB8AC3E}">
        <p14:creationId xmlns:p14="http://schemas.microsoft.com/office/powerpoint/2010/main" val="3670168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4A3F4-B082-616F-232D-7E18F0080638}"/>
              </a:ext>
            </a:extLst>
          </p:cNvPr>
          <p:cNvSpPr>
            <a:spLocks noGrp="1"/>
          </p:cNvSpPr>
          <p:nvPr>
            <p:ph type="title"/>
          </p:nvPr>
        </p:nvSpPr>
        <p:spPr/>
        <p:txBody>
          <a:bodyPr/>
          <a:lstStyle/>
          <a:p>
            <a:r>
              <a:rPr lang="en-US" dirty="0"/>
              <a:t>SB 47 Cont. 1</a:t>
            </a:r>
          </a:p>
        </p:txBody>
      </p:sp>
      <p:sp>
        <p:nvSpPr>
          <p:cNvPr id="3" name="Content Placeholder 2">
            <a:extLst>
              <a:ext uri="{FF2B5EF4-FFF2-40B4-BE49-F238E27FC236}">
                <a16:creationId xmlns:a16="http://schemas.microsoft.com/office/drawing/2014/main" id="{3869EF1D-EA81-1BF2-F015-9267EA71D67A}"/>
              </a:ext>
            </a:extLst>
          </p:cNvPr>
          <p:cNvSpPr>
            <a:spLocks noGrp="1"/>
          </p:cNvSpPr>
          <p:nvPr>
            <p:ph idx="1"/>
          </p:nvPr>
        </p:nvSpPr>
        <p:spPr/>
        <p:txBody>
          <a:bodyPr/>
          <a:lstStyle/>
          <a:p>
            <a:r>
              <a:rPr lang="en-US" dirty="0"/>
              <a:t>Each local board of education…, no later than July 1, 2024, establish policies to permit a pupil who is a registered qualified patient to consume medicinal cannabis on school property as deemed necessary by the pupil's parent or legal guardian. Policies enacted pursuant to this paragraph shall require medicinal cannabis be administered by a school nurse or under the supervision of appropriate school staff</a:t>
            </a:r>
          </a:p>
        </p:txBody>
      </p:sp>
    </p:spTree>
    <p:extLst>
      <p:ext uri="{BB962C8B-B14F-4D97-AF65-F5344CB8AC3E}">
        <p14:creationId xmlns:p14="http://schemas.microsoft.com/office/powerpoint/2010/main" val="4089358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F2C0-B097-9849-F848-DF6AC1EED0F9}"/>
              </a:ext>
            </a:extLst>
          </p:cNvPr>
          <p:cNvSpPr>
            <a:spLocks noGrp="1"/>
          </p:cNvSpPr>
          <p:nvPr>
            <p:ph type="title"/>
          </p:nvPr>
        </p:nvSpPr>
        <p:spPr/>
        <p:txBody>
          <a:bodyPr/>
          <a:lstStyle/>
          <a:p>
            <a:r>
              <a:rPr lang="en-US" dirty="0"/>
              <a:t>HB 538 (Student Discipline)</a:t>
            </a:r>
          </a:p>
        </p:txBody>
      </p:sp>
      <p:sp>
        <p:nvSpPr>
          <p:cNvPr id="3" name="Content Placeholder 2">
            <a:extLst>
              <a:ext uri="{FF2B5EF4-FFF2-40B4-BE49-F238E27FC236}">
                <a16:creationId xmlns:a16="http://schemas.microsoft.com/office/drawing/2014/main" id="{BAF28E8C-325E-1962-D290-EC2712EBD93E}"/>
              </a:ext>
            </a:extLst>
          </p:cNvPr>
          <p:cNvSpPr>
            <a:spLocks noGrp="1"/>
          </p:cNvSpPr>
          <p:nvPr>
            <p:ph idx="1"/>
          </p:nvPr>
        </p:nvSpPr>
        <p:spPr>
          <a:xfrm>
            <a:off x="838200" y="1690688"/>
            <a:ext cx="10515600" cy="4351338"/>
          </a:xfrm>
        </p:spPr>
        <p:txBody>
          <a:bodyPr/>
          <a:lstStyle/>
          <a:p>
            <a:r>
              <a:rPr lang="en-US" dirty="0"/>
              <a:t>Requires districts to adopt policy requiring expulsion for at least 12 mos. if student is determined by clear and convincing evidence to have made threats that pose a danger to students and staff.</a:t>
            </a:r>
          </a:p>
          <a:p>
            <a:r>
              <a:rPr lang="en-US" dirty="0"/>
              <a:t>Requires policy requiring disciplinary actions for physical assaults or students and staff off school property if incident is likely to disrupt the educational process.</a:t>
            </a:r>
          </a:p>
          <a:p>
            <a:r>
              <a:rPr lang="en-US" dirty="0"/>
              <a:t>Clarifies that a board may expel a student for longer than 12 mos.</a:t>
            </a:r>
          </a:p>
          <a:p>
            <a:r>
              <a:rPr lang="en-US" dirty="0"/>
              <a:t>Review expulsion 30 days prior to end to determine whether it should be extended.</a:t>
            </a:r>
          </a:p>
        </p:txBody>
      </p:sp>
    </p:spTree>
    <p:extLst>
      <p:ext uri="{BB962C8B-B14F-4D97-AF65-F5344CB8AC3E}">
        <p14:creationId xmlns:p14="http://schemas.microsoft.com/office/powerpoint/2010/main" val="665977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95A1-2264-1705-B861-76E16B54B9FB}"/>
              </a:ext>
            </a:extLst>
          </p:cNvPr>
          <p:cNvSpPr>
            <a:spLocks noGrp="1"/>
          </p:cNvSpPr>
          <p:nvPr>
            <p:ph type="title"/>
          </p:nvPr>
        </p:nvSpPr>
        <p:spPr/>
        <p:txBody>
          <a:bodyPr/>
          <a:lstStyle/>
          <a:p>
            <a:r>
              <a:rPr lang="en-US" dirty="0"/>
              <a:t>HB 538 Cont. 1</a:t>
            </a:r>
          </a:p>
        </p:txBody>
      </p:sp>
      <p:sp>
        <p:nvSpPr>
          <p:cNvPr id="3" name="Content Placeholder 2">
            <a:extLst>
              <a:ext uri="{FF2B5EF4-FFF2-40B4-BE49-F238E27FC236}">
                <a16:creationId xmlns:a16="http://schemas.microsoft.com/office/drawing/2014/main" id="{6A28340C-820E-E25A-D32C-796D4153F6A3}"/>
              </a:ext>
            </a:extLst>
          </p:cNvPr>
          <p:cNvSpPr>
            <a:spLocks noGrp="1"/>
          </p:cNvSpPr>
          <p:nvPr>
            <p:ph idx="1"/>
          </p:nvPr>
        </p:nvSpPr>
        <p:spPr/>
        <p:txBody>
          <a:bodyPr/>
          <a:lstStyle/>
          <a:p>
            <a:r>
              <a:rPr lang="en-US" dirty="0"/>
              <a:t>In lieu of expulsion, student may be placed in an alternative program or setting; </a:t>
            </a:r>
          </a:p>
          <a:p>
            <a:r>
              <a:rPr lang="en-US" dirty="0"/>
              <a:t>No alternative placement until guardian provided the opportunity to have a hearing before the board or appeals committee; </a:t>
            </a:r>
          </a:p>
          <a:p>
            <a:r>
              <a:rPr lang="en-US" dirty="0"/>
              <a:t>Students in alternative placement shall be subject to compulsory attendance and included in attendance for funding purposes;</a:t>
            </a:r>
          </a:p>
          <a:p>
            <a:r>
              <a:rPr lang="en-US" dirty="0"/>
              <a:t>Placement reviewed at least once per year </a:t>
            </a:r>
          </a:p>
          <a:p>
            <a:endParaRPr lang="en-US" dirty="0"/>
          </a:p>
        </p:txBody>
      </p:sp>
    </p:spTree>
    <p:extLst>
      <p:ext uri="{BB962C8B-B14F-4D97-AF65-F5344CB8AC3E}">
        <p14:creationId xmlns:p14="http://schemas.microsoft.com/office/powerpoint/2010/main" val="280594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4"/>
        <p:cNvGrpSpPr/>
        <p:nvPr/>
      </p:nvGrpSpPr>
      <p:grpSpPr>
        <a:xfrm>
          <a:off x="0" y="0"/>
          <a:ext cx="0" cy="0"/>
          <a:chOff x="0" y="0"/>
          <a:chExt cx="0" cy="0"/>
        </a:xfrm>
      </p:grpSpPr>
      <p:pic>
        <p:nvPicPr>
          <p:cNvPr id="2945" name="Google Shape;2945;p61"/>
          <p:cNvPicPr preferRelativeResize="0"/>
          <p:nvPr/>
        </p:nvPicPr>
        <p:blipFill>
          <a:blip r:embed="rId3">
            <a:alphaModFix/>
          </a:blip>
          <a:stretch>
            <a:fillRect/>
          </a:stretch>
        </p:blipFill>
        <p:spPr>
          <a:xfrm>
            <a:off x="771534" y="1094934"/>
            <a:ext cx="2858399" cy="2862599"/>
          </a:xfrm>
          <a:prstGeom prst="rect">
            <a:avLst/>
          </a:prstGeom>
          <a:noFill/>
          <a:ln>
            <a:noFill/>
          </a:ln>
        </p:spPr>
      </p:pic>
      <p:grpSp>
        <p:nvGrpSpPr>
          <p:cNvPr id="2946" name="Google Shape;2946;p61"/>
          <p:cNvGrpSpPr/>
          <p:nvPr/>
        </p:nvGrpSpPr>
        <p:grpSpPr>
          <a:xfrm>
            <a:off x="960004" y="1799670"/>
            <a:ext cx="3519093" cy="3220567"/>
            <a:chOff x="720003" y="1349752"/>
            <a:chExt cx="2639320" cy="2415425"/>
          </a:xfrm>
        </p:grpSpPr>
        <p:sp>
          <p:nvSpPr>
            <p:cNvPr id="2947" name="Google Shape;2947;p61"/>
            <p:cNvSpPr/>
            <p:nvPr/>
          </p:nvSpPr>
          <p:spPr>
            <a:xfrm>
              <a:off x="1530718" y="3735282"/>
              <a:ext cx="2638" cy="400"/>
            </a:xfrm>
            <a:custGeom>
              <a:avLst/>
              <a:gdLst/>
              <a:ahLst/>
              <a:cxnLst/>
              <a:rect l="l" t="t" r="r" b="b"/>
              <a:pathLst>
                <a:path w="33" h="5" extrusionOk="0">
                  <a:moveTo>
                    <a:pt x="5" y="0"/>
                  </a:moveTo>
                  <a:lnTo>
                    <a:pt x="0" y="5"/>
                  </a:lnTo>
                  <a:lnTo>
                    <a:pt x="5" y="0"/>
                  </a:lnTo>
                  <a:close/>
                  <a:moveTo>
                    <a:pt x="9" y="0"/>
                  </a:moveTo>
                  <a:lnTo>
                    <a:pt x="9" y="0"/>
                  </a:lnTo>
                  <a:lnTo>
                    <a:pt x="9" y="0"/>
                  </a:lnTo>
                  <a:close/>
                  <a:moveTo>
                    <a:pt x="24" y="0"/>
                  </a:moveTo>
                  <a:lnTo>
                    <a:pt x="18" y="0"/>
                  </a:lnTo>
                  <a:lnTo>
                    <a:pt x="24" y="0"/>
                  </a:lnTo>
                  <a:close/>
                  <a:moveTo>
                    <a:pt x="33" y="0"/>
                  </a:moveTo>
                  <a:lnTo>
                    <a:pt x="33" y="0"/>
                  </a:lnTo>
                  <a:close/>
                </a:path>
              </a:pathLst>
            </a:custGeom>
            <a:solidFill>
              <a:srgbClr val="F8706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48" name="Google Shape;2948;p61"/>
            <p:cNvSpPr/>
            <p:nvPr/>
          </p:nvSpPr>
          <p:spPr>
            <a:xfrm>
              <a:off x="1854300" y="2487001"/>
              <a:ext cx="80" cy="349156"/>
            </a:xfrm>
            <a:custGeom>
              <a:avLst/>
              <a:gdLst/>
              <a:ahLst/>
              <a:cxnLst/>
              <a:rect l="l" t="t" r="r" b="b"/>
              <a:pathLst>
                <a:path w="1" h="4368" extrusionOk="0">
                  <a:moveTo>
                    <a:pt x="0" y="1"/>
                  </a:moveTo>
                  <a:lnTo>
                    <a:pt x="0" y="1"/>
                  </a:lnTo>
                  <a:lnTo>
                    <a:pt x="0" y="4367"/>
                  </a:lnTo>
                  <a:lnTo>
                    <a:pt x="0" y="4367"/>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49" name="Google Shape;2949;p61"/>
            <p:cNvSpPr/>
            <p:nvPr/>
          </p:nvSpPr>
          <p:spPr>
            <a:xfrm>
              <a:off x="1849104" y="2487001"/>
              <a:ext cx="5276" cy="349156"/>
            </a:xfrm>
            <a:custGeom>
              <a:avLst/>
              <a:gdLst/>
              <a:ahLst/>
              <a:cxnLst/>
              <a:rect l="l" t="t" r="r" b="b"/>
              <a:pathLst>
                <a:path w="66" h="4368" extrusionOk="0">
                  <a:moveTo>
                    <a:pt x="65" y="1"/>
                  </a:moveTo>
                  <a:cubicBezTo>
                    <a:pt x="56" y="5"/>
                    <a:pt x="42" y="5"/>
                    <a:pt x="28" y="5"/>
                  </a:cubicBezTo>
                  <a:cubicBezTo>
                    <a:pt x="24" y="5"/>
                    <a:pt x="14" y="5"/>
                    <a:pt x="0" y="11"/>
                  </a:cubicBezTo>
                  <a:lnTo>
                    <a:pt x="0" y="4348"/>
                  </a:lnTo>
                  <a:cubicBezTo>
                    <a:pt x="24" y="4354"/>
                    <a:pt x="47" y="4358"/>
                    <a:pt x="65" y="4367"/>
                  </a:cubicBezTo>
                  <a:lnTo>
                    <a:pt x="65" y="1"/>
                  </a:lnTo>
                  <a:close/>
                </a:path>
              </a:pathLst>
            </a:custGeom>
            <a:solidFill>
              <a:srgbClr val="FF908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0" name="Google Shape;2950;p61"/>
            <p:cNvSpPr/>
            <p:nvPr/>
          </p:nvSpPr>
          <p:spPr>
            <a:xfrm>
              <a:off x="1854300" y="2867017"/>
              <a:ext cx="80" cy="327094"/>
            </a:xfrm>
            <a:custGeom>
              <a:avLst/>
              <a:gdLst/>
              <a:ahLst/>
              <a:cxnLst/>
              <a:rect l="l" t="t" r="r" b="b"/>
              <a:pathLst>
                <a:path w="1" h="4092" extrusionOk="0">
                  <a:moveTo>
                    <a:pt x="0" y="1"/>
                  </a:moveTo>
                  <a:lnTo>
                    <a:pt x="0" y="1"/>
                  </a:lnTo>
                  <a:lnTo>
                    <a:pt x="0" y="4091"/>
                  </a:lnTo>
                  <a:lnTo>
                    <a:pt x="0" y="4012"/>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1" name="Google Shape;2951;p61"/>
            <p:cNvSpPr/>
            <p:nvPr/>
          </p:nvSpPr>
          <p:spPr>
            <a:xfrm>
              <a:off x="868525" y="2867017"/>
              <a:ext cx="985839" cy="648433"/>
            </a:xfrm>
            <a:custGeom>
              <a:avLst/>
              <a:gdLst/>
              <a:ahLst/>
              <a:cxnLst/>
              <a:rect l="l" t="t" r="r" b="b"/>
              <a:pathLst>
                <a:path w="12333" h="8112" extrusionOk="0">
                  <a:moveTo>
                    <a:pt x="89" y="1074"/>
                  </a:moveTo>
                  <a:cubicBezTo>
                    <a:pt x="24" y="1803"/>
                    <a:pt x="0" y="2536"/>
                    <a:pt x="5" y="3270"/>
                  </a:cubicBezTo>
                  <a:cubicBezTo>
                    <a:pt x="15" y="2541"/>
                    <a:pt x="65" y="1813"/>
                    <a:pt x="155" y="1089"/>
                  </a:cubicBezTo>
                  <a:cubicBezTo>
                    <a:pt x="132" y="1084"/>
                    <a:pt x="108" y="1079"/>
                    <a:pt x="89" y="1074"/>
                  </a:cubicBezTo>
                  <a:close/>
                  <a:moveTo>
                    <a:pt x="12332" y="1"/>
                  </a:moveTo>
                  <a:cubicBezTo>
                    <a:pt x="12314" y="14"/>
                    <a:pt x="12295" y="29"/>
                    <a:pt x="12267" y="48"/>
                  </a:cubicBezTo>
                  <a:lnTo>
                    <a:pt x="12267" y="4380"/>
                  </a:lnTo>
                  <a:cubicBezTo>
                    <a:pt x="12272" y="4576"/>
                    <a:pt x="12253" y="4773"/>
                    <a:pt x="12220" y="4960"/>
                  </a:cubicBezTo>
                  <a:cubicBezTo>
                    <a:pt x="12291" y="4684"/>
                    <a:pt x="12328" y="4390"/>
                    <a:pt x="12332" y="4091"/>
                  </a:cubicBezTo>
                  <a:lnTo>
                    <a:pt x="12332" y="1"/>
                  </a:lnTo>
                  <a:close/>
                  <a:moveTo>
                    <a:pt x="3946" y="8098"/>
                  </a:moveTo>
                  <a:lnTo>
                    <a:pt x="3834" y="8102"/>
                  </a:lnTo>
                  <a:cubicBezTo>
                    <a:pt x="3759" y="8107"/>
                    <a:pt x="3690" y="8111"/>
                    <a:pt x="3615" y="8111"/>
                  </a:cubicBezTo>
                  <a:lnTo>
                    <a:pt x="3619" y="8111"/>
                  </a:lnTo>
                  <a:cubicBezTo>
                    <a:pt x="3699" y="8111"/>
                    <a:pt x="3778" y="8107"/>
                    <a:pt x="3858" y="8102"/>
                  </a:cubicBezTo>
                  <a:lnTo>
                    <a:pt x="3946" y="8098"/>
                  </a:lnTo>
                  <a:close/>
                </a:path>
              </a:pathLst>
            </a:custGeom>
            <a:solidFill>
              <a:srgbClr val="FF908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2" name="Google Shape;2952;p61"/>
            <p:cNvSpPr/>
            <p:nvPr/>
          </p:nvSpPr>
          <p:spPr>
            <a:xfrm>
              <a:off x="1029756" y="2239999"/>
              <a:ext cx="28457" cy="34692"/>
            </a:xfrm>
            <a:custGeom>
              <a:avLst/>
              <a:gdLst/>
              <a:ahLst/>
              <a:cxnLst/>
              <a:rect l="l" t="t" r="r" b="b"/>
              <a:pathLst>
                <a:path w="356" h="434" extrusionOk="0">
                  <a:moveTo>
                    <a:pt x="239" y="0"/>
                  </a:moveTo>
                  <a:cubicBezTo>
                    <a:pt x="173" y="0"/>
                    <a:pt x="113" y="28"/>
                    <a:pt x="71" y="84"/>
                  </a:cubicBezTo>
                  <a:cubicBezTo>
                    <a:pt x="1" y="173"/>
                    <a:pt x="20" y="308"/>
                    <a:pt x="108" y="378"/>
                  </a:cubicBezTo>
                  <a:cubicBezTo>
                    <a:pt x="136" y="397"/>
                    <a:pt x="160" y="416"/>
                    <a:pt x="183" y="434"/>
                  </a:cubicBezTo>
                  <a:cubicBezTo>
                    <a:pt x="239" y="299"/>
                    <a:pt x="295" y="168"/>
                    <a:pt x="356" y="37"/>
                  </a:cubicBezTo>
                  <a:cubicBezTo>
                    <a:pt x="318" y="14"/>
                    <a:pt x="276" y="0"/>
                    <a:pt x="239" y="0"/>
                  </a:cubicBezTo>
                  <a:close/>
                </a:path>
              </a:pathLst>
            </a:custGeom>
            <a:solidFill>
              <a:srgbClr val="FF787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3" name="Google Shape;2953;p61"/>
            <p:cNvSpPr/>
            <p:nvPr/>
          </p:nvSpPr>
          <p:spPr>
            <a:xfrm>
              <a:off x="1854300" y="2454627"/>
              <a:ext cx="13509" cy="32454"/>
            </a:xfrm>
            <a:custGeom>
              <a:avLst/>
              <a:gdLst/>
              <a:ahLst/>
              <a:cxnLst/>
              <a:rect l="l" t="t" r="r" b="b"/>
              <a:pathLst>
                <a:path w="169" h="406" extrusionOk="0">
                  <a:moveTo>
                    <a:pt x="0" y="0"/>
                  </a:moveTo>
                  <a:lnTo>
                    <a:pt x="0" y="406"/>
                  </a:lnTo>
                  <a:cubicBezTo>
                    <a:pt x="99" y="388"/>
                    <a:pt x="168" y="298"/>
                    <a:pt x="164" y="192"/>
                  </a:cubicBezTo>
                  <a:cubicBezTo>
                    <a:pt x="159" y="98"/>
                    <a:pt x="89" y="18"/>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4" name="Google Shape;2954;p61"/>
            <p:cNvSpPr/>
            <p:nvPr/>
          </p:nvSpPr>
          <p:spPr>
            <a:xfrm>
              <a:off x="1854300" y="2454627"/>
              <a:ext cx="80" cy="32454"/>
            </a:xfrm>
            <a:custGeom>
              <a:avLst/>
              <a:gdLst/>
              <a:ahLst/>
              <a:cxnLst/>
              <a:rect l="l" t="t" r="r" b="b"/>
              <a:pathLst>
                <a:path w="1" h="406" extrusionOk="0">
                  <a:moveTo>
                    <a:pt x="0" y="0"/>
                  </a:moveTo>
                  <a:lnTo>
                    <a:pt x="0" y="406"/>
                  </a:lnTo>
                  <a:lnTo>
                    <a:pt x="0" y="406"/>
                  </a:lnTo>
                  <a:lnTo>
                    <a:pt x="0" y="0"/>
                  </a:lnTo>
                  <a:close/>
                </a:path>
              </a:pathLst>
            </a:custGeom>
            <a:solidFill>
              <a:srgbClr val="FFA49B"/>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5" name="Google Shape;2955;p61"/>
            <p:cNvSpPr/>
            <p:nvPr/>
          </p:nvSpPr>
          <p:spPr>
            <a:xfrm>
              <a:off x="1849104" y="2453828"/>
              <a:ext cx="5276" cy="34132"/>
            </a:xfrm>
            <a:custGeom>
              <a:avLst/>
              <a:gdLst/>
              <a:ahLst/>
              <a:cxnLst/>
              <a:rect l="l" t="t" r="r" b="b"/>
              <a:pathLst>
                <a:path w="66" h="427" extrusionOk="0">
                  <a:moveTo>
                    <a:pt x="0" y="0"/>
                  </a:moveTo>
                  <a:lnTo>
                    <a:pt x="0" y="426"/>
                  </a:lnTo>
                  <a:cubicBezTo>
                    <a:pt x="14" y="420"/>
                    <a:pt x="24" y="420"/>
                    <a:pt x="28" y="420"/>
                  </a:cubicBezTo>
                  <a:cubicBezTo>
                    <a:pt x="42" y="420"/>
                    <a:pt x="56" y="420"/>
                    <a:pt x="65" y="416"/>
                  </a:cubicBezTo>
                  <a:lnTo>
                    <a:pt x="65" y="10"/>
                  </a:lnTo>
                  <a:cubicBezTo>
                    <a:pt x="52" y="6"/>
                    <a:pt x="37" y="0"/>
                    <a:pt x="1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6" name="Google Shape;2956;p61"/>
            <p:cNvSpPr/>
            <p:nvPr/>
          </p:nvSpPr>
          <p:spPr>
            <a:xfrm>
              <a:off x="1854300" y="2836082"/>
              <a:ext cx="11591" cy="31015"/>
            </a:xfrm>
            <a:custGeom>
              <a:avLst/>
              <a:gdLst/>
              <a:ahLst/>
              <a:cxnLst/>
              <a:rect l="l" t="t" r="r" b="b"/>
              <a:pathLst>
                <a:path w="145" h="388" extrusionOk="0">
                  <a:moveTo>
                    <a:pt x="0" y="0"/>
                  </a:moveTo>
                  <a:lnTo>
                    <a:pt x="0" y="388"/>
                  </a:lnTo>
                  <a:cubicBezTo>
                    <a:pt x="24" y="369"/>
                    <a:pt x="38" y="355"/>
                    <a:pt x="47" y="351"/>
                  </a:cubicBezTo>
                  <a:cubicBezTo>
                    <a:pt x="136" y="276"/>
                    <a:pt x="145" y="145"/>
                    <a:pt x="71" y="56"/>
                  </a:cubicBezTo>
                  <a:cubicBezTo>
                    <a:pt x="52" y="33"/>
                    <a:pt x="28" y="15"/>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7" name="Google Shape;2957;p61"/>
            <p:cNvSpPr/>
            <p:nvPr/>
          </p:nvSpPr>
          <p:spPr>
            <a:xfrm>
              <a:off x="1854300" y="2836082"/>
              <a:ext cx="80" cy="31015"/>
            </a:xfrm>
            <a:custGeom>
              <a:avLst/>
              <a:gdLst/>
              <a:ahLst/>
              <a:cxnLst/>
              <a:rect l="l" t="t" r="r" b="b"/>
              <a:pathLst>
                <a:path w="1" h="388" extrusionOk="0">
                  <a:moveTo>
                    <a:pt x="0" y="0"/>
                  </a:moveTo>
                  <a:lnTo>
                    <a:pt x="0" y="388"/>
                  </a:lnTo>
                  <a:lnTo>
                    <a:pt x="0" y="388"/>
                  </a:lnTo>
                  <a:lnTo>
                    <a:pt x="0" y="0"/>
                  </a:lnTo>
                  <a:close/>
                </a:path>
              </a:pathLst>
            </a:custGeom>
            <a:solidFill>
              <a:srgbClr val="FFA49B"/>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8" name="Google Shape;2958;p61"/>
            <p:cNvSpPr/>
            <p:nvPr/>
          </p:nvSpPr>
          <p:spPr>
            <a:xfrm>
              <a:off x="875559" y="2834563"/>
              <a:ext cx="978804" cy="119503"/>
            </a:xfrm>
            <a:custGeom>
              <a:avLst/>
              <a:gdLst/>
              <a:ahLst/>
              <a:cxnLst/>
              <a:rect l="l" t="t" r="r" b="b"/>
              <a:pathLst>
                <a:path w="12245" h="1495" extrusionOk="0">
                  <a:moveTo>
                    <a:pt x="12179" y="0"/>
                  </a:moveTo>
                  <a:lnTo>
                    <a:pt x="12179" y="454"/>
                  </a:lnTo>
                  <a:cubicBezTo>
                    <a:pt x="12207" y="435"/>
                    <a:pt x="12226" y="420"/>
                    <a:pt x="12244" y="407"/>
                  </a:cubicBezTo>
                  <a:lnTo>
                    <a:pt x="12244" y="19"/>
                  </a:lnTo>
                  <a:cubicBezTo>
                    <a:pt x="12226" y="10"/>
                    <a:pt x="12203" y="6"/>
                    <a:pt x="12179" y="0"/>
                  </a:cubicBezTo>
                  <a:close/>
                  <a:moveTo>
                    <a:pt x="39" y="1065"/>
                  </a:moveTo>
                  <a:cubicBezTo>
                    <a:pt x="24" y="1200"/>
                    <a:pt x="11" y="1340"/>
                    <a:pt x="1" y="1480"/>
                  </a:cubicBezTo>
                  <a:cubicBezTo>
                    <a:pt x="20" y="1485"/>
                    <a:pt x="44" y="1490"/>
                    <a:pt x="67" y="1495"/>
                  </a:cubicBezTo>
                  <a:cubicBezTo>
                    <a:pt x="81" y="1355"/>
                    <a:pt x="100" y="1215"/>
                    <a:pt x="123" y="1079"/>
                  </a:cubicBezTo>
                  <a:cubicBezTo>
                    <a:pt x="100" y="1075"/>
                    <a:pt x="76" y="1070"/>
                    <a:pt x="52" y="106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59" name="Google Shape;2959;p61"/>
            <p:cNvSpPr/>
            <p:nvPr/>
          </p:nvSpPr>
          <p:spPr>
            <a:xfrm>
              <a:off x="2548148" y="3735282"/>
              <a:ext cx="480" cy="400"/>
            </a:xfrm>
            <a:custGeom>
              <a:avLst/>
              <a:gdLst/>
              <a:ahLst/>
              <a:cxnLst/>
              <a:rect l="l" t="t" r="r" b="b"/>
              <a:pathLst>
                <a:path w="6" h="5" extrusionOk="0">
                  <a:moveTo>
                    <a:pt x="1" y="0"/>
                  </a:moveTo>
                  <a:cubicBezTo>
                    <a:pt x="1" y="5"/>
                    <a:pt x="1" y="5"/>
                    <a:pt x="5" y="5"/>
                  </a:cubicBezTo>
                  <a:cubicBezTo>
                    <a:pt x="5" y="5"/>
                    <a:pt x="1" y="5"/>
                    <a:pt x="1" y="0"/>
                  </a:cubicBezTo>
                  <a:close/>
                </a:path>
              </a:pathLst>
            </a:custGeom>
            <a:solidFill>
              <a:srgbClr val="F8706A"/>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0" name="Google Shape;2960;p61"/>
            <p:cNvSpPr/>
            <p:nvPr/>
          </p:nvSpPr>
          <p:spPr>
            <a:xfrm>
              <a:off x="2211536" y="2454627"/>
              <a:ext cx="13509" cy="32454"/>
            </a:xfrm>
            <a:custGeom>
              <a:avLst/>
              <a:gdLst/>
              <a:ahLst/>
              <a:cxnLst/>
              <a:rect l="l" t="t" r="r" b="b"/>
              <a:pathLst>
                <a:path w="169" h="406" extrusionOk="0">
                  <a:moveTo>
                    <a:pt x="169" y="0"/>
                  </a:moveTo>
                  <a:cubicBezTo>
                    <a:pt x="74" y="18"/>
                    <a:pt x="9" y="98"/>
                    <a:pt x="5" y="192"/>
                  </a:cubicBezTo>
                  <a:cubicBezTo>
                    <a:pt x="0" y="298"/>
                    <a:pt x="70" y="388"/>
                    <a:pt x="169" y="406"/>
                  </a:cubicBezTo>
                  <a:lnTo>
                    <a:pt x="16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1" name="Google Shape;2961;p61"/>
            <p:cNvSpPr/>
            <p:nvPr/>
          </p:nvSpPr>
          <p:spPr>
            <a:xfrm>
              <a:off x="3021051" y="2239999"/>
              <a:ext cx="28537" cy="34692"/>
            </a:xfrm>
            <a:custGeom>
              <a:avLst/>
              <a:gdLst/>
              <a:ahLst/>
              <a:cxnLst/>
              <a:rect l="l" t="t" r="r" b="b"/>
              <a:pathLst>
                <a:path w="357" h="434" extrusionOk="0">
                  <a:moveTo>
                    <a:pt x="117" y="0"/>
                  </a:moveTo>
                  <a:cubicBezTo>
                    <a:pt x="76" y="0"/>
                    <a:pt x="39" y="14"/>
                    <a:pt x="1" y="37"/>
                  </a:cubicBezTo>
                  <a:cubicBezTo>
                    <a:pt x="61" y="168"/>
                    <a:pt x="117" y="299"/>
                    <a:pt x="174" y="434"/>
                  </a:cubicBezTo>
                  <a:cubicBezTo>
                    <a:pt x="197" y="416"/>
                    <a:pt x="221" y="397"/>
                    <a:pt x="244" y="378"/>
                  </a:cubicBezTo>
                  <a:cubicBezTo>
                    <a:pt x="337" y="308"/>
                    <a:pt x="356" y="173"/>
                    <a:pt x="286" y="84"/>
                  </a:cubicBezTo>
                  <a:cubicBezTo>
                    <a:pt x="244" y="28"/>
                    <a:pt x="179" y="0"/>
                    <a:pt x="117" y="0"/>
                  </a:cubicBezTo>
                  <a:close/>
                </a:path>
              </a:pathLst>
            </a:custGeom>
            <a:solidFill>
              <a:srgbClr val="FF787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2" name="Google Shape;2962;p61"/>
            <p:cNvSpPr/>
            <p:nvPr/>
          </p:nvSpPr>
          <p:spPr>
            <a:xfrm>
              <a:off x="2224965" y="2454627"/>
              <a:ext cx="80" cy="32454"/>
            </a:xfrm>
            <a:custGeom>
              <a:avLst/>
              <a:gdLst/>
              <a:ahLst/>
              <a:cxnLst/>
              <a:rect l="l" t="t" r="r" b="b"/>
              <a:pathLst>
                <a:path w="1" h="406" extrusionOk="0">
                  <a:moveTo>
                    <a:pt x="1" y="0"/>
                  </a:moveTo>
                  <a:lnTo>
                    <a:pt x="1" y="0"/>
                  </a:lnTo>
                  <a:lnTo>
                    <a:pt x="1" y="406"/>
                  </a:lnTo>
                  <a:lnTo>
                    <a:pt x="1" y="406"/>
                  </a:lnTo>
                  <a:close/>
                </a:path>
              </a:pathLst>
            </a:custGeom>
            <a:solidFill>
              <a:srgbClr val="FFA49B"/>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3" name="Google Shape;2963;p61"/>
            <p:cNvSpPr/>
            <p:nvPr/>
          </p:nvSpPr>
          <p:spPr>
            <a:xfrm>
              <a:off x="2212974" y="2836082"/>
              <a:ext cx="12070" cy="31015"/>
            </a:xfrm>
            <a:custGeom>
              <a:avLst/>
              <a:gdLst/>
              <a:ahLst/>
              <a:cxnLst/>
              <a:rect l="l" t="t" r="r" b="b"/>
              <a:pathLst>
                <a:path w="151" h="388" extrusionOk="0">
                  <a:moveTo>
                    <a:pt x="151" y="0"/>
                  </a:moveTo>
                  <a:cubicBezTo>
                    <a:pt x="123" y="15"/>
                    <a:pt x="99" y="33"/>
                    <a:pt x="75" y="56"/>
                  </a:cubicBezTo>
                  <a:cubicBezTo>
                    <a:pt x="0" y="145"/>
                    <a:pt x="15" y="276"/>
                    <a:pt x="103" y="351"/>
                  </a:cubicBezTo>
                  <a:cubicBezTo>
                    <a:pt x="108" y="355"/>
                    <a:pt x="127" y="369"/>
                    <a:pt x="151" y="388"/>
                  </a:cubicBezTo>
                  <a:lnTo>
                    <a:pt x="1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4" name="Google Shape;2964;p61"/>
            <p:cNvSpPr/>
            <p:nvPr/>
          </p:nvSpPr>
          <p:spPr>
            <a:xfrm>
              <a:off x="3200588" y="2919295"/>
              <a:ext cx="19904" cy="33653"/>
            </a:xfrm>
            <a:custGeom>
              <a:avLst/>
              <a:gdLst/>
              <a:ahLst/>
              <a:cxnLst/>
              <a:rect l="l" t="t" r="r" b="b"/>
              <a:pathLst>
                <a:path w="249" h="421" extrusionOk="0">
                  <a:moveTo>
                    <a:pt x="24" y="0"/>
                  </a:moveTo>
                  <a:cubicBezTo>
                    <a:pt x="15" y="0"/>
                    <a:pt x="11" y="0"/>
                    <a:pt x="1" y="5"/>
                  </a:cubicBezTo>
                  <a:cubicBezTo>
                    <a:pt x="15" y="140"/>
                    <a:pt x="29" y="280"/>
                    <a:pt x="39" y="420"/>
                  </a:cubicBezTo>
                  <a:lnTo>
                    <a:pt x="57" y="420"/>
                  </a:lnTo>
                  <a:cubicBezTo>
                    <a:pt x="174" y="397"/>
                    <a:pt x="248" y="290"/>
                    <a:pt x="230" y="178"/>
                  </a:cubicBezTo>
                  <a:cubicBezTo>
                    <a:pt x="211" y="75"/>
                    <a:pt x="123" y="0"/>
                    <a:pt x="24" y="0"/>
                  </a:cubicBezTo>
                  <a:close/>
                </a:path>
              </a:pathLst>
            </a:custGeom>
            <a:solidFill>
              <a:srgbClr val="FF787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5" name="Google Shape;2965;p61"/>
            <p:cNvSpPr/>
            <p:nvPr/>
          </p:nvSpPr>
          <p:spPr>
            <a:xfrm>
              <a:off x="2224965" y="2836082"/>
              <a:ext cx="80" cy="31015"/>
            </a:xfrm>
            <a:custGeom>
              <a:avLst/>
              <a:gdLst/>
              <a:ahLst/>
              <a:cxnLst/>
              <a:rect l="l" t="t" r="r" b="b"/>
              <a:pathLst>
                <a:path w="1" h="388" extrusionOk="0">
                  <a:moveTo>
                    <a:pt x="1" y="0"/>
                  </a:moveTo>
                  <a:lnTo>
                    <a:pt x="1" y="0"/>
                  </a:lnTo>
                  <a:lnTo>
                    <a:pt x="1" y="388"/>
                  </a:lnTo>
                  <a:lnTo>
                    <a:pt x="1" y="388"/>
                  </a:lnTo>
                  <a:close/>
                </a:path>
              </a:pathLst>
            </a:custGeom>
            <a:solidFill>
              <a:srgbClr val="FFA49B"/>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6" name="Google Shape;2966;p61"/>
            <p:cNvSpPr/>
            <p:nvPr/>
          </p:nvSpPr>
          <p:spPr>
            <a:xfrm>
              <a:off x="2224965" y="2834563"/>
              <a:ext cx="978724" cy="119503"/>
            </a:xfrm>
            <a:custGeom>
              <a:avLst/>
              <a:gdLst/>
              <a:ahLst/>
              <a:cxnLst/>
              <a:rect l="l" t="t" r="r" b="b"/>
              <a:pathLst>
                <a:path w="12244" h="1495" extrusionOk="0">
                  <a:moveTo>
                    <a:pt x="66" y="0"/>
                  </a:moveTo>
                  <a:cubicBezTo>
                    <a:pt x="42" y="0"/>
                    <a:pt x="18" y="10"/>
                    <a:pt x="1" y="19"/>
                  </a:cubicBezTo>
                  <a:lnTo>
                    <a:pt x="1" y="407"/>
                  </a:lnTo>
                  <a:cubicBezTo>
                    <a:pt x="14" y="420"/>
                    <a:pt x="38" y="435"/>
                    <a:pt x="66" y="454"/>
                  </a:cubicBezTo>
                  <a:lnTo>
                    <a:pt x="66" y="0"/>
                  </a:lnTo>
                  <a:close/>
                  <a:moveTo>
                    <a:pt x="12192" y="1065"/>
                  </a:moveTo>
                  <a:cubicBezTo>
                    <a:pt x="12169" y="1070"/>
                    <a:pt x="12145" y="1075"/>
                    <a:pt x="12122" y="1079"/>
                  </a:cubicBezTo>
                  <a:cubicBezTo>
                    <a:pt x="12141" y="1215"/>
                    <a:pt x="12160" y="1355"/>
                    <a:pt x="12178" y="1495"/>
                  </a:cubicBezTo>
                  <a:cubicBezTo>
                    <a:pt x="12201" y="1490"/>
                    <a:pt x="12225" y="1485"/>
                    <a:pt x="12244" y="1480"/>
                  </a:cubicBezTo>
                  <a:cubicBezTo>
                    <a:pt x="12234" y="1340"/>
                    <a:pt x="12220" y="1200"/>
                    <a:pt x="12206" y="106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2967" name="Google Shape;2967;p61"/>
            <p:cNvGrpSpPr/>
            <p:nvPr/>
          </p:nvGrpSpPr>
          <p:grpSpPr>
            <a:xfrm>
              <a:off x="720003" y="1690759"/>
              <a:ext cx="2639320" cy="2074418"/>
              <a:chOff x="720003" y="1690759"/>
              <a:chExt cx="2639320" cy="2074418"/>
            </a:xfrm>
          </p:grpSpPr>
          <p:sp>
            <p:nvSpPr>
              <p:cNvPr id="2968" name="Google Shape;2968;p61"/>
              <p:cNvSpPr/>
              <p:nvPr/>
            </p:nvSpPr>
            <p:spPr>
              <a:xfrm>
                <a:off x="720003" y="1690759"/>
                <a:ext cx="1136196" cy="2074394"/>
              </a:xfrm>
              <a:custGeom>
                <a:avLst/>
                <a:gdLst/>
                <a:ahLst/>
                <a:cxnLst/>
                <a:rect l="l" t="t" r="r" b="b"/>
                <a:pathLst>
                  <a:path w="14214" h="25951" extrusionOk="0">
                    <a:moveTo>
                      <a:pt x="11109" y="0"/>
                    </a:moveTo>
                    <a:cubicBezTo>
                      <a:pt x="10753" y="0"/>
                      <a:pt x="10387" y="62"/>
                      <a:pt x="10026" y="194"/>
                    </a:cubicBezTo>
                    <a:cubicBezTo>
                      <a:pt x="6238" y="2160"/>
                      <a:pt x="3399" y="5522"/>
                      <a:pt x="2139" y="9537"/>
                    </a:cubicBezTo>
                    <a:lnTo>
                      <a:pt x="1285" y="12246"/>
                    </a:lnTo>
                    <a:cubicBezTo>
                      <a:pt x="411" y="15028"/>
                      <a:pt x="0" y="17933"/>
                      <a:pt x="74" y="20847"/>
                    </a:cubicBezTo>
                    <a:lnTo>
                      <a:pt x="102" y="22019"/>
                    </a:lnTo>
                    <a:cubicBezTo>
                      <a:pt x="162" y="24217"/>
                      <a:pt x="1995" y="25950"/>
                      <a:pt x="4207" y="25950"/>
                    </a:cubicBezTo>
                    <a:cubicBezTo>
                      <a:pt x="4297" y="25950"/>
                      <a:pt x="4387" y="25947"/>
                      <a:pt x="4479" y="25941"/>
                    </a:cubicBezTo>
                    <a:lnTo>
                      <a:pt x="10132" y="25582"/>
                    </a:lnTo>
                    <a:cubicBezTo>
                      <a:pt x="12435" y="25432"/>
                      <a:pt x="14214" y="23550"/>
                      <a:pt x="14190" y="21291"/>
                    </a:cubicBezTo>
                    <a:lnTo>
                      <a:pt x="14190" y="3033"/>
                    </a:lnTo>
                    <a:cubicBezTo>
                      <a:pt x="14190" y="1296"/>
                      <a:pt x="12743" y="0"/>
                      <a:pt x="1110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69" name="Google Shape;2969;p61"/>
              <p:cNvSpPr/>
              <p:nvPr/>
            </p:nvSpPr>
            <p:spPr>
              <a:xfrm>
                <a:off x="927918" y="3613540"/>
                <a:ext cx="779446" cy="151637"/>
              </a:xfrm>
              <a:custGeom>
                <a:avLst/>
                <a:gdLst/>
                <a:ahLst/>
                <a:cxnLst/>
                <a:rect l="l" t="t" r="r" b="b"/>
                <a:pathLst>
                  <a:path w="9751" h="1897" extrusionOk="0">
                    <a:moveTo>
                      <a:pt x="5725" y="0"/>
                    </a:moveTo>
                    <a:cubicBezTo>
                      <a:pt x="4179" y="0"/>
                      <a:pt x="2376" y="327"/>
                      <a:pt x="453" y="1313"/>
                    </a:cubicBezTo>
                    <a:lnTo>
                      <a:pt x="0" y="1574"/>
                    </a:lnTo>
                    <a:cubicBezTo>
                      <a:pt x="495" y="1780"/>
                      <a:pt x="1037" y="1896"/>
                      <a:pt x="1606" y="1896"/>
                    </a:cubicBezTo>
                    <a:cubicBezTo>
                      <a:pt x="1695" y="1896"/>
                      <a:pt x="1788" y="1892"/>
                      <a:pt x="1878" y="1887"/>
                    </a:cubicBezTo>
                    <a:lnTo>
                      <a:pt x="7531" y="1528"/>
                    </a:lnTo>
                    <a:lnTo>
                      <a:pt x="7541" y="1528"/>
                    </a:lnTo>
                    <a:lnTo>
                      <a:pt x="7546" y="1523"/>
                    </a:lnTo>
                    <a:lnTo>
                      <a:pt x="7574" y="1523"/>
                    </a:lnTo>
                    <a:cubicBezTo>
                      <a:pt x="8382" y="1467"/>
                      <a:pt x="9124" y="1192"/>
                      <a:pt x="9750" y="757"/>
                    </a:cubicBezTo>
                    <a:cubicBezTo>
                      <a:pt x="8872" y="416"/>
                      <a:pt x="7462" y="0"/>
                      <a:pt x="572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0" name="Google Shape;2970;p61"/>
              <p:cNvSpPr/>
              <p:nvPr/>
            </p:nvSpPr>
            <p:spPr>
              <a:xfrm>
                <a:off x="878677" y="1691318"/>
                <a:ext cx="975687" cy="1229560"/>
              </a:xfrm>
              <a:custGeom>
                <a:avLst/>
                <a:gdLst/>
                <a:ahLst/>
                <a:cxnLst/>
                <a:rect l="l" t="t" r="r" b="b"/>
                <a:pathLst>
                  <a:path w="12206" h="15382" extrusionOk="0">
                    <a:moveTo>
                      <a:pt x="9324" y="0"/>
                    </a:moveTo>
                    <a:cubicBezTo>
                      <a:pt x="9077" y="19"/>
                      <a:pt x="8820" y="70"/>
                      <a:pt x="8568" y="164"/>
                    </a:cubicBezTo>
                    <a:cubicBezTo>
                      <a:pt x="5738" y="1649"/>
                      <a:pt x="3516" y="4026"/>
                      <a:pt x="2246" y="6901"/>
                    </a:cubicBezTo>
                    <a:lnTo>
                      <a:pt x="2255" y="6911"/>
                    </a:lnTo>
                    <a:cubicBezTo>
                      <a:pt x="2432" y="7041"/>
                      <a:pt x="2615" y="7172"/>
                      <a:pt x="2796" y="7293"/>
                    </a:cubicBezTo>
                    <a:cubicBezTo>
                      <a:pt x="4108" y="5146"/>
                      <a:pt x="6089" y="3371"/>
                      <a:pt x="8522" y="2205"/>
                    </a:cubicBezTo>
                    <a:cubicBezTo>
                      <a:pt x="8839" y="2101"/>
                      <a:pt x="9156" y="2050"/>
                      <a:pt x="9464" y="2050"/>
                    </a:cubicBezTo>
                    <a:cubicBezTo>
                      <a:pt x="10884" y="2050"/>
                      <a:pt x="12140" y="3086"/>
                      <a:pt x="12140" y="4474"/>
                    </a:cubicBezTo>
                    <a:lnTo>
                      <a:pt x="12140" y="9539"/>
                    </a:lnTo>
                    <a:lnTo>
                      <a:pt x="12159" y="9539"/>
                    </a:lnTo>
                    <a:cubicBezTo>
                      <a:pt x="12177" y="9539"/>
                      <a:pt x="12192" y="9545"/>
                      <a:pt x="12205" y="9549"/>
                    </a:cubicBezTo>
                    <a:lnTo>
                      <a:pt x="12205" y="3026"/>
                    </a:lnTo>
                    <a:cubicBezTo>
                      <a:pt x="12205" y="1364"/>
                      <a:pt x="10875" y="103"/>
                      <a:pt x="9324" y="0"/>
                    </a:cubicBezTo>
                    <a:close/>
                    <a:moveTo>
                      <a:pt x="2073" y="7298"/>
                    </a:moveTo>
                    <a:cubicBezTo>
                      <a:pt x="1933" y="7653"/>
                      <a:pt x="1802" y="8013"/>
                      <a:pt x="1686" y="8382"/>
                    </a:cubicBezTo>
                    <a:lnTo>
                      <a:pt x="943" y="10763"/>
                    </a:lnTo>
                    <a:cubicBezTo>
                      <a:pt x="471" y="12267"/>
                      <a:pt x="158" y="13808"/>
                      <a:pt x="0" y="15367"/>
                    </a:cubicBezTo>
                    <a:lnTo>
                      <a:pt x="13" y="15367"/>
                    </a:lnTo>
                    <a:cubicBezTo>
                      <a:pt x="37" y="15372"/>
                      <a:pt x="61" y="15377"/>
                      <a:pt x="84" y="15381"/>
                    </a:cubicBezTo>
                    <a:cubicBezTo>
                      <a:pt x="257" y="14185"/>
                      <a:pt x="541" y="13004"/>
                      <a:pt x="938" y="11851"/>
                    </a:cubicBezTo>
                    <a:lnTo>
                      <a:pt x="1675" y="9679"/>
                    </a:lnTo>
                    <a:cubicBezTo>
                      <a:pt x="1914" y="8979"/>
                      <a:pt x="2222" y="8302"/>
                      <a:pt x="2587" y="7658"/>
                    </a:cubicBezTo>
                    <a:cubicBezTo>
                      <a:pt x="2409" y="7541"/>
                      <a:pt x="2241" y="7425"/>
                      <a:pt x="2073" y="729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1" name="Google Shape;2971;p61"/>
              <p:cNvSpPr/>
              <p:nvPr/>
            </p:nvSpPr>
            <p:spPr>
              <a:xfrm>
                <a:off x="864368" y="1855187"/>
                <a:ext cx="986638" cy="1660091"/>
              </a:xfrm>
              <a:custGeom>
                <a:avLst/>
                <a:gdLst/>
                <a:ahLst/>
                <a:cxnLst/>
                <a:rect l="l" t="t" r="r" b="b"/>
                <a:pathLst>
                  <a:path w="12343" h="20768" extrusionOk="0">
                    <a:moveTo>
                      <a:pt x="9641" y="0"/>
                    </a:moveTo>
                    <a:cubicBezTo>
                      <a:pt x="9332" y="0"/>
                      <a:pt x="9014" y="49"/>
                      <a:pt x="8701" y="155"/>
                    </a:cubicBezTo>
                    <a:cubicBezTo>
                      <a:pt x="5413" y="1728"/>
                      <a:pt x="2953" y="4417"/>
                      <a:pt x="1854" y="7629"/>
                    </a:cubicBezTo>
                    <a:lnTo>
                      <a:pt x="1117" y="9801"/>
                    </a:lnTo>
                    <a:cubicBezTo>
                      <a:pt x="356" y="12028"/>
                      <a:pt x="1" y="14353"/>
                      <a:pt x="67" y="16684"/>
                    </a:cubicBezTo>
                    <a:lnTo>
                      <a:pt x="89" y="17622"/>
                    </a:lnTo>
                    <a:cubicBezTo>
                      <a:pt x="139" y="19380"/>
                      <a:pt x="1731" y="20767"/>
                      <a:pt x="3647" y="20767"/>
                    </a:cubicBezTo>
                    <a:cubicBezTo>
                      <a:pt x="3726" y="20767"/>
                      <a:pt x="3806" y="20765"/>
                      <a:pt x="3886" y="20760"/>
                    </a:cubicBezTo>
                    <a:lnTo>
                      <a:pt x="8798" y="20471"/>
                    </a:lnTo>
                    <a:cubicBezTo>
                      <a:pt x="10792" y="20354"/>
                      <a:pt x="12343" y="18846"/>
                      <a:pt x="12319" y="17038"/>
                    </a:cubicBezTo>
                    <a:lnTo>
                      <a:pt x="12319" y="2424"/>
                    </a:lnTo>
                    <a:cubicBezTo>
                      <a:pt x="12319" y="1035"/>
                      <a:pt x="11063" y="0"/>
                      <a:pt x="964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2" name="Google Shape;2972;p61"/>
              <p:cNvSpPr/>
              <p:nvPr/>
            </p:nvSpPr>
            <p:spPr>
              <a:xfrm>
                <a:off x="1044385" y="2242957"/>
                <a:ext cx="57873" cy="60511"/>
              </a:xfrm>
              <a:custGeom>
                <a:avLst/>
                <a:gdLst/>
                <a:ahLst/>
                <a:cxnLst/>
                <a:rect l="l" t="t" r="r" b="b"/>
                <a:pathLst>
                  <a:path w="724" h="757" extrusionOk="0">
                    <a:moveTo>
                      <a:pt x="173" y="0"/>
                    </a:moveTo>
                    <a:cubicBezTo>
                      <a:pt x="112" y="131"/>
                      <a:pt x="56" y="262"/>
                      <a:pt x="0" y="397"/>
                    </a:cubicBezTo>
                    <a:cubicBezTo>
                      <a:pt x="168" y="524"/>
                      <a:pt x="336" y="640"/>
                      <a:pt x="514" y="757"/>
                    </a:cubicBezTo>
                    <a:cubicBezTo>
                      <a:pt x="583" y="636"/>
                      <a:pt x="654" y="515"/>
                      <a:pt x="723" y="392"/>
                    </a:cubicBezTo>
                    <a:cubicBezTo>
                      <a:pt x="542" y="271"/>
                      <a:pt x="359" y="140"/>
                      <a:pt x="182" y="10"/>
                    </a:cubicBezTo>
                    <a:lnTo>
                      <a:pt x="17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3" name="Google Shape;2973;p61"/>
              <p:cNvSpPr/>
              <p:nvPr/>
            </p:nvSpPr>
            <p:spPr>
              <a:xfrm>
                <a:off x="1085392" y="2274292"/>
                <a:ext cx="763779" cy="213986"/>
              </a:xfrm>
              <a:custGeom>
                <a:avLst/>
                <a:gdLst/>
                <a:ahLst/>
                <a:cxnLst/>
                <a:rect l="l" t="t" r="r" b="b"/>
                <a:pathLst>
                  <a:path w="9555" h="2677" extrusionOk="0">
                    <a:moveTo>
                      <a:pt x="210" y="0"/>
                    </a:moveTo>
                    <a:cubicBezTo>
                      <a:pt x="141" y="123"/>
                      <a:pt x="70" y="244"/>
                      <a:pt x="1" y="365"/>
                    </a:cubicBezTo>
                    <a:cubicBezTo>
                      <a:pt x="3242" y="2489"/>
                      <a:pt x="7645" y="2677"/>
                      <a:pt x="9101" y="2677"/>
                    </a:cubicBezTo>
                    <a:cubicBezTo>
                      <a:pt x="9330" y="2677"/>
                      <a:pt x="9489" y="2672"/>
                      <a:pt x="9554" y="2672"/>
                    </a:cubicBezTo>
                    <a:lnTo>
                      <a:pt x="9554" y="2246"/>
                    </a:lnTo>
                    <a:cubicBezTo>
                      <a:pt x="9522" y="2252"/>
                      <a:pt x="9395" y="2256"/>
                      <a:pt x="9194" y="2256"/>
                    </a:cubicBezTo>
                    <a:cubicBezTo>
                      <a:pt x="7887" y="2256"/>
                      <a:pt x="3400" y="2093"/>
                      <a:pt x="21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4" name="Google Shape;2974;p61"/>
              <p:cNvSpPr/>
              <p:nvPr/>
            </p:nvSpPr>
            <p:spPr>
              <a:xfrm>
                <a:off x="858853" y="2919295"/>
                <a:ext cx="19904" cy="33653"/>
              </a:xfrm>
              <a:custGeom>
                <a:avLst/>
                <a:gdLst/>
                <a:ahLst/>
                <a:cxnLst/>
                <a:rect l="l" t="t" r="r" b="b"/>
                <a:pathLst>
                  <a:path w="249" h="421" extrusionOk="0">
                    <a:moveTo>
                      <a:pt x="225" y="0"/>
                    </a:moveTo>
                    <a:cubicBezTo>
                      <a:pt x="121" y="0"/>
                      <a:pt x="37" y="75"/>
                      <a:pt x="18" y="178"/>
                    </a:cubicBezTo>
                    <a:cubicBezTo>
                      <a:pt x="0" y="290"/>
                      <a:pt x="74" y="397"/>
                      <a:pt x="192" y="420"/>
                    </a:cubicBezTo>
                    <a:lnTo>
                      <a:pt x="210" y="420"/>
                    </a:lnTo>
                    <a:cubicBezTo>
                      <a:pt x="220" y="280"/>
                      <a:pt x="233" y="140"/>
                      <a:pt x="248" y="5"/>
                    </a:cubicBezTo>
                    <a:cubicBezTo>
                      <a:pt x="238" y="0"/>
                      <a:pt x="229" y="0"/>
                      <a:pt x="225" y="0"/>
                    </a:cubicBezTo>
                    <a:close/>
                  </a:path>
                </a:pathLst>
              </a:custGeom>
              <a:solidFill>
                <a:srgbClr val="FF787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5" name="Google Shape;2975;p61"/>
              <p:cNvSpPr/>
              <p:nvPr/>
            </p:nvSpPr>
            <p:spPr>
              <a:xfrm>
                <a:off x="880915" y="2834563"/>
                <a:ext cx="968253" cy="158351"/>
              </a:xfrm>
              <a:custGeom>
                <a:avLst/>
                <a:gdLst/>
                <a:ahLst/>
                <a:cxnLst/>
                <a:rect l="l" t="t" r="r" b="b"/>
                <a:pathLst>
                  <a:path w="12113" h="1981" extrusionOk="0">
                    <a:moveTo>
                      <a:pt x="12089" y="0"/>
                    </a:moveTo>
                    <a:cubicBezTo>
                      <a:pt x="12042" y="0"/>
                      <a:pt x="11991" y="15"/>
                      <a:pt x="11953" y="47"/>
                    </a:cubicBezTo>
                    <a:cubicBezTo>
                      <a:pt x="11930" y="66"/>
                      <a:pt x="10071" y="1551"/>
                      <a:pt x="5225" y="1551"/>
                    </a:cubicBezTo>
                    <a:cubicBezTo>
                      <a:pt x="3777" y="1551"/>
                      <a:pt x="2063" y="1420"/>
                      <a:pt x="56" y="1079"/>
                    </a:cubicBezTo>
                    <a:cubicBezTo>
                      <a:pt x="33" y="1215"/>
                      <a:pt x="14" y="1355"/>
                      <a:pt x="0" y="1495"/>
                    </a:cubicBezTo>
                    <a:cubicBezTo>
                      <a:pt x="2054" y="1845"/>
                      <a:pt x="3805" y="1980"/>
                      <a:pt x="5285" y="1980"/>
                    </a:cubicBezTo>
                    <a:cubicBezTo>
                      <a:pt x="9656" y="1980"/>
                      <a:pt x="11640" y="790"/>
                      <a:pt x="12112" y="454"/>
                    </a:cubicBezTo>
                    <a:lnTo>
                      <a:pt x="1211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6" name="Google Shape;2976;p61"/>
              <p:cNvSpPr/>
              <p:nvPr/>
            </p:nvSpPr>
            <p:spPr>
              <a:xfrm>
                <a:off x="2223126" y="1690759"/>
                <a:ext cx="1136196" cy="2074394"/>
              </a:xfrm>
              <a:custGeom>
                <a:avLst/>
                <a:gdLst/>
                <a:ahLst/>
                <a:cxnLst/>
                <a:rect l="l" t="t" r="r" b="b"/>
                <a:pathLst>
                  <a:path w="14214" h="25951" extrusionOk="0">
                    <a:moveTo>
                      <a:pt x="3105" y="0"/>
                    </a:moveTo>
                    <a:cubicBezTo>
                      <a:pt x="1470" y="0"/>
                      <a:pt x="24" y="1296"/>
                      <a:pt x="24" y="3033"/>
                    </a:cubicBezTo>
                    <a:lnTo>
                      <a:pt x="24" y="21291"/>
                    </a:lnTo>
                    <a:cubicBezTo>
                      <a:pt x="0" y="23550"/>
                      <a:pt x="1779" y="25432"/>
                      <a:pt x="4081" y="25582"/>
                    </a:cubicBezTo>
                    <a:lnTo>
                      <a:pt x="9735" y="25941"/>
                    </a:lnTo>
                    <a:cubicBezTo>
                      <a:pt x="9826" y="25947"/>
                      <a:pt x="9917" y="25950"/>
                      <a:pt x="10006" y="25950"/>
                    </a:cubicBezTo>
                    <a:cubicBezTo>
                      <a:pt x="12213" y="25950"/>
                      <a:pt x="14052" y="24217"/>
                      <a:pt x="14106" y="22019"/>
                    </a:cubicBezTo>
                    <a:lnTo>
                      <a:pt x="14139" y="20847"/>
                    </a:lnTo>
                    <a:cubicBezTo>
                      <a:pt x="14213" y="17933"/>
                      <a:pt x="13803" y="15028"/>
                      <a:pt x="12929" y="12246"/>
                    </a:cubicBezTo>
                    <a:lnTo>
                      <a:pt x="12075" y="9537"/>
                    </a:lnTo>
                    <a:cubicBezTo>
                      <a:pt x="10810" y="5522"/>
                      <a:pt x="7976" y="2160"/>
                      <a:pt x="4188" y="194"/>
                    </a:cubicBezTo>
                    <a:cubicBezTo>
                      <a:pt x="3827" y="62"/>
                      <a:pt x="3461" y="0"/>
                      <a:pt x="31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7" name="Google Shape;2977;p61"/>
              <p:cNvSpPr/>
              <p:nvPr/>
            </p:nvSpPr>
            <p:spPr>
              <a:xfrm>
                <a:off x="2371968" y="3613540"/>
                <a:ext cx="779446" cy="151637"/>
              </a:xfrm>
              <a:custGeom>
                <a:avLst/>
                <a:gdLst/>
                <a:ahLst/>
                <a:cxnLst/>
                <a:rect l="l" t="t" r="r" b="b"/>
                <a:pathLst>
                  <a:path w="9751" h="1897" extrusionOk="0">
                    <a:moveTo>
                      <a:pt x="4026" y="0"/>
                    </a:moveTo>
                    <a:cubicBezTo>
                      <a:pt x="2284" y="0"/>
                      <a:pt x="875" y="416"/>
                      <a:pt x="1" y="757"/>
                    </a:cubicBezTo>
                    <a:cubicBezTo>
                      <a:pt x="623" y="1192"/>
                      <a:pt x="1369" y="1467"/>
                      <a:pt x="2177" y="1523"/>
                    </a:cubicBezTo>
                    <a:lnTo>
                      <a:pt x="2205" y="1523"/>
                    </a:lnTo>
                    <a:cubicBezTo>
                      <a:pt x="2205" y="1528"/>
                      <a:pt x="2209" y="1528"/>
                      <a:pt x="2209" y="1528"/>
                    </a:cubicBezTo>
                    <a:lnTo>
                      <a:pt x="2219" y="1528"/>
                    </a:lnTo>
                    <a:lnTo>
                      <a:pt x="7873" y="1887"/>
                    </a:lnTo>
                    <a:cubicBezTo>
                      <a:pt x="7963" y="1892"/>
                      <a:pt x="8051" y="1896"/>
                      <a:pt x="8144" y="1896"/>
                    </a:cubicBezTo>
                    <a:cubicBezTo>
                      <a:pt x="8709" y="1896"/>
                      <a:pt x="9256" y="1780"/>
                      <a:pt x="9750" y="1574"/>
                    </a:cubicBezTo>
                    <a:lnTo>
                      <a:pt x="9293" y="1313"/>
                    </a:lnTo>
                    <a:cubicBezTo>
                      <a:pt x="7375" y="327"/>
                      <a:pt x="5571" y="0"/>
                      <a:pt x="40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8" name="Google Shape;2978;p61"/>
              <p:cNvSpPr/>
              <p:nvPr/>
            </p:nvSpPr>
            <p:spPr>
              <a:xfrm>
                <a:off x="2224965" y="1691318"/>
                <a:ext cx="985839" cy="1824117"/>
              </a:xfrm>
              <a:custGeom>
                <a:avLst/>
                <a:gdLst/>
                <a:ahLst/>
                <a:cxnLst/>
                <a:rect l="l" t="t" r="r" b="b"/>
                <a:pathLst>
                  <a:path w="12333" h="22820" extrusionOk="0">
                    <a:moveTo>
                      <a:pt x="2876" y="0"/>
                    </a:moveTo>
                    <a:cubicBezTo>
                      <a:pt x="1331" y="103"/>
                      <a:pt x="1" y="1364"/>
                      <a:pt x="1" y="3026"/>
                    </a:cubicBezTo>
                    <a:lnTo>
                      <a:pt x="1" y="9549"/>
                    </a:lnTo>
                    <a:cubicBezTo>
                      <a:pt x="14" y="9545"/>
                      <a:pt x="29" y="9539"/>
                      <a:pt x="46" y="9539"/>
                    </a:cubicBezTo>
                    <a:lnTo>
                      <a:pt x="66" y="9539"/>
                    </a:lnTo>
                    <a:lnTo>
                      <a:pt x="66" y="4474"/>
                    </a:lnTo>
                    <a:cubicBezTo>
                      <a:pt x="66" y="3086"/>
                      <a:pt x="1322" y="2050"/>
                      <a:pt x="2742" y="2050"/>
                    </a:cubicBezTo>
                    <a:cubicBezTo>
                      <a:pt x="3050" y="2050"/>
                      <a:pt x="3367" y="2101"/>
                      <a:pt x="3680" y="2205"/>
                    </a:cubicBezTo>
                    <a:cubicBezTo>
                      <a:pt x="6113" y="3371"/>
                      <a:pt x="8097" y="5146"/>
                      <a:pt x="9404" y="7293"/>
                    </a:cubicBezTo>
                    <a:cubicBezTo>
                      <a:pt x="9591" y="7172"/>
                      <a:pt x="9774" y="7041"/>
                      <a:pt x="9951" y="6911"/>
                    </a:cubicBezTo>
                    <a:cubicBezTo>
                      <a:pt x="9951" y="6906"/>
                      <a:pt x="9955" y="6901"/>
                      <a:pt x="9960" y="6901"/>
                    </a:cubicBezTo>
                    <a:cubicBezTo>
                      <a:pt x="8690" y="4026"/>
                      <a:pt x="6468" y="1649"/>
                      <a:pt x="3638" y="164"/>
                    </a:cubicBezTo>
                    <a:cubicBezTo>
                      <a:pt x="3386" y="70"/>
                      <a:pt x="3128" y="19"/>
                      <a:pt x="2876" y="0"/>
                    </a:cubicBezTo>
                    <a:close/>
                    <a:moveTo>
                      <a:pt x="1" y="9955"/>
                    </a:moveTo>
                    <a:lnTo>
                      <a:pt x="1" y="14321"/>
                    </a:lnTo>
                    <a:cubicBezTo>
                      <a:pt x="18" y="14312"/>
                      <a:pt x="42" y="14302"/>
                      <a:pt x="66" y="14302"/>
                    </a:cubicBezTo>
                    <a:lnTo>
                      <a:pt x="66" y="9965"/>
                    </a:lnTo>
                    <a:cubicBezTo>
                      <a:pt x="52" y="9959"/>
                      <a:pt x="42" y="9959"/>
                      <a:pt x="38" y="9959"/>
                    </a:cubicBezTo>
                    <a:cubicBezTo>
                      <a:pt x="24" y="9959"/>
                      <a:pt x="10" y="9959"/>
                      <a:pt x="1" y="9955"/>
                    </a:cubicBezTo>
                    <a:close/>
                    <a:moveTo>
                      <a:pt x="10133" y="7298"/>
                    </a:moveTo>
                    <a:cubicBezTo>
                      <a:pt x="9964" y="7425"/>
                      <a:pt x="9792" y="7541"/>
                      <a:pt x="9619" y="7658"/>
                    </a:cubicBezTo>
                    <a:cubicBezTo>
                      <a:pt x="9983" y="8302"/>
                      <a:pt x="10287" y="8979"/>
                      <a:pt x="10530" y="9679"/>
                    </a:cubicBezTo>
                    <a:lnTo>
                      <a:pt x="11268" y="11851"/>
                    </a:lnTo>
                    <a:cubicBezTo>
                      <a:pt x="11664" y="13004"/>
                      <a:pt x="11949" y="14185"/>
                      <a:pt x="12122" y="15381"/>
                    </a:cubicBezTo>
                    <a:cubicBezTo>
                      <a:pt x="12145" y="15377"/>
                      <a:pt x="12169" y="15372"/>
                      <a:pt x="12192" y="15367"/>
                    </a:cubicBezTo>
                    <a:lnTo>
                      <a:pt x="12206" y="15367"/>
                    </a:lnTo>
                    <a:cubicBezTo>
                      <a:pt x="12048" y="13808"/>
                      <a:pt x="11729" y="12267"/>
                      <a:pt x="11263" y="10763"/>
                    </a:cubicBezTo>
                    <a:lnTo>
                      <a:pt x="10520" y="8382"/>
                    </a:lnTo>
                    <a:cubicBezTo>
                      <a:pt x="10404" y="8013"/>
                      <a:pt x="10273" y="7653"/>
                      <a:pt x="10133" y="7298"/>
                    </a:cubicBezTo>
                    <a:close/>
                    <a:moveTo>
                      <a:pt x="12244" y="15782"/>
                    </a:moveTo>
                    <a:cubicBezTo>
                      <a:pt x="12225" y="15787"/>
                      <a:pt x="12201" y="15792"/>
                      <a:pt x="12178" y="15797"/>
                    </a:cubicBezTo>
                    <a:cubicBezTo>
                      <a:pt x="12267" y="16521"/>
                      <a:pt x="12318" y="17249"/>
                      <a:pt x="12328" y="17978"/>
                    </a:cubicBezTo>
                    <a:cubicBezTo>
                      <a:pt x="12332" y="17244"/>
                      <a:pt x="12304" y="16511"/>
                      <a:pt x="12244" y="15782"/>
                    </a:cubicBezTo>
                    <a:close/>
                    <a:moveTo>
                      <a:pt x="1" y="14709"/>
                    </a:moveTo>
                    <a:lnTo>
                      <a:pt x="1" y="18799"/>
                    </a:lnTo>
                    <a:cubicBezTo>
                      <a:pt x="1" y="19098"/>
                      <a:pt x="42" y="19392"/>
                      <a:pt x="113" y="19668"/>
                    </a:cubicBezTo>
                    <a:cubicBezTo>
                      <a:pt x="80" y="19481"/>
                      <a:pt x="61" y="19284"/>
                      <a:pt x="66" y="19088"/>
                    </a:cubicBezTo>
                    <a:lnTo>
                      <a:pt x="66" y="14756"/>
                    </a:lnTo>
                    <a:cubicBezTo>
                      <a:pt x="38" y="14737"/>
                      <a:pt x="14" y="14722"/>
                      <a:pt x="1" y="14709"/>
                    </a:cubicBezTo>
                    <a:close/>
                    <a:moveTo>
                      <a:pt x="8382" y="22806"/>
                    </a:moveTo>
                    <a:lnTo>
                      <a:pt x="8475" y="22810"/>
                    </a:lnTo>
                    <a:cubicBezTo>
                      <a:pt x="8555" y="22815"/>
                      <a:pt x="8634" y="22819"/>
                      <a:pt x="8714" y="22819"/>
                    </a:cubicBezTo>
                    <a:lnTo>
                      <a:pt x="8718" y="22819"/>
                    </a:lnTo>
                    <a:cubicBezTo>
                      <a:pt x="8643" y="22819"/>
                      <a:pt x="8569" y="22815"/>
                      <a:pt x="8494" y="22810"/>
                    </a:cubicBezTo>
                    <a:lnTo>
                      <a:pt x="8382" y="22806"/>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79" name="Google Shape;2979;p61"/>
              <p:cNvSpPr/>
              <p:nvPr/>
            </p:nvSpPr>
            <p:spPr>
              <a:xfrm>
                <a:off x="2228322" y="1855187"/>
                <a:ext cx="986558" cy="1660091"/>
              </a:xfrm>
              <a:custGeom>
                <a:avLst/>
                <a:gdLst/>
                <a:ahLst/>
                <a:cxnLst/>
                <a:rect l="l" t="t" r="r" b="b"/>
                <a:pathLst>
                  <a:path w="12342" h="20768" extrusionOk="0">
                    <a:moveTo>
                      <a:pt x="2699" y="0"/>
                    </a:moveTo>
                    <a:cubicBezTo>
                      <a:pt x="1280" y="0"/>
                      <a:pt x="24" y="1035"/>
                      <a:pt x="24" y="2424"/>
                    </a:cubicBezTo>
                    <a:lnTo>
                      <a:pt x="24" y="17038"/>
                    </a:lnTo>
                    <a:cubicBezTo>
                      <a:pt x="0" y="18846"/>
                      <a:pt x="1545" y="20354"/>
                      <a:pt x="3545" y="20471"/>
                    </a:cubicBezTo>
                    <a:lnTo>
                      <a:pt x="8452" y="20760"/>
                    </a:lnTo>
                    <a:cubicBezTo>
                      <a:pt x="8532" y="20765"/>
                      <a:pt x="8612" y="20767"/>
                      <a:pt x="8691" y="20767"/>
                    </a:cubicBezTo>
                    <a:cubicBezTo>
                      <a:pt x="10608" y="20767"/>
                      <a:pt x="12204" y="19380"/>
                      <a:pt x="12253" y="17622"/>
                    </a:cubicBezTo>
                    <a:lnTo>
                      <a:pt x="12276" y="16684"/>
                    </a:lnTo>
                    <a:cubicBezTo>
                      <a:pt x="12342" y="14353"/>
                      <a:pt x="11987" y="12028"/>
                      <a:pt x="11226" y="9801"/>
                    </a:cubicBezTo>
                    <a:lnTo>
                      <a:pt x="10488" y="7629"/>
                    </a:lnTo>
                    <a:cubicBezTo>
                      <a:pt x="9390" y="4417"/>
                      <a:pt x="6925" y="1728"/>
                      <a:pt x="3638" y="155"/>
                    </a:cubicBezTo>
                    <a:cubicBezTo>
                      <a:pt x="3325" y="49"/>
                      <a:pt x="3008" y="0"/>
                      <a:pt x="269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0" name="Google Shape;2980;p61"/>
              <p:cNvSpPr/>
              <p:nvPr/>
            </p:nvSpPr>
            <p:spPr>
              <a:xfrm>
                <a:off x="2224965" y="2242957"/>
                <a:ext cx="809982" cy="245001"/>
              </a:xfrm>
              <a:custGeom>
                <a:avLst/>
                <a:gdLst/>
                <a:ahLst/>
                <a:cxnLst/>
                <a:rect l="l" t="t" r="r" b="b"/>
                <a:pathLst>
                  <a:path w="10133" h="3065" extrusionOk="0">
                    <a:moveTo>
                      <a:pt x="9960" y="0"/>
                    </a:moveTo>
                    <a:cubicBezTo>
                      <a:pt x="9955" y="0"/>
                      <a:pt x="9951" y="5"/>
                      <a:pt x="9951" y="10"/>
                    </a:cubicBezTo>
                    <a:cubicBezTo>
                      <a:pt x="9774" y="140"/>
                      <a:pt x="9591" y="271"/>
                      <a:pt x="9404" y="392"/>
                    </a:cubicBezTo>
                    <a:cubicBezTo>
                      <a:pt x="9479" y="515"/>
                      <a:pt x="9550" y="636"/>
                      <a:pt x="9619" y="757"/>
                    </a:cubicBezTo>
                    <a:cubicBezTo>
                      <a:pt x="9792" y="640"/>
                      <a:pt x="9964" y="524"/>
                      <a:pt x="10133" y="397"/>
                    </a:cubicBezTo>
                    <a:cubicBezTo>
                      <a:pt x="10076" y="262"/>
                      <a:pt x="10020" y="131"/>
                      <a:pt x="9960" y="0"/>
                    </a:cubicBezTo>
                    <a:close/>
                    <a:moveTo>
                      <a:pt x="46" y="2638"/>
                    </a:moveTo>
                    <a:cubicBezTo>
                      <a:pt x="29" y="2638"/>
                      <a:pt x="14" y="2644"/>
                      <a:pt x="1" y="2648"/>
                    </a:cubicBezTo>
                    <a:lnTo>
                      <a:pt x="1" y="3054"/>
                    </a:lnTo>
                    <a:cubicBezTo>
                      <a:pt x="10" y="3058"/>
                      <a:pt x="24" y="3058"/>
                      <a:pt x="38" y="3058"/>
                    </a:cubicBezTo>
                    <a:cubicBezTo>
                      <a:pt x="42" y="3058"/>
                      <a:pt x="52" y="3058"/>
                      <a:pt x="66" y="3064"/>
                    </a:cubicBezTo>
                    <a:lnTo>
                      <a:pt x="66" y="2638"/>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1" name="Google Shape;2981;p61"/>
              <p:cNvSpPr/>
              <p:nvPr/>
            </p:nvSpPr>
            <p:spPr>
              <a:xfrm>
                <a:off x="2230161" y="2274292"/>
                <a:ext cx="763779" cy="213986"/>
              </a:xfrm>
              <a:custGeom>
                <a:avLst/>
                <a:gdLst/>
                <a:ahLst/>
                <a:cxnLst/>
                <a:rect l="l" t="t" r="r" b="b"/>
                <a:pathLst>
                  <a:path w="9555" h="2677" extrusionOk="0">
                    <a:moveTo>
                      <a:pt x="9339" y="0"/>
                    </a:moveTo>
                    <a:cubicBezTo>
                      <a:pt x="6151" y="2093"/>
                      <a:pt x="1662" y="2256"/>
                      <a:pt x="360" y="2256"/>
                    </a:cubicBezTo>
                    <a:cubicBezTo>
                      <a:pt x="160" y="2256"/>
                      <a:pt x="33" y="2252"/>
                      <a:pt x="1" y="2246"/>
                    </a:cubicBezTo>
                    <a:lnTo>
                      <a:pt x="1" y="2672"/>
                    </a:lnTo>
                    <a:cubicBezTo>
                      <a:pt x="66" y="2672"/>
                      <a:pt x="220" y="2677"/>
                      <a:pt x="453" y="2677"/>
                    </a:cubicBezTo>
                    <a:cubicBezTo>
                      <a:pt x="1910" y="2677"/>
                      <a:pt x="6309" y="2489"/>
                      <a:pt x="9554" y="365"/>
                    </a:cubicBezTo>
                    <a:cubicBezTo>
                      <a:pt x="9485" y="244"/>
                      <a:pt x="9414" y="123"/>
                      <a:pt x="933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2" name="Google Shape;2982;p61"/>
              <p:cNvSpPr/>
              <p:nvPr/>
            </p:nvSpPr>
            <p:spPr>
              <a:xfrm>
                <a:off x="2230161" y="2834563"/>
                <a:ext cx="968253" cy="158351"/>
              </a:xfrm>
              <a:custGeom>
                <a:avLst/>
                <a:gdLst/>
                <a:ahLst/>
                <a:cxnLst/>
                <a:rect l="l" t="t" r="r" b="b"/>
                <a:pathLst>
                  <a:path w="12113" h="1981" extrusionOk="0">
                    <a:moveTo>
                      <a:pt x="1" y="0"/>
                    </a:moveTo>
                    <a:lnTo>
                      <a:pt x="1" y="454"/>
                    </a:lnTo>
                    <a:cubicBezTo>
                      <a:pt x="472" y="790"/>
                      <a:pt x="2457" y="1980"/>
                      <a:pt x="6828" y="1980"/>
                    </a:cubicBezTo>
                    <a:cubicBezTo>
                      <a:pt x="8308" y="1980"/>
                      <a:pt x="10059" y="1845"/>
                      <a:pt x="12113" y="1495"/>
                    </a:cubicBezTo>
                    <a:cubicBezTo>
                      <a:pt x="12095" y="1355"/>
                      <a:pt x="12076" y="1215"/>
                      <a:pt x="12057" y="1079"/>
                    </a:cubicBezTo>
                    <a:cubicBezTo>
                      <a:pt x="10050" y="1420"/>
                      <a:pt x="8336" y="1551"/>
                      <a:pt x="6888" y="1551"/>
                    </a:cubicBezTo>
                    <a:cubicBezTo>
                      <a:pt x="2050" y="1551"/>
                      <a:pt x="188" y="71"/>
                      <a:pt x="160" y="47"/>
                    </a:cubicBezTo>
                    <a:cubicBezTo>
                      <a:pt x="117" y="15"/>
                      <a:pt x="71" y="0"/>
                      <a:pt x="2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nvGrpSpPr>
            <p:cNvPr id="2983" name="Google Shape;2983;p61"/>
            <p:cNvGrpSpPr/>
            <p:nvPr/>
          </p:nvGrpSpPr>
          <p:grpSpPr>
            <a:xfrm>
              <a:off x="1134313" y="1349752"/>
              <a:ext cx="1808075" cy="1636446"/>
              <a:chOff x="1134313" y="1349752"/>
              <a:chExt cx="1808075" cy="1636446"/>
            </a:xfrm>
          </p:grpSpPr>
          <p:sp>
            <p:nvSpPr>
              <p:cNvPr id="2984" name="Google Shape;2984;p61"/>
              <p:cNvSpPr/>
              <p:nvPr/>
            </p:nvSpPr>
            <p:spPr>
              <a:xfrm>
                <a:off x="1134313" y="2621374"/>
                <a:ext cx="330691" cy="353952"/>
              </a:xfrm>
              <a:custGeom>
                <a:avLst/>
                <a:gdLst/>
                <a:ahLst/>
                <a:cxnLst/>
                <a:rect l="l" t="t" r="r" b="b"/>
                <a:pathLst>
                  <a:path w="4137" h="4428" extrusionOk="0">
                    <a:moveTo>
                      <a:pt x="3876" y="1"/>
                    </a:moveTo>
                    <a:cubicBezTo>
                      <a:pt x="3727" y="1"/>
                      <a:pt x="3610" y="118"/>
                      <a:pt x="3610" y="263"/>
                    </a:cubicBezTo>
                    <a:cubicBezTo>
                      <a:pt x="3610" y="1309"/>
                      <a:pt x="2760" y="2158"/>
                      <a:pt x="1718" y="2158"/>
                    </a:cubicBezTo>
                    <a:lnTo>
                      <a:pt x="1677" y="2158"/>
                    </a:lnTo>
                    <a:cubicBezTo>
                      <a:pt x="752" y="2158"/>
                      <a:pt x="0" y="2910"/>
                      <a:pt x="0" y="3830"/>
                    </a:cubicBezTo>
                    <a:lnTo>
                      <a:pt x="0" y="4166"/>
                    </a:lnTo>
                    <a:cubicBezTo>
                      <a:pt x="0" y="4311"/>
                      <a:pt x="121" y="4428"/>
                      <a:pt x="266" y="4428"/>
                    </a:cubicBezTo>
                    <a:cubicBezTo>
                      <a:pt x="411" y="4428"/>
                      <a:pt x="528" y="4311"/>
                      <a:pt x="528" y="4166"/>
                    </a:cubicBezTo>
                    <a:lnTo>
                      <a:pt x="528" y="3830"/>
                    </a:lnTo>
                    <a:cubicBezTo>
                      <a:pt x="528" y="3199"/>
                      <a:pt x="1042" y="2686"/>
                      <a:pt x="1677" y="2686"/>
                    </a:cubicBezTo>
                    <a:lnTo>
                      <a:pt x="1718" y="2686"/>
                    </a:lnTo>
                    <a:cubicBezTo>
                      <a:pt x="3050" y="2686"/>
                      <a:pt x="4137" y="1598"/>
                      <a:pt x="4137" y="263"/>
                    </a:cubicBezTo>
                    <a:cubicBezTo>
                      <a:pt x="4137" y="118"/>
                      <a:pt x="4020" y="1"/>
                      <a:pt x="38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5" name="Google Shape;2985;p61"/>
              <p:cNvSpPr/>
              <p:nvPr/>
            </p:nvSpPr>
            <p:spPr>
              <a:xfrm>
                <a:off x="1504179" y="2402749"/>
                <a:ext cx="146361" cy="245960"/>
              </a:xfrm>
              <a:custGeom>
                <a:avLst/>
                <a:gdLst/>
                <a:ahLst/>
                <a:cxnLst/>
                <a:rect l="l" t="t" r="r" b="b"/>
                <a:pathLst>
                  <a:path w="1831" h="3077" extrusionOk="0">
                    <a:moveTo>
                      <a:pt x="262" y="0"/>
                    </a:moveTo>
                    <a:cubicBezTo>
                      <a:pt x="117" y="0"/>
                      <a:pt x="1" y="117"/>
                      <a:pt x="1" y="262"/>
                    </a:cubicBezTo>
                    <a:lnTo>
                      <a:pt x="1" y="831"/>
                    </a:lnTo>
                    <a:cubicBezTo>
                      <a:pt x="1" y="1279"/>
                      <a:pt x="365" y="1643"/>
                      <a:pt x="813" y="1643"/>
                    </a:cubicBezTo>
                    <a:cubicBezTo>
                      <a:pt x="1084" y="1643"/>
                      <a:pt x="1308" y="1867"/>
                      <a:pt x="1308" y="2139"/>
                    </a:cubicBezTo>
                    <a:lnTo>
                      <a:pt x="1308" y="2811"/>
                    </a:lnTo>
                    <a:cubicBezTo>
                      <a:pt x="1308" y="2960"/>
                      <a:pt x="1425" y="3077"/>
                      <a:pt x="1570" y="3077"/>
                    </a:cubicBezTo>
                    <a:cubicBezTo>
                      <a:pt x="1714" y="3077"/>
                      <a:pt x="1831" y="2960"/>
                      <a:pt x="1831" y="2811"/>
                    </a:cubicBezTo>
                    <a:lnTo>
                      <a:pt x="1831" y="2139"/>
                    </a:lnTo>
                    <a:cubicBezTo>
                      <a:pt x="1831" y="1578"/>
                      <a:pt x="1373" y="1121"/>
                      <a:pt x="813" y="1121"/>
                    </a:cubicBezTo>
                    <a:cubicBezTo>
                      <a:pt x="654" y="1121"/>
                      <a:pt x="524" y="990"/>
                      <a:pt x="524" y="831"/>
                    </a:cubicBezTo>
                    <a:lnTo>
                      <a:pt x="524" y="262"/>
                    </a:lnTo>
                    <a:cubicBezTo>
                      <a:pt x="524" y="117"/>
                      <a:pt x="406"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6" name="Google Shape;2986;p61"/>
              <p:cNvSpPr/>
              <p:nvPr/>
            </p:nvSpPr>
            <p:spPr>
              <a:xfrm>
                <a:off x="1522484" y="2624811"/>
                <a:ext cx="169222" cy="361386"/>
              </a:xfrm>
              <a:custGeom>
                <a:avLst/>
                <a:gdLst/>
                <a:ahLst/>
                <a:cxnLst/>
                <a:rect l="l" t="t" r="r" b="b"/>
                <a:pathLst>
                  <a:path w="2117" h="4521" extrusionOk="0">
                    <a:moveTo>
                      <a:pt x="261" y="1"/>
                    </a:moveTo>
                    <a:cubicBezTo>
                      <a:pt x="117" y="1"/>
                      <a:pt x="0" y="117"/>
                      <a:pt x="0" y="262"/>
                    </a:cubicBezTo>
                    <a:lnTo>
                      <a:pt x="0" y="1457"/>
                    </a:lnTo>
                    <a:cubicBezTo>
                      <a:pt x="0" y="2018"/>
                      <a:pt x="453" y="2475"/>
                      <a:pt x="1013" y="2475"/>
                    </a:cubicBezTo>
                    <a:cubicBezTo>
                      <a:pt x="1332" y="2475"/>
                      <a:pt x="1588" y="2732"/>
                      <a:pt x="1588" y="3050"/>
                    </a:cubicBezTo>
                    <a:lnTo>
                      <a:pt x="1588" y="4259"/>
                    </a:lnTo>
                    <a:cubicBezTo>
                      <a:pt x="1588" y="4404"/>
                      <a:pt x="1709" y="4520"/>
                      <a:pt x="1854" y="4520"/>
                    </a:cubicBezTo>
                    <a:cubicBezTo>
                      <a:pt x="1998" y="4520"/>
                      <a:pt x="2116" y="4404"/>
                      <a:pt x="2116" y="4259"/>
                    </a:cubicBezTo>
                    <a:lnTo>
                      <a:pt x="2116" y="3050"/>
                    </a:lnTo>
                    <a:cubicBezTo>
                      <a:pt x="2116" y="2442"/>
                      <a:pt x="1621" y="1952"/>
                      <a:pt x="1013" y="1952"/>
                    </a:cubicBezTo>
                    <a:cubicBezTo>
                      <a:pt x="743" y="1952"/>
                      <a:pt x="524" y="1727"/>
                      <a:pt x="524" y="1457"/>
                    </a:cubicBezTo>
                    <a:lnTo>
                      <a:pt x="524" y="262"/>
                    </a:lnTo>
                    <a:cubicBezTo>
                      <a:pt x="524" y="117"/>
                      <a:pt x="407" y="1"/>
                      <a:pt x="26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7" name="Google Shape;2987;p61"/>
              <p:cNvSpPr/>
              <p:nvPr/>
            </p:nvSpPr>
            <p:spPr>
              <a:xfrm>
                <a:off x="2611617" y="2621374"/>
                <a:ext cx="330771" cy="353952"/>
              </a:xfrm>
              <a:custGeom>
                <a:avLst/>
                <a:gdLst/>
                <a:ahLst/>
                <a:cxnLst/>
                <a:rect l="l" t="t" r="r" b="b"/>
                <a:pathLst>
                  <a:path w="4138" h="4428" extrusionOk="0">
                    <a:moveTo>
                      <a:pt x="263" y="1"/>
                    </a:moveTo>
                    <a:cubicBezTo>
                      <a:pt x="118" y="1"/>
                      <a:pt x="0" y="118"/>
                      <a:pt x="0" y="263"/>
                    </a:cubicBezTo>
                    <a:cubicBezTo>
                      <a:pt x="0" y="1598"/>
                      <a:pt x="1089" y="2686"/>
                      <a:pt x="2420" y="2686"/>
                    </a:cubicBezTo>
                    <a:lnTo>
                      <a:pt x="2461" y="2686"/>
                    </a:lnTo>
                    <a:cubicBezTo>
                      <a:pt x="3097" y="2686"/>
                      <a:pt x="3610" y="3199"/>
                      <a:pt x="3610" y="3830"/>
                    </a:cubicBezTo>
                    <a:lnTo>
                      <a:pt x="3610" y="4166"/>
                    </a:lnTo>
                    <a:cubicBezTo>
                      <a:pt x="3610" y="4311"/>
                      <a:pt x="3727" y="4428"/>
                      <a:pt x="3872" y="4428"/>
                    </a:cubicBezTo>
                    <a:cubicBezTo>
                      <a:pt x="4017" y="4428"/>
                      <a:pt x="4138" y="4311"/>
                      <a:pt x="4138" y="4166"/>
                    </a:cubicBezTo>
                    <a:lnTo>
                      <a:pt x="4138" y="3830"/>
                    </a:lnTo>
                    <a:cubicBezTo>
                      <a:pt x="4138" y="2910"/>
                      <a:pt x="3386" y="2158"/>
                      <a:pt x="2461" y="2158"/>
                    </a:cubicBezTo>
                    <a:lnTo>
                      <a:pt x="2420" y="2158"/>
                    </a:lnTo>
                    <a:cubicBezTo>
                      <a:pt x="1379" y="2158"/>
                      <a:pt x="528" y="1309"/>
                      <a:pt x="528" y="263"/>
                    </a:cubicBezTo>
                    <a:cubicBezTo>
                      <a:pt x="528" y="118"/>
                      <a:pt x="407" y="1"/>
                      <a:pt x="26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8" name="Google Shape;2988;p61"/>
              <p:cNvSpPr/>
              <p:nvPr/>
            </p:nvSpPr>
            <p:spPr>
              <a:xfrm>
                <a:off x="2426165" y="2402749"/>
                <a:ext cx="146361" cy="245960"/>
              </a:xfrm>
              <a:custGeom>
                <a:avLst/>
                <a:gdLst/>
                <a:ahLst/>
                <a:cxnLst/>
                <a:rect l="l" t="t" r="r" b="b"/>
                <a:pathLst>
                  <a:path w="1831" h="3077" extrusionOk="0">
                    <a:moveTo>
                      <a:pt x="1570" y="0"/>
                    </a:moveTo>
                    <a:cubicBezTo>
                      <a:pt x="1424" y="0"/>
                      <a:pt x="1307" y="117"/>
                      <a:pt x="1307" y="262"/>
                    </a:cubicBezTo>
                    <a:lnTo>
                      <a:pt x="1307" y="831"/>
                    </a:lnTo>
                    <a:cubicBezTo>
                      <a:pt x="1307" y="990"/>
                      <a:pt x="1177" y="1121"/>
                      <a:pt x="1018" y="1121"/>
                    </a:cubicBezTo>
                    <a:cubicBezTo>
                      <a:pt x="458" y="1121"/>
                      <a:pt x="1" y="1578"/>
                      <a:pt x="1" y="2139"/>
                    </a:cubicBezTo>
                    <a:lnTo>
                      <a:pt x="1" y="2811"/>
                    </a:lnTo>
                    <a:cubicBezTo>
                      <a:pt x="1" y="2960"/>
                      <a:pt x="117" y="3077"/>
                      <a:pt x="262" y="3077"/>
                    </a:cubicBezTo>
                    <a:cubicBezTo>
                      <a:pt x="406" y="3077"/>
                      <a:pt x="523" y="2960"/>
                      <a:pt x="523" y="2811"/>
                    </a:cubicBezTo>
                    <a:lnTo>
                      <a:pt x="523" y="2139"/>
                    </a:lnTo>
                    <a:cubicBezTo>
                      <a:pt x="523" y="1867"/>
                      <a:pt x="747" y="1643"/>
                      <a:pt x="1018" y="1643"/>
                    </a:cubicBezTo>
                    <a:cubicBezTo>
                      <a:pt x="1466" y="1643"/>
                      <a:pt x="1831" y="1279"/>
                      <a:pt x="1831" y="831"/>
                    </a:cubicBezTo>
                    <a:lnTo>
                      <a:pt x="1831" y="262"/>
                    </a:lnTo>
                    <a:cubicBezTo>
                      <a:pt x="1831" y="117"/>
                      <a:pt x="1714" y="0"/>
                      <a:pt x="157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89" name="Google Shape;2989;p61"/>
              <p:cNvSpPr/>
              <p:nvPr/>
            </p:nvSpPr>
            <p:spPr>
              <a:xfrm>
                <a:off x="2385077" y="2624811"/>
                <a:ext cx="169143" cy="361386"/>
              </a:xfrm>
              <a:custGeom>
                <a:avLst/>
                <a:gdLst/>
                <a:ahLst/>
                <a:cxnLst/>
                <a:rect l="l" t="t" r="r" b="b"/>
                <a:pathLst>
                  <a:path w="2116" h="4521" extrusionOk="0">
                    <a:moveTo>
                      <a:pt x="1854" y="1"/>
                    </a:moveTo>
                    <a:cubicBezTo>
                      <a:pt x="1709" y="1"/>
                      <a:pt x="1593" y="117"/>
                      <a:pt x="1593" y="262"/>
                    </a:cubicBezTo>
                    <a:lnTo>
                      <a:pt x="1593" y="1457"/>
                    </a:lnTo>
                    <a:cubicBezTo>
                      <a:pt x="1593" y="1727"/>
                      <a:pt x="1369" y="1952"/>
                      <a:pt x="1103" y="1952"/>
                    </a:cubicBezTo>
                    <a:cubicBezTo>
                      <a:pt x="496" y="1952"/>
                      <a:pt x="0" y="2442"/>
                      <a:pt x="0" y="3050"/>
                    </a:cubicBezTo>
                    <a:lnTo>
                      <a:pt x="0" y="4259"/>
                    </a:lnTo>
                    <a:cubicBezTo>
                      <a:pt x="0" y="4404"/>
                      <a:pt x="117" y="4520"/>
                      <a:pt x="262" y="4520"/>
                    </a:cubicBezTo>
                    <a:cubicBezTo>
                      <a:pt x="407" y="4520"/>
                      <a:pt x="528" y="4404"/>
                      <a:pt x="528" y="4259"/>
                    </a:cubicBezTo>
                    <a:lnTo>
                      <a:pt x="528" y="3050"/>
                    </a:lnTo>
                    <a:cubicBezTo>
                      <a:pt x="528" y="2732"/>
                      <a:pt x="785" y="2475"/>
                      <a:pt x="1103" y="2475"/>
                    </a:cubicBezTo>
                    <a:cubicBezTo>
                      <a:pt x="1663" y="2475"/>
                      <a:pt x="2116" y="2018"/>
                      <a:pt x="2116" y="1457"/>
                    </a:cubicBezTo>
                    <a:lnTo>
                      <a:pt x="2116" y="262"/>
                    </a:lnTo>
                    <a:cubicBezTo>
                      <a:pt x="2116" y="117"/>
                      <a:pt x="1999" y="1"/>
                      <a:pt x="18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0" name="Google Shape;2990;p61"/>
              <p:cNvSpPr/>
              <p:nvPr/>
            </p:nvSpPr>
            <p:spPr>
              <a:xfrm>
                <a:off x="1232075" y="1349752"/>
                <a:ext cx="1612529" cy="1318608"/>
              </a:xfrm>
              <a:custGeom>
                <a:avLst/>
                <a:gdLst/>
                <a:ahLst/>
                <a:cxnLst/>
                <a:rect l="l" t="t" r="r" b="b"/>
                <a:pathLst>
                  <a:path w="20173" h="16496" extrusionOk="0">
                    <a:moveTo>
                      <a:pt x="10077" y="0"/>
                    </a:moveTo>
                    <a:cubicBezTo>
                      <a:pt x="9872" y="0"/>
                      <a:pt x="9708" y="164"/>
                      <a:pt x="9708" y="370"/>
                    </a:cubicBezTo>
                    <a:lnTo>
                      <a:pt x="9708" y="486"/>
                    </a:lnTo>
                    <a:cubicBezTo>
                      <a:pt x="9699" y="495"/>
                      <a:pt x="9694" y="500"/>
                      <a:pt x="9694" y="500"/>
                    </a:cubicBezTo>
                    <a:cubicBezTo>
                      <a:pt x="9694" y="500"/>
                      <a:pt x="9493" y="8807"/>
                      <a:pt x="9269" y="12551"/>
                    </a:cubicBezTo>
                    <a:cubicBezTo>
                      <a:pt x="9111" y="15256"/>
                      <a:pt x="8513" y="15368"/>
                      <a:pt x="7775" y="15671"/>
                    </a:cubicBezTo>
                    <a:cubicBezTo>
                      <a:pt x="7775" y="15671"/>
                      <a:pt x="7784" y="15689"/>
                      <a:pt x="7808" y="15723"/>
                    </a:cubicBezTo>
                    <a:lnTo>
                      <a:pt x="2092" y="15723"/>
                    </a:lnTo>
                    <a:cubicBezTo>
                      <a:pt x="1345" y="15723"/>
                      <a:pt x="739" y="15116"/>
                      <a:pt x="739" y="14368"/>
                    </a:cubicBezTo>
                    <a:lnTo>
                      <a:pt x="739" y="13435"/>
                    </a:lnTo>
                    <a:cubicBezTo>
                      <a:pt x="739" y="13234"/>
                      <a:pt x="570" y="13066"/>
                      <a:pt x="370" y="13066"/>
                    </a:cubicBezTo>
                    <a:cubicBezTo>
                      <a:pt x="164" y="13066"/>
                      <a:pt x="0" y="13234"/>
                      <a:pt x="0" y="13435"/>
                    </a:cubicBezTo>
                    <a:lnTo>
                      <a:pt x="0" y="14368"/>
                    </a:lnTo>
                    <a:cubicBezTo>
                      <a:pt x="0" y="15521"/>
                      <a:pt x="939" y="16456"/>
                      <a:pt x="2092" y="16456"/>
                    </a:cubicBezTo>
                    <a:lnTo>
                      <a:pt x="7896" y="16456"/>
                    </a:lnTo>
                    <a:cubicBezTo>
                      <a:pt x="8340" y="16456"/>
                      <a:pt x="8760" y="16344"/>
                      <a:pt x="9125" y="16143"/>
                    </a:cubicBezTo>
                    <a:cubicBezTo>
                      <a:pt x="9391" y="16026"/>
                      <a:pt x="9699" y="15797"/>
                      <a:pt x="10045" y="15396"/>
                    </a:cubicBezTo>
                    <a:cubicBezTo>
                      <a:pt x="10045" y="15396"/>
                      <a:pt x="10942" y="16495"/>
                      <a:pt x="12405" y="16495"/>
                    </a:cubicBezTo>
                    <a:cubicBezTo>
                      <a:pt x="12559" y="16495"/>
                      <a:pt x="12721" y="16483"/>
                      <a:pt x="12888" y="16456"/>
                    </a:cubicBezTo>
                    <a:lnTo>
                      <a:pt x="18081" y="16456"/>
                    </a:lnTo>
                    <a:cubicBezTo>
                      <a:pt x="19234" y="16456"/>
                      <a:pt x="20172" y="15521"/>
                      <a:pt x="20172" y="14368"/>
                    </a:cubicBezTo>
                    <a:lnTo>
                      <a:pt x="20172" y="13435"/>
                    </a:lnTo>
                    <a:cubicBezTo>
                      <a:pt x="20172" y="13234"/>
                      <a:pt x="20010" y="13066"/>
                      <a:pt x="19803" y="13066"/>
                    </a:cubicBezTo>
                    <a:cubicBezTo>
                      <a:pt x="19603" y="13066"/>
                      <a:pt x="19435" y="13234"/>
                      <a:pt x="19435" y="13435"/>
                    </a:cubicBezTo>
                    <a:lnTo>
                      <a:pt x="19435" y="14368"/>
                    </a:lnTo>
                    <a:cubicBezTo>
                      <a:pt x="19435" y="15116"/>
                      <a:pt x="18827" y="15723"/>
                      <a:pt x="18081" y="15723"/>
                    </a:cubicBezTo>
                    <a:lnTo>
                      <a:pt x="12809" y="15723"/>
                    </a:lnTo>
                    <a:cubicBezTo>
                      <a:pt x="11935" y="15419"/>
                      <a:pt x="10955" y="14695"/>
                      <a:pt x="10806" y="13000"/>
                    </a:cubicBezTo>
                    <a:cubicBezTo>
                      <a:pt x="10596" y="10661"/>
                      <a:pt x="10693" y="6281"/>
                      <a:pt x="10465" y="1103"/>
                    </a:cubicBezTo>
                    <a:lnTo>
                      <a:pt x="10465" y="370"/>
                    </a:lnTo>
                    <a:cubicBezTo>
                      <a:pt x="10465" y="164"/>
                      <a:pt x="10301" y="0"/>
                      <a:pt x="100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1" name="Google Shape;2991;p61"/>
              <p:cNvSpPr/>
              <p:nvPr/>
            </p:nvSpPr>
            <p:spPr>
              <a:xfrm>
                <a:off x="1945348" y="1845115"/>
                <a:ext cx="183371" cy="25419"/>
              </a:xfrm>
              <a:custGeom>
                <a:avLst/>
                <a:gdLst/>
                <a:ahLst/>
                <a:cxnLst/>
                <a:rect l="l" t="t" r="r" b="b"/>
                <a:pathLst>
                  <a:path w="2294" h="318" extrusionOk="0">
                    <a:moveTo>
                      <a:pt x="1" y="0"/>
                    </a:moveTo>
                    <a:lnTo>
                      <a:pt x="1" y="317"/>
                    </a:lnTo>
                    <a:lnTo>
                      <a:pt x="2294" y="317"/>
                    </a:lnTo>
                    <a:lnTo>
                      <a:pt x="229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2" name="Google Shape;2992;p61"/>
              <p:cNvSpPr/>
              <p:nvPr/>
            </p:nvSpPr>
            <p:spPr>
              <a:xfrm>
                <a:off x="1945348" y="1669576"/>
                <a:ext cx="183371" cy="25579"/>
              </a:xfrm>
              <a:custGeom>
                <a:avLst/>
                <a:gdLst/>
                <a:ahLst/>
                <a:cxnLst/>
                <a:rect l="l" t="t" r="r" b="b"/>
                <a:pathLst>
                  <a:path w="2294" h="320" extrusionOk="0">
                    <a:moveTo>
                      <a:pt x="1" y="1"/>
                    </a:moveTo>
                    <a:lnTo>
                      <a:pt x="1" y="319"/>
                    </a:lnTo>
                    <a:lnTo>
                      <a:pt x="2294" y="319"/>
                    </a:lnTo>
                    <a:lnTo>
                      <a:pt x="229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3" name="Google Shape;2993;p61"/>
              <p:cNvSpPr/>
              <p:nvPr/>
            </p:nvSpPr>
            <p:spPr>
              <a:xfrm>
                <a:off x="1945348" y="1500911"/>
                <a:ext cx="183371" cy="25419"/>
              </a:xfrm>
              <a:custGeom>
                <a:avLst/>
                <a:gdLst/>
                <a:ahLst/>
                <a:cxnLst/>
                <a:rect l="l" t="t" r="r" b="b"/>
                <a:pathLst>
                  <a:path w="2294" h="318" extrusionOk="0">
                    <a:moveTo>
                      <a:pt x="1" y="1"/>
                    </a:moveTo>
                    <a:lnTo>
                      <a:pt x="1" y="318"/>
                    </a:lnTo>
                    <a:lnTo>
                      <a:pt x="2294" y="318"/>
                    </a:lnTo>
                    <a:lnTo>
                      <a:pt x="229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4" name="Google Shape;2994;p61"/>
              <p:cNvSpPr/>
              <p:nvPr/>
            </p:nvSpPr>
            <p:spPr>
              <a:xfrm>
                <a:off x="1945348" y="2333684"/>
                <a:ext cx="183371" cy="25419"/>
              </a:xfrm>
              <a:custGeom>
                <a:avLst/>
                <a:gdLst/>
                <a:ahLst/>
                <a:cxnLst/>
                <a:rect l="l" t="t" r="r" b="b"/>
                <a:pathLst>
                  <a:path w="2294" h="318" extrusionOk="0">
                    <a:moveTo>
                      <a:pt x="1" y="0"/>
                    </a:moveTo>
                    <a:lnTo>
                      <a:pt x="1" y="318"/>
                    </a:lnTo>
                    <a:lnTo>
                      <a:pt x="2294" y="318"/>
                    </a:lnTo>
                    <a:lnTo>
                      <a:pt x="229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5" name="Google Shape;2995;p61"/>
              <p:cNvSpPr/>
              <p:nvPr/>
            </p:nvSpPr>
            <p:spPr>
              <a:xfrm>
                <a:off x="1945348" y="2158225"/>
                <a:ext cx="183371" cy="25499"/>
              </a:xfrm>
              <a:custGeom>
                <a:avLst/>
                <a:gdLst/>
                <a:ahLst/>
                <a:cxnLst/>
                <a:rect l="l" t="t" r="r" b="b"/>
                <a:pathLst>
                  <a:path w="2294" h="319" extrusionOk="0">
                    <a:moveTo>
                      <a:pt x="1" y="0"/>
                    </a:moveTo>
                    <a:lnTo>
                      <a:pt x="1" y="318"/>
                    </a:lnTo>
                    <a:lnTo>
                      <a:pt x="2294" y="318"/>
                    </a:lnTo>
                    <a:lnTo>
                      <a:pt x="229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996" name="Google Shape;2996;p61"/>
              <p:cNvSpPr/>
              <p:nvPr/>
            </p:nvSpPr>
            <p:spPr>
              <a:xfrm>
                <a:off x="1945348" y="1989480"/>
                <a:ext cx="183371" cy="25419"/>
              </a:xfrm>
              <a:custGeom>
                <a:avLst/>
                <a:gdLst/>
                <a:ahLst/>
                <a:cxnLst/>
                <a:rect l="l" t="t" r="r" b="b"/>
                <a:pathLst>
                  <a:path w="2294" h="318" extrusionOk="0">
                    <a:moveTo>
                      <a:pt x="1" y="1"/>
                    </a:moveTo>
                    <a:lnTo>
                      <a:pt x="1" y="318"/>
                    </a:lnTo>
                    <a:lnTo>
                      <a:pt x="2294" y="318"/>
                    </a:lnTo>
                    <a:lnTo>
                      <a:pt x="229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grpSp>
      <p:sp>
        <p:nvSpPr>
          <p:cNvPr id="2997" name="Google Shape;2997;p61"/>
          <p:cNvSpPr txBox="1">
            <a:spLocks noGrp="1"/>
          </p:cNvSpPr>
          <p:nvPr>
            <p:ph type="ctrTitle"/>
          </p:nvPr>
        </p:nvSpPr>
        <p:spPr>
          <a:xfrm>
            <a:off x="5419967" y="1094933"/>
            <a:ext cx="6772032" cy="3411067"/>
          </a:xfrm>
          <a:prstGeom prst="rect">
            <a:avLst/>
          </a:prstGeom>
        </p:spPr>
        <p:txBody>
          <a:bodyPr spcFirstLastPara="1" wrap="square" lIns="121900" tIns="121900" rIns="121900" bIns="121900" anchor="ctr" anchorCtr="0">
            <a:noAutofit/>
          </a:bodyPr>
          <a:lstStyle/>
          <a:p>
            <a:r>
              <a:rPr lang="en-US" dirty="0">
                <a:solidFill>
                  <a:schemeClr val="lt2"/>
                </a:solidFill>
              </a:rPr>
              <a:t>Pediatric </a:t>
            </a:r>
            <a:r>
              <a:rPr lang="en-US" dirty="0">
                <a:solidFill>
                  <a:schemeClr val="tx2"/>
                </a:solidFill>
              </a:rPr>
              <a:t>Asthma Update:</a:t>
            </a:r>
            <a:r>
              <a:rPr lang="en-US" dirty="0">
                <a:solidFill>
                  <a:schemeClr val="lt1"/>
                </a:solidFill>
              </a:rPr>
              <a:t> SMART Therapy and Beyond </a:t>
            </a:r>
            <a:endParaRPr dirty="0">
              <a:solidFill>
                <a:schemeClr val="lt1"/>
              </a:solidFill>
            </a:endParaRPr>
          </a:p>
        </p:txBody>
      </p:sp>
      <p:sp>
        <p:nvSpPr>
          <p:cNvPr id="2998" name="Google Shape;2998;p61"/>
          <p:cNvSpPr txBox="1">
            <a:spLocks noGrp="1"/>
          </p:cNvSpPr>
          <p:nvPr>
            <p:ph type="subTitle" idx="1"/>
          </p:nvPr>
        </p:nvSpPr>
        <p:spPr>
          <a:xfrm>
            <a:off x="5419967" y="4505999"/>
            <a:ext cx="5812000" cy="1380735"/>
          </a:xfrm>
          <a:prstGeom prst="rect">
            <a:avLst/>
          </a:prstGeom>
        </p:spPr>
        <p:txBody>
          <a:bodyPr spcFirstLastPara="1" wrap="square" lIns="121900" tIns="121900" rIns="121900" bIns="121900" anchor="ctr" anchorCtr="0">
            <a:noAutofit/>
          </a:bodyPr>
          <a:lstStyle/>
          <a:p>
            <a:pPr marL="0" indent="0"/>
            <a:r>
              <a:rPr lang="en-US" dirty="0"/>
              <a:t>Robert Kuhn, PharmD</a:t>
            </a:r>
          </a:p>
          <a:p>
            <a:pPr marL="0" indent="0"/>
            <a:r>
              <a:rPr lang="en-US" dirty="0"/>
              <a:t>Paige Grube, PharmD</a:t>
            </a:r>
          </a:p>
          <a:p>
            <a:pPr marL="0" indent="0"/>
            <a:endParaRPr lang="en-US" dirty="0"/>
          </a:p>
          <a:p>
            <a:pPr marL="0" indent="0"/>
            <a:r>
              <a:rPr lang="en-US" dirty="0"/>
              <a:t>April 27, 2023</a:t>
            </a:r>
          </a:p>
        </p:txBody>
      </p:sp>
    </p:spTree>
    <p:extLst>
      <p:ext uri="{BB962C8B-B14F-4D97-AF65-F5344CB8AC3E}">
        <p14:creationId xmlns:p14="http://schemas.microsoft.com/office/powerpoint/2010/main" val="822034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87C3-82A7-164D-4EE9-1662BF8B14D9}"/>
              </a:ext>
            </a:extLst>
          </p:cNvPr>
          <p:cNvSpPr>
            <a:spLocks noGrp="1"/>
          </p:cNvSpPr>
          <p:nvPr>
            <p:ph type="title"/>
          </p:nvPr>
        </p:nvSpPr>
        <p:spPr/>
        <p:txBody>
          <a:bodyPr/>
          <a:lstStyle/>
          <a:p>
            <a:r>
              <a:rPr lang="en-US" dirty="0"/>
              <a:t>HB 538 Cont. 2</a:t>
            </a:r>
          </a:p>
        </p:txBody>
      </p:sp>
      <p:sp>
        <p:nvSpPr>
          <p:cNvPr id="3" name="Content Placeholder 2">
            <a:extLst>
              <a:ext uri="{FF2B5EF4-FFF2-40B4-BE49-F238E27FC236}">
                <a16:creationId xmlns:a16="http://schemas.microsoft.com/office/drawing/2014/main" id="{5E1F1E5A-36F2-3F9A-7D07-D02C33AC8A60}"/>
              </a:ext>
            </a:extLst>
          </p:cNvPr>
          <p:cNvSpPr>
            <a:spLocks noGrp="1"/>
          </p:cNvSpPr>
          <p:nvPr>
            <p:ph idx="1"/>
          </p:nvPr>
        </p:nvSpPr>
        <p:spPr>
          <a:xfrm>
            <a:off x="838200" y="1520825"/>
            <a:ext cx="10515600" cy="4351338"/>
          </a:xfrm>
        </p:spPr>
        <p:txBody>
          <a:bodyPr>
            <a:normAutofit lnSpcReduction="10000"/>
          </a:bodyPr>
          <a:lstStyle/>
          <a:p>
            <a:r>
              <a:rPr lang="en-US" dirty="0"/>
              <a:t>Principal may establish procedures for removal and reentry for disruptive students.</a:t>
            </a:r>
          </a:p>
          <a:p>
            <a:r>
              <a:rPr lang="en-US" dirty="0"/>
              <a:t>Student considered “chronically disruptive” if removed 3 times in 30 days from same classroom and may be suspended.</a:t>
            </a:r>
          </a:p>
          <a:p>
            <a:r>
              <a:rPr lang="en-US" dirty="0"/>
              <a:t>Any time a student is removed, principal may require meeting and review with guardians and determine a course of action for student to continue in that classroom.</a:t>
            </a:r>
          </a:p>
          <a:p>
            <a:r>
              <a:rPr lang="en-US" dirty="0"/>
              <a:t>May permanently remove chronically disruptive student from classroom and place in another class or alternative setting.</a:t>
            </a:r>
          </a:p>
          <a:p>
            <a:r>
              <a:rPr lang="en-US" dirty="0"/>
              <a:t>Opportunity to appeal permanent removal decisions.</a:t>
            </a:r>
          </a:p>
        </p:txBody>
      </p:sp>
    </p:spTree>
    <p:extLst>
      <p:ext uri="{BB962C8B-B14F-4D97-AF65-F5344CB8AC3E}">
        <p14:creationId xmlns:p14="http://schemas.microsoft.com/office/powerpoint/2010/main" val="3248723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DB3D-E358-6EC5-9E8B-1658A524F0B4}"/>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7388EED4-0F18-77A1-971C-579D73AD670D}"/>
              </a:ext>
            </a:extLst>
          </p:cNvPr>
          <p:cNvSpPr>
            <a:spLocks noGrp="1"/>
          </p:cNvSpPr>
          <p:nvPr>
            <p:ph idx="1"/>
          </p:nvPr>
        </p:nvSpPr>
        <p:spPr/>
        <p:txBody>
          <a:bodyPr/>
          <a:lstStyle/>
          <a:p>
            <a:pPr marL="0" indent="0">
              <a:buNone/>
            </a:pPr>
            <a:endParaRPr lang="en-US" dirty="0"/>
          </a:p>
          <a:p>
            <a:pPr marL="0" indent="0">
              <a:buNone/>
            </a:pPr>
            <a:r>
              <a:rPr lang="en-US" dirty="0"/>
              <a:t>Matt Ross, Policy Advisor</a:t>
            </a:r>
          </a:p>
          <a:p>
            <a:pPr marL="0" indent="0">
              <a:buNone/>
            </a:pPr>
            <a:r>
              <a:rPr lang="en-US" dirty="0"/>
              <a:t>Office of Finance and Operations </a:t>
            </a:r>
          </a:p>
          <a:p>
            <a:pPr marL="0" indent="0">
              <a:buNone/>
            </a:pPr>
            <a:r>
              <a:rPr lang="en-US" dirty="0">
                <a:hlinkClick r:id="rId2"/>
              </a:rPr>
              <a:t>Matt.Ross@education.ky.gov</a:t>
            </a: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60125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5722-5426-3E6B-9D7B-211B3AEDE1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FB197E-A609-CD3C-18D6-3A797F1F34D0}"/>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466D755C-50CF-542B-853E-C48A98825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79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065D8C-32BD-DB16-EBC3-28FCC264E0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sp>
        <p:nvSpPr>
          <p:cNvPr id="7" name="Title 6">
            <a:extLst>
              <a:ext uri="{FF2B5EF4-FFF2-40B4-BE49-F238E27FC236}">
                <a16:creationId xmlns:a16="http://schemas.microsoft.com/office/drawing/2014/main" id="{52F6FC3E-65AE-0D86-36AE-382424E1F25A}"/>
              </a:ext>
            </a:extLst>
          </p:cNvPr>
          <p:cNvSpPr>
            <a:spLocks noGrp="1"/>
          </p:cNvSpPr>
          <p:nvPr>
            <p:ph type="title"/>
          </p:nvPr>
        </p:nvSpPr>
        <p:spPr/>
        <p:txBody>
          <a:bodyPr/>
          <a:lstStyle/>
          <a:p>
            <a:r>
              <a:rPr lang="en-US" dirty="0"/>
              <a:t>Back to School Outreach Tool-Kit</a:t>
            </a:r>
          </a:p>
        </p:txBody>
      </p:sp>
      <p:sp>
        <p:nvSpPr>
          <p:cNvPr id="9" name="Text Placeholder 8">
            <a:extLst>
              <a:ext uri="{FF2B5EF4-FFF2-40B4-BE49-F238E27FC236}">
                <a16:creationId xmlns:a16="http://schemas.microsoft.com/office/drawing/2014/main" id="{31CBE4D8-DDC3-4F9C-D5D1-32568DF3B163}"/>
              </a:ext>
            </a:extLst>
          </p:cNvPr>
          <p:cNvSpPr>
            <a:spLocks noGrp="1"/>
          </p:cNvSpPr>
          <p:nvPr>
            <p:ph type="body" sz="half" idx="2"/>
          </p:nvPr>
        </p:nvSpPr>
        <p:spPr>
          <a:xfrm>
            <a:off x="252246" y="2122496"/>
            <a:ext cx="4049410" cy="4035112"/>
          </a:xfrm>
          <a:ln w="28575">
            <a:solidFill>
              <a:schemeClr val="tx1"/>
            </a:solidFill>
          </a:ln>
        </p:spPr>
        <p:txBody>
          <a:bodyPr>
            <a:normAutofit fontScale="55000" lnSpcReduction="20000"/>
          </a:bodyPr>
          <a:lstStyle/>
          <a:p>
            <a:pPr marL="0" marR="0" lvl="0" indent="0" algn="l" defTabSz="457200" rtl="0" eaLnBrk="1" fontAlgn="auto" latinLnBrk="0" hangingPunct="1">
              <a:lnSpc>
                <a:spcPct val="150000"/>
              </a:lnSpc>
              <a:spcBef>
                <a:spcPts val="0"/>
              </a:spcBef>
              <a:spcAft>
                <a:spcPts val="800"/>
              </a:spcAft>
              <a:buClrTx/>
              <a:buSzTx/>
              <a:buFontTx/>
              <a:buNone/>
              <a:tabLst/>
              <a:defRPr/>
            </a:pPr>
            <a:r>
              <a:rPr kumimoji="0" lang="en-US" sz="2000" b="1" i="0" u="sng"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Contents:</a:t>
            </a:r>
          </a:p>
          <a:p>
            <a:pPr marL="3429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Relevant KRS/KAR (may not be all inclusive)</a:t>
            </a:r>
          </a:p>
          <a:p>
            <a:pPr marL="3429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KDPH Immunization Branch Resources</a:t>
            </a:r>
          </a:p>
          <a:p>
            <a:pPr marL="3429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CDC Resources</a:t>
            </a:r>
          </a:p>
          <a:p>
            <a:pPr marL="3429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Immunization Action Coalition  </a:t>
            </a:r>
            <a:r>
              <a:rPr kumimoji="0" lang="en-US" sz="2000" b="0" i="0"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Immunization Action Coalition (IAC): Vaccine Information for Health Care Professionals (immunize.org)</a:t>
            </a:r>
            <a:endParaRPr kumimoji="0" lang="en-US" sz="2000" b="0"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Immunize Kentucky Coalition </a:t>
            </a:r>
            <a:r>
              <a:rPr kumimoji="0" lang="en-US" sz="2000" b="0" i="0"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Health | Immunize Kentucky Coalition (immunizeky.org)</a:t>
            </a:r>
            <a:endParaRPr kumimoji="0" lang="en-US" sz="2000" b="0"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Sample outreach call scripts</a:t>
            </a:r>
          </a:p>
          <a:p>
            <a:pPr marL="800100" marR="0" lvl="1"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Kindergarten/Sixth grade entry</a:t>
            </a:r>
          </a:p>
          <a:p>
            <a:pPr marL="800100" marR="0" lvl="1"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No records</a:t>
            </a:r>
          </a:p>
          <a:p>
            <a:pPr marL="800100" marR="0" lvl="1" indent="-342900" algn="l" defTabSz="4572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Students turning 16 /Meningitis Requirement</a:t>
            </a:r>
          </a:p>
          <a:p>
            <a:pPr marL="342900" marR="0" lvl="0" indent="-342900" algn="l" defTabSz="457200" rtl="0" eaLnBrk="1" fontAlgn="auto" latinLnBrk="0" hangingPunct="1">
              <a:lnSpc>
                <a:spcPct val="150000"/>
              </a:lnSpc>
              <a:spcBef>
                <a:spcPts val="0"/>
              </a:spcBef>
              <a:spcAft>
                <a:spcPts val="80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Helpful Outreach Hints</a:t>
            </a:r>
          </a:p>
          <a:p>
            <a:pPr marL="342900" marR="0" lvl="0" indent="-342900" algn="l" defTabSz="457200" rtl="0" eaLnBrk="1" fontAlgn="auto" latinLnBrk="0" hangingPunct="1">
              <a:lnSpc>
                <a:spcPct val="150000"/>
              </a:lnSpc>
              <a:spcBef>
                <a:spcPts val="0"/>
              </a:spcBef>
              <a:spcAft>
                <a:spcPts val="800"/>
              </a:spcAft>
              <a:buClrTx/>
              <a:buSzTx/>
              <a:buFont typeface="+mj-lt"/>
              <a:buAutoNum type="arabicPeriod"/>
              <a:tabLst/>
              <a:defRPr/>
            </a:pPr>
            <a:r>
              <a:rPr kumimoji="0" lang="en-US" sz="2000" b="0" i="0" u="none" strike="noStrike" kern="100" cap="none" spc="0" normalizeH="0" baseline="0" noProof="0" dirty="0">
                <a:ln>
                  <a:noFill/>
                </a:ln>
                <a:solidFill>
                  <a:srgbClr val="2C2C2C"/>
                </a:solidFill>
                <a:effectLst/>
                <a:uLnTx/>
                <a:uFillTx/>
                <a:latin typeface="Calibri" panose="020F0502020204030204" pitchFamily="34" charset="0"/>
                <a:ea typeface="Calibri" panose="020F0502020204030204" pitchFamily="34" charset="0"/>
                <a:cs typeface="Calibri" panose="020F0502020204030204" pitchFamily="34" charset="0"/>
              </a:rPr>
              <a:t>Sample Notice of Incomplete Health Records</a:t>
            </a:r>
          </a:p>
          <a:p>
            <a:endParaRPr lang="en-US" dirty="0"/>
          </a:p>
        </p:txBody>
      </p:sp>
      <p:graphicFrame>
        <p:nvGraphicFramePr>
          <p:cNvPr id="2" name="Object 1">
            <a:extLst>
              <a:ext uri="{FF2B5EF4-FFF2-40B4-BE49-F238E27FC236}">
                <a16:creationId xmlns:a16="http://schemas.microsoft.com/office/drawing/2014/main" id="{3A8ED668-C15A-DC14-6DD9-9ADDE748D35B}"/>
              </a:ext>
            </a:extLst>
          </p:cNvPr>
          <p:cNvGraphicFramePr>
            <a:graphicFrameLocks noChangeAspect="1"/>
          </p:cNvGraphicFramePr>
          <p:nvPr/>
        </p:nvGraphicFramePr>
        <p:xfrm>
          <a:off x="4622029" y="431671"/>
          <a:ext cx="7543800" cy="5829300"/>
        </p:xfrm>
        <a:graphic>
          <a:graphicData uri="http://schemas.openxmlformats.org/presentationml/2006/ole">
            <mc:AlternateContent xmlns:mc="http://schemas.openxmlformats.org/markup-compatibility/2006">
              <mc:Choice xmlns:v="urn:schemas-microsoft-com:vml" Requires="v">
                <p:oleObj name="Acrobat Document" r:id="rId4" imgW="7543800" imgH="5829060" progId="Acrobat.Document.DC">
                  <p:embed/>
                </p:oleObj>
              </mc:Choice>
              <mc:Fallback>
                <p:oleObj name="Acrobat Document" r:id="rId4" imgW="7543800" imgH="5829060" progId="Acrobat.Document.DC">
                  <p:embed/>
                  <p:pic>
                    <p:nvPicPr>
                      <p:cNvPr id="2" name="Object 1">
                        <a:extLst>
                          <a:ext uri="{FF2B5EF4-FFF2-40B4-BE49-F238E27FC236}">
                            <a16:creationId xmlns:a16="http://schemas.microsoft.com/office/drawing/2014/main" id="{3A8ED668-C15A-DC14-6DD9-9ADDE748D35B}"/>
                          </a:ext>
                        </a:extLst>
                      </p:cNvPr>
                      <p:cNvPicPr/>
                      <p:nvPr/>
                    </p:nvPicPr>
                    <p:blipFill>
                      <a:blip r:embed="rId5"/>
                      <a:stretch>
                        <a:fillRect/>
                      </a:stretch>
                    </p:blipFill>
                    <p:spPr>
                      <a:xfrm>
                        <a:off x="4622029" y="431671"/>
                        <a:ext cx="7543800" cy="5829300"/>
                      </a:xfrm>
                      <a:prstGeom prst="rect">
                        <a:avLst/>
                      </a:prstGeom>
                    </p:spPr>
                  </p:pic>
                </p:oleObj>
              </mc:Fallback>
            </mc:AlternateContent>
          </a:graphicData>
        </a:graphic>
      </p:graphicFrame>
    </p:spTree>
    <p:extLst>
      <p:ext uri="{BB962C8B-B14F-4D97-AF65-F5344CB8AC3E}">
        <p14:creationId xmlns:p14="http://schemas.microsoft.com/office/powerpoint/2010/main" val="486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4A1D4-EEC5-F019-CBA0-07B4F3CD850C}"/>
              </a:ext>
            </a:extLst>
          </p:cNvPr>
          <p:cNvSpPr>
            <a:spLocks noGrp="1"/>
          </p:cNvSpPr>
          <p:nvPr>
            <p:ph type="sldNum" sz="quarter" idx="12"/>
          </p:nvPr>
        </p:nvSpPr>
        <p:spPr/>
        <p:txBody>
          <a:bodyPr/>
          <a:lstStyle/>
          <a:p>
            <a:fld id="{ABB8925F-B6BB-49B0-9469-5285B9C99CB3}" type="slidenum">
              <a:rPr lang="en-US" smtClean="0"/>
              <a:pPr/>
              <a:t>44</a:t>
            </a:fld>
            <a:endParaRPr lang="en-US" dirty="0"/>
          </a:p>
        </p:txBody>
      </p:sp>
      <p:pic>
        <p:nvPicPr>
          <p:cNvPr id="4" name="Picture 3">
            <a:extLst>
              <a:ext uri="{FF2B5EF4-FFF2-40B4-BE49-F238E27FC236}">
                <a16:creationId xmlns:a16="http://schemas.microsoft.com/office/drawing/2014/main" id="{67EA8CE4-DE4E-0222-69A1-48DF0050B05D}"/>
              </a:ext>
            </a:extLst>
          </p:cNvPr>
          <p:cNvPicPr>
            <a:picLocks noChangeAspect="1"/>
          </p:cNvPicPr>
          <p:nvPr/>
        </p:nvPicPr>
        <p:blipFill>
          <a:blip r:embed="rId2"/>
          <a:stretch>
            <a:fillRect/>
          </a:stretch>
        </p:blipFill>
        <p:spPr>
          <a:xfrm>
            <a:off x="0" y="1737"/>
            <a:ext cx="12192000" cy="6854525"/>
          </a:xfrm>
          <a:prstGeom prst="rect">
            <a:avLst/>
          </a:prstGeom>
        </p:spPr>
      </p:pic>
    </p:spTree>
    <p:extLst>
      <p:ext uri="{BB962C8B-B14F-4D97-AF65-F5344CB8AC3E}">
        <p14:creationId xmlns:p14="http://schemas.microsoft.com/office/powerpoint/2010/main" val="283056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FB7C1F-4DE7-4CAC-A301-4CB12BA72996}"/>
              </a:ext>
            </a:extLst>
          </p:cNvPr>
          <p:cNvSpPr>
            <a:spLocks noGrp="1"/>
          </p:cNvSpPr>
          <p:nvPr>
            <p:ph type="sldNum" sz="quarter" idx="12"/>
          </p:nvPr>
        </p:nvSpPr>
        <p:spPr/>
        <p:txBody>
          <a:bodyPr/>
          <a:lstStyle/>
          <a:p>
            <a:fld id="{ABB8925F-B6BB-49B0-9469-5285B9C99CB3}" type="slidenum">
              <a:rPr lang="en-US" smtClean="0"/>
              <a:pPr/>
              <a:t>45</a:t>
            </a:fld>
            <a:endParaRPr lang="en-US" dirty="0"/>
          </a:p>
        </p:txBody>
      </p:sp>
      <p:pic>
        <p:nvPicPr>
          <p:cNvPr id="4" name="Picture 3">
            <a:extLst>
              <a:ext uri="{FF2B5EF4-FFF2-40B4-BE49-F238E27FC236}">
                <a16:creationId xmlns:a16="http://schemas.microsoft.com/office/drawing/2014/main" id="{EF3C759B-9C1B-C2F4-1061-396A6DC3C5A2}"/>
              </a:ext>
            </a:extLst>
          </p:cNvPr>
          <p:cNvPicPr>
            <a:picLocks noChangeAspect="1"/>
          </p:cNvPicPr>
          <p:nvPr/>
        </p:nvPicPr>
        <p:blipFill>
          <a:blip r:embed="rId2"/>
          <a:stretch>
            <a:fillRect/>
          </a:stretch>
        </p:blipFill>
        <p:spPr>
          <a:xfrm>
            <a:off x="0" y="10942"/>
            <a:ext cx="12192000" cy="6836115"/>
          </a:xfrm>
          <a:prstGeom prst="rect">
            <a:avLst/>
          </a:prstGeom>
        </p:spPr>
      </p:pic>
    </p:spTree>
    <p:extLst>
      <p:ext uri="{BB962C8B-B14F-4D97-AF65-F5344CB8AC3E}">
        <p14:creationId xmlns:p14="http://schemas.microsoft.com/office/powerpoint/2010/main" val="145650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276C00-CC99-61DA-3302-CE10F3D78606}"/>
              </a:ext>
            </a:extLst>
          </p:cNvPr>
          <p:cNvSpPr>
            <a:spLocks noGrp="1"/>
          </p:cNvSpPr>
          <p:nvPr>
            <p:ph type="sldNum" sz="quarter" idx="12"/>
          </p:nvPr>
        </p:nvSpPr>
        <p:spPr/>
        <p:txBody>
          <a:bodyPr/>
          <a:lstStyle/>
          <a:p>
            <a:fld id="{ABB8925F-B6BB-49B0-9469-5285B9C99CB3}" type="slidenum">
              <a:rPr lang="en-US" smtClean="0"/>
              <a:pPr/>
              <a:t>46</a:t>
            </a:fld>
            <a:endParaRPr lang="en-US" dirty="0"/>
          </a:p>
        </p:txBody>
      </p:sp>
      <p:pic>
        <p:nvPicPr>
          <p:cNvPr id="4" name="Picture 3">
            <a:extLst>
              <a:ext uri="{FF2B5EF4-FFF2-40B4-BE49-F238E27FC236}">
                <a16:creationId xmlns:a16="http://schemas.microsoft.com/office/drawing/2014/main" id="{AA84A7A3-B310-AF5D-6322-0CCA611271F1}"/>
              </a:ext>
            </a:extLst>
          </p:cNvPr>
          <p:cNvPicPr>
            <a:picLocks noChangeAspect="1"/>
          </p:cNvPicPr>
          <p:nvPr/>
        </p:nvPicPr>
        <p:blipFill>
          <a:blip r:embed="rId2"/>
          <a:stretch>
            <a:fillRect/>
          </a:stretch>
        </p:blipFill>
        <p:spPr>
          <a:xfrm>
            <a:off x="0" y="39687"/>
            <a:ext cx="12192000" cy="6778625"/>
          </a:xfrm>
          <a:prstGeom prst="rect">
            <a:avLst/>
          </a:prstGeom>
        </p:spPr>
      </p:pic>
    </p:spTree>
    <p:extLst>
      <p:ext uri="{BB962C8B-B14F-4D97-AF65-F5344CB8AC3E}">
        <p14:creationId xmlns:p14="http://schemas.microsoft.com/office/powerpoint/2010/main" val="35486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040E20-084D-7631-9FDE-D4F51FFC02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pic>
        <p:nvPicPr>
          <p:cNvPr id="4" name="Picture 3">
            <a:extLst>
              <a:ext uri="{FF2B5EF4-FFF2-40B4-BE49-F238E27FC236}">
                <a16:creationId xmlns:a16="http://schemas.microsoft.com/office/drawing/2014/main" id="{8265C83F-15A8-558F-F3F4-124DB64EED09}"/>
              </a:ext>
            </a:extLst>
          </p:cNvPr>
          <p:cNvPicPr>
            <a:picLocks noChangeAspect="1"/>
          </p:cNvPicPr>
          <p:nvPr/>
        </p:nvPicPr>
        <p:blipFill>
          <a:blip r:embed="rId2"/>
          <a:stretch>
            <a:fillRect/>
          </a:stretch>
        </p:blipFill>
        <p:spPr>
          <a:xfrm>
            <a:off x="1665576" y="111318"/>
            <a:ext cx="8860848" cy="6281531"/>
          </a:xfrm>
          <a:prstGeom prst="rect">
            <a:avLst/>
          </a:prstGeom>
          <a:ln w="28575">
            <a:solidFill>
              <a:schemeClr val="tx1"/>
            </a:solidFill>
          </a:ln>
        </p:spPr>
      </p:pic>
    </p:spTree>
    <p:extLst>
      <p:ext uri="{BB962C8B-B14F-4D97-AF65-F5344CB8AC3E}">
        <p14:creationId xmlns:p14="http://schemas.microsoft.com/office/powerpoint/2010/main" val="40490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67FD14-A6A5-148E-4179-4CA7CC7A07A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pic>
        <p:nvPicPr>
          <p:cNvPr id="6" name="Picture 5">
            <a:extLst>
              <a:ext uri="{FF2B5EF4-FFF2-40B4-BE49-F238E27FC236}">
                <a16:creationId xmlns:a16="http://schemas.microsoft.com/office/drawing/2014/main" id="{BE7A0010-EE96-E1C9-01EF-980D23650C0D}"/>
              </a:ext>
            </a:extLst>
          </p:cNvPr>
          <p:cNvPicPr>
            <a:picLocks noChangeAspect="1"/>
          </p:cNvPicPr>
          <p:nvPr/>
        </p:nvPicPr>
        <p:blipFill>
          <a:blip r:embed="rId2"/>
          <a:stretch>
            <a:fillRect/>
          </a:stretch>
        </p:blipFill>
        <p:spPr>
          <a:xfrm>
            <a:off x="1603100" y="87464"/>
            <a:ext cx="8985799" cy="6337190"/>
          </a:xfrm>
          <a:prstGeom prst="rect">
            <a:avLst/>
          </a:prstGeom>
          <a:ln w="28575">
            <a:solidFill>
              <a:schemeClr val="tx1"/>
            </a:solidFill>
          </a:ln>
        </p:spPr>
      </p:pic>
    </p:spTree>
    <p:extLst>
      <p:ext uri="{BB962C8B-B14F-4D97-AF65-F5344CB8AC3E}">
        <p14:creationId xmlns:p14="http://schemas.microsoft.com/office/powerpoint/2010/main" val="13213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1FD20-A782-609E-EE34-B80AC4C4B5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pic>
        <p:nvPicPr>
          <p:cNvPr id="4" name="Picture 3">
            <a:extLst>
              <a:ext uri="{FF2B5EF4-FFF2-40B4-BE49-F238E27FC236}">
                <a16:creationId xmlns:a16="http://schemas.microsoft.com/office/drawing/2014/main" id="{E8F85385-8965-C007-806C-1D5CAA6C9B18}"/>
              </a:ext>
            </a:extLst>
          </p:cNvPr>
          <p:cNvPicPr>
            <a:picLocks noChangeAspect="1"/>
          </p:cNvPicPr>
          <p:nvPr/>
        </p:nvPicPr>
        <p:blipFill>
          <a:blip r:embed="rId2"/>
          <a:stretch>
            <a:fillRect/>
          </a:stretch>
        </p:blipFill>
        <p:spPr>
          <a:xfrm>
            <a:off x="7405361" y="68096"/>
            <a:ext cx="4553808" cy="6353666"/>
          </a:xfrm>
          <a:prstGeom prst="rect">
            <a:avLst/>
          </a:prstGeom>
          <a:ln w="28575">
            <a:solidFill>
              <a:schemeClr val="tx1"/>
            </a:solidFill>
          </a:ln>
        </p:spPr>
      </p:pic>
      <p:pic>
        <p:nvPicPr>
          <p:cNvPr id="6" name="Picture 5">
            <a:extLst>
              <a:ext uri="{FF2B5EF4-FFF2-40B4-BE49-F238E27FC236}">
                <a16:creationId xmlns:a16="http://schemas.microsoft.com/office/drawing/2014/main" id="{1AB0319A-D13A-25E6-7BF5-F0567D8764EC}"/>
              </a:ext>
            </a:extLst>
          </p:cNvPr>
          <p:cNvPicPr>
            <a:picLocks noChangeAspect="1"/>
          </p:cNvPicPr>
          <p:nvPr/>
        </p:nvPicPr>
        <p:blipFill>
          <a:blip r:embed="rId3"/>
          <a:stretch>
            <a:fillRect/>
          </a:stretch>
        </p:blipFill>
        <p:spPr>
          <a:xfrm>
            <a:off x="2481864" y="68096"/>
            <a:ext cx="4621717" cy="6353666"/>
          </a:xfrm>
          <a:prstGeom prst="rect">
            <a:avLst/>
          </a:prstGeom>
          <a:ln w="28575">
            <a:solidFill>
              <a:schemeClr val="tx1"/>
            </a:solidFill>
          </a:ln>
        </p:spPr>
      </p:pic>
      <p:sp>
        <p:nvSpPr>
          <p:cNvPr id="7" name="TextBox 6">
            <a:extLst>
              <a:ext uri="{FF2B5EF4-FFF2-40B4-BE49-F238E27FC236}">
                <a16:creationId xmlns:a16="http://schemas.microsoft.com/office/drawing/2014/main" id="{60BC64AD-7C94-A69C-7C45-70823D53B4C7}"/>
              </a:ext>
            </a:extLst>
          </p:cNvPr>
          <p:cNvSpPr txBox="1"/>
          <p:nvPr/>
        </p:nvSpPr>
        <p:spPr>
          <a:xfrm>
            <a:off x="143123" y="1804945"/>
            <a:ext cx="228202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Medium"/>
                <a:ea typeface="+mn-ea"/>
                <a:cs typeface="+mn-cs"/>
              </a:rPr>
              <a:t>Quick Guides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Medium"/>
                <a:ea typeface="+mn-ea"/>
                <a:cs typeface="+mn-cs"/>
              </a:rPr>
              <a:t>Kentucky Immunization requirements</a:t>
            </a:r>
          </a:p>
        </p:txBody>
      </p:sp>
    </p:spTree>
    <p:extLst>
      <p:ext uri="{BB962C8B-B14F-4D97-AF65-F5344CB8AC3E}">
        <p14:creationId xmlns:p14="http://schemas.microsoft.com/office/powerpoint/2010/main" val="233612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EEED8-029A-4E08-949F-E59DA33654F6}"/>
              </a:ext>
            </a:extLst>
          </p:cNvPr>
          <p:cNvSpPr>
            <a:spLocks noGrp="1"/>
          </p:cNvSpPr>
          <p:nvPr>
            <p:ph type="title"/>
          </p:nvPr>
        </p:nvSpPr>
        <p:spPr/>
        <p:txBody>
          <a:bodyPr/>
          <a:lstStyle/>
          <a:p>
            <a:r>
              <a:rPr lang="en-US" dirty="0"/>
              <a:t>GINA 2022: Children 6-11 Years</a:t>
            </a:r>
          </a:p>
        </p:txBody>
      </p:sp>
      <p:grpSp>
        <p:nvGrpSpPr>
          <p:cNvPr id="6" name="Group 5">
            <a:extLst>
              <a:ext uri="{FF2B5EF4-FFF2-40B4-BE49-F238E27FC236}">
                <a16:creationId xmlns:a16="http://schemas.microsoft.com/office/drawing/2014/main" id="{A332F8C3-808C-42BC-A59F-D9B08452E505}"/>
              </a:ext>
            </a:extLst>
          </p:cNvPr>
          <p:cNvGrpSpPr/>
          <p:nvPr/>
        </p:nvGrpSpPr>
        <p:grpSpPr>
          <a:xfrm>
            <a:off x="573024" y="1433683"/>
            <a:ext cx="11045952" cy="4902216"/>
            <a:chOff x="429768" y="1075262"/>
            <a:chExt cx="8284464" cy="3676662"/>
          </a:xfrm>
        </p:grpSpPr>
        <p:pic>
          <p:nvPicPr>
            <p:cNvPr id="2" name="Picture 1">
              <a:extLst>
                <a:ext uri="{FF2B5EF4-FFF2-40B4-BE49-F238E27FC236}">
                  <a16:creationId xmlns:a16="http://schemas.microsoft.com/office/drawing/2014/main" id="{5C9FACCA-E135-4A47-9BEC-6815EF1A9D6B}"/>
                </a:ext>
              </a:extLst>
            </p:cNvPr>
            <p:cNvPicPr>
              <a:picLocks noChangeAspect="1"/>
            </p:cNvPicPr>
            <p:nvPr/>
          </p:nvPicPr>
          <p:blipFill>
            <a:blip r:embed="rId3"/>
            <a:stretch>
              <a:fillRect/>
            </a:stretch>
          </p:blipFill>
          <p:spPr>
            <a:xfrm>
              <a:off x="429768" y="1075262"/>
              <a:ext cx="8284464" cy="3676662"/>
            </a:xfrm>
            <a:prstGeom prst="rect">
              <a:avLst/>
            </a:prstGeom>
            <a:ln w="38100">
              <a:solidFill>
                <a:schemeClr val="tx1"/>
              </a:solidFill>
            </a:ln>
          </p:spPr>
        </p:pic>
        <p:sp>
          <p:nvSpPr>
            <p:cNvPr id="5" name="Rectangle 4">
              <a:extLst>
                <a:ext uri="{FF2B5EF4-FFF2-40B4-BE49-F238E27FC236}">
                  <a16:creationId xmlns:a16="http://schemas.microsoft.com/office/drawing/2014/main" id="{3A187A3D-ED69-4817-834A-433739E6599A}"/>
                </a:ext>
              </a:extLst>
            </p:cNvPr>
            <p:cNvSpPr/>
            <p:nvPr/>
          </p:nvSpPr>
          <p:spPr>
            <a:xfrm>
              <a:off x="2824316" y="1075262"/>
              <a:ext cx="4785852" cy="569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Rectangle 3">
            <a:extLst>
              <a:ext uri="{FF2B5EF4-FFF2-40B4-BE49-F238E27FC236}">
                <a16:creationId xmlns:a16="http://schemas.microsoft.com/office/drawing/2014/main" id="{47172FB5-F1D6-4D04-B407-B33435913B20}"/>
              </a:ext>
            </a:extLst>
          </p:cNvPr>
          <p:cNvSpPr/>
          <p:nvPr/>
        </p:nvSpPr>
        <p:spPr>
          <a:xfrm>
            <a:off x="2460978" y="5847645"/>
            <a:ext cx="9157999" cy="48825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6916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C6BD5-D0DF-C58E-5D7D-864CD6007E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pic>
        <p:nvPicPr>
          <p:cNvPr id="3" name="Picture 2">
            <a:extLst>
              <a:ext uri="{FF2B5EF4-FFF2-40B4-BE49-F238E27FC236}">
                <a16:creationId xmlns:a16="http://schemas.microsoft.com/office/drawing/2014/main" id="{7C26C9FB-48F9-43F2-8488-74CFC6B60878}"/>
              </a:ext>
            </a:extLst>
          </p:cNvPr>
          <p:cNvPicPr>
            <a:picLocks noChangeAspect="1"/>
          </p:cNvPicPr>
          <p:nvPr/>
        </p:nvPicPr>
        <p:blipFill>
          <a:blip r:embed="rId2"/>
          <a:stretch>
            <a:fillRect/>
          </a:stretch>
        </p:blipFill>
        <p:spPr>
          <a:xfrm>
            <a:off x="880151" y="18856"/>
            <a:ext cx="4852417" cy="6410227"/>
          </a:xfrm>
          <a:prstGeom prst="rect">
            <a:avLst/>
          </a:prstGeom>
        </p:spPr>
      </p:pic>
      <p:pic>
        <p:nvPicPr>
          <p:cNvPr id="6" name="Picture 5">
            <a:extLst>
              <a:ext uri="{FF2B5EF4-FFF2-40B4-BE49-F238E27FC236}">
                <a16:creationId xmlns:a16="http://schemas.microsoft.com/office/drawing/2014/main" id="{7F65D199-9110-CB6E-F725-A985EBD49D77}"/>
              </a:ext>
            </a:extLst>
          </p:cNvPr>
          <p:cNvPicPr>
            <a:picLocks noChangeAspect="1"/>
          </p:cNvPicPr>
          <p:nvPr/>
        </p:nvPicPr>
        <p:blipFill>
          <a:blip r:embed="rId3"/>
          <a:stretch>
            <a:fillRect/>
          </a:stretch>
        </p:blipFill>
        <p:spPr>
          <a:xfrm>
            <a:off x="6369905" y="18856"/>
            <a:ext cx="4851034" cy="6410227"/>
          </a:xfrm>
          <a:prstGeom prst="rect">
            <a:avLst/>
          </a:prstGeom>
        </p:spPr>
      </p:pic>
    </p:spTree>
    <p:extLst>
      <p:ext uri="{BB962C8B-B14F-4D97-AF65-F5344CB8AC3E}">
        <p14:creationId xmlns:p14="http://schemas.microsoft.com/office/powerpoint/2010/main" val="191589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96671-9407-BD37-DC82-0C23F7BDE22C}"/>
              </a:ext>
            </a:extLst>
          </p:cNvPr>
          <p:cNvSpPr>
            <a:spLocks noGrp="1"/>
          </p:cNvSpPr>
          <p:nvPr>
            <p:ph type="sldNum" sz="quarter" idx="12"/>
          </p:nvPr>
        </p:nvSpPr>
        <p:spPr/>
        <p:txBody>
          <a:bodyPr/>
          <a:lstStyle/>
          <a:p>
            <a:fld id="{ABB8925F-B6BB-49B0-9469-5285B9C99CB3}" type="slidenum">
              <a:rPr lang="en-US" smtClean="0"/>
              <a:pPr/>
              <a:t>51</a:t>
            </a:fld>
            <a:endParaRPr lang="en-US" dirty="0"/>
          </a:p>
        </p:txBody>
      </p:sp>
      <p:pic>
        <p:nvPicPr>
          <p:cNvPr id="3" name="Picture 2">
            <a:extLst>
              <a:ext uri="{FF2B5EF4-FFF2-40B4-BE49-F238E27FC236}">
                <a16:creationId xmlns:a16="http://schemas.microsoft.com/office/drawing/2014/main" id="{4FB6EEBA-164E-37DB-5FD7-72348C0F31E7}"/>
              </a:ext>
            </a:extLst>
          </p:cNvPr>
          <p:cNvPicPr>
            <a:picLocks noChangeAspect="1"/>
          </p:cNvPicPr>
          <p:nvPr/>
        </p:nvPicPr>
        <p:blipFill>
          <a:blip r:embed="rId2"/>
          <a:stretch>
            <a:fillRect/>
          </a:stretch>
        </p:blipFill>
        <p:spPr>
          <a:xfrm>
            <a:off x="880150" y="0"/>
            <a:ext cx="4851034" cy="6429080"/>
          </a:xfrm>
          <a:prstGeom prst="rect">
            <a:avLst/>
          </a:prstGeom>
        </p:spPr>
      </p:pic>
      <p:pic>
        <p:nvPicPr>
          <p:cNvPr id="4" name="Picture 3">
            <a:extLst>
              <a:ext uri="{FF2B5EF4-FFF2-40B4-BE49-F238E27FC236}">
                <a16:creationId xmlns:a16="http://schemas.microsoft.com/office/drawing/2014/main" id="{859C4017-3506-E7E3-89B4-9649D1D5A2B8}"/>
              </a:ext>
            </a:extLst>
          </p:cNvPr>
          <p:cNvPicPr>
            <a:picLocks noChangeAspect="1"/>
          </p:cNvPicPr>
          <p:nvPr/>
        </p:nvPicPr>
        <p:blipFill>
          <a:blip r:embed="rId3"/>
          <a:stretch>
            <a:fillRect/>
          </a:stretch>
        </p:blipFill>
        <p:spPr>
          <a:xfrm>
            <a:off x="6375977" y="0"/>
            <a:ext cx="4851034" cy="6429080"/>
          </a:xfrm>
          <a:prstGeom prst="rect">
            <a:avLst/>
          </a:prstGeom>
        </p:spPr>
      </p:pic>
    </p:spTree>
    <p:extLst>
      <p:ext uri="{BB962C8B-B14F-4D97-AF65-F5344CB8AC3E}">
        <p14:creationId xmlns:p14="http://schemas.microsoft.com/office/powerpoint/2010/main" val="365698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A1EC80-02E2-4135-64B2-92D18CDCD3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pic>
        <p:nvPicPr>
          <p:cNvPr id="3" name="Picture 2">
            <a:extLst>
              <a:ext uri="{FF2B5EF4-FFF2-40B4-BE49-F238E27FC236}">
                <a16:creationId xmlns:a16="http://schemas.microsoft.com/office/drawing/2014/main" id="{C61111EF-8DBC-B744-329F-C51181934E39}"/>
              </a:ext>
            </a:extLst>
          </p:cNvPr>
          <p:cNvPicPr>
            <a:picLocks noChangeAspect="1"/>
          </p:cNvPicPr>
          <p:nvPr/>
        </p:nvPicPr>
        <p:blipFill>
          <a:blip r:embed="rId2"/>
          <a:stretch>
            <a:fillRect/>
          </a:stretch>
        </p:blipFill>
        <p:spPr>
          <a:xfrm>
            <a:off x="899251" y="0"/>
            <a:ext cx="4851034" cy="6429080"/>
          </a:xfrm>
          <a:prstGeom prst="rect">
            <a:avLst/>
          </a:prstGeom>
        </p:spPr>
      </p:pic>
      <p:pic>
        <p:nvPicPr>
          <p:cNvPr id="4" name="Picture 3">
            <a:extLst>
              <a:ext uri="{FF2B5EF4-FFF2-40B4-BE49-F238E27FC236}">
                <a16:creationId xmlns:a16="http://schemas.microsoft.com/office/drawing/2014/main" id="{1317799A-A9FB-3DA8-328E-419308520F38}"/>
              </a:ext>
            </a:extLst>
          </p:cNvPr>
          <p:cNvPicPr>
            <a:picLocks noChangeAspect="1"/>
          </p:cNvPicPr>
          <p:nvPr/>
        </p:nvPicPr>
        <p:blipFill>
          <a:blip r:embed="rId3"/>
          <a:stretch>
            <a:fillRect/>
          </a:stretch>
        </p:blipFill>
        <p:spPr>
          <a:xfrm>
            <a:off x="6455247" y="0"/>
            <a:ext cx="4851034" cy="6429080"/>
          </a:xfrm>
          <a:prstGeom prst="rect">
            <a:avLst/>
          </a:prstGeom>
        </p:spPr>
      </p:pic>
    </p:spTree>
    <p:extLst>
      <p:ext uri="{BB962C8B-B14F-4D97-AF65-F5344CB8AC3E}">
        <p14:creationId xmlns:p14="http://schemas.microsoft.com/office/powerpoint/2010/main" val="372462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5A593E-26BF-7E3A-E7FC-A2ADB78995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01203D"/>
              </a:solidFill>
              <a:effectLst/>
              <a:uLnTx/>
              <a:uFillTx/>
              <a:latin typeface="Gotham Bold" pitchFamily="50" charset="0"/>
              <a:ea typeface="+mn-ea"/>
              <a:cs typeface="+mn-cs"/>
            </a:endParaRPr>
          </a:p>
        </p:txBody>
      </p:sp>
      <p:sp>
        <p:nvSpPr>
          <p:cNvPr id="5" name="Title 4">
            <a:extLst>
              <a:ext uri="{FF2B5EF4-FFF2-40B4-BE49-F238E27FC236}">
                <a16:creationId xmlns:a16="http://schemas.microsoft.com/office/drawing/2014/main" id="{28D83F1A-2FF8-76A2-67C3-EA08AE35A19F}"/>
              </a:ext>
            </a:extLst>
          </p:cNvPr>
          <p:cNvSpPr>
            <a:spLocks noGrp="1"/>
          </p:cNvSpPr>
          <p:nvPr>
            <p:ph type="title"/>
          </p:nvPr>
        </p:nvSpPr>
        <p:spPr/>
        <p:txBody>
          <a:bodyPr>
            <a:normAutofit fontScale="90000"/>
          </a:bodyPr>
          <a:lstStyle/>
          <a:p>
            <a:r>
              <a:rPr lang="en-US" dirty="0"/>
              <a:t>Incomplete </a:t>
            </a:r>
            <a:br>
              <a:rPr lang="en-US" dirty="0"/>
            </a:br>
            <a:r>
              <a:rPr lang="en-US" dirty="0"/>
              <a:t>Health Requirements Outreach Letter </a:t>
            </a:r>
          </a:p>
        </p:txBody>
      </p:sp>
      <p:graphicFrame>
        <p:nvGraphicFramePr>
          <p:cNvPr id="3" name="Object 2">
            <a:extLst>
              <a:ext uri="{FF2B5EF4-FFF2-40B4-BE49-F238E27FC236}">
                <a16:creationId xmlns:a16="http://schemas.microsoft.com/office/drawing/2014/main" id="{35D35A59-00E9-D32F-30CB-A246DAFDAD98}"/>
              </a:ext>
            </a:extLst>
          </p:cNvPr>
          <p:cNvGraphicFramePr>
            <a:graphicFrameLocks noChangeAspect="1"/>
          </p:cNvGraphicFramePr>
          <p:nvPr/>
        </p:nvGraphicFramePr>
        <p:xfrm>
          <a:off x="5630767" y="170498"/>
          <a:ext cx="5291304" cy="6246205"/>
        </p:xfrm>
        <a:graphic>
          <a:graphicData uri="http://schemas.openxmlformats.org/presentationml/2006/ole">
            <mc:AlternateContent xmlns:mc="http://schemas.openxmlformats.org/markup-compatibility/2006">
              <mc:Choice xmlns:v="urn:schemas-microsoft-com:vml" Requires="v">
                <p:oleObj name="Document" r:id="rId2" imgW="6872357" imgH="9113318" progId="Word.Document.8">
                  <p:embed/>
                </p:oleObj>
              </mc:Choice>
              <mc:Fallback>
                <p:oleObj name="Document" r:id="rId2" imgW="6872357" imgH="9113318" progId="Word.Document.8">
                  <p:embed/>
                  <p:pic>
                    <p:nvPicPr>
                      <p:cNvPr id="3" name="Object 2">
                        <a:extLst>
                          <a:ext uri="{FF2B5EF4-FFF2-40B4-BE49-F238E27FC236}">
                            <a16:creationId xmlns:a16="http://schemas.microsoft.com/office/drawing/2014/main" id="{35D35A59-00E9-D32F-30CB-A246DAFDAD98}"/>
                          </a:ext>
                        </a:extLst>
                      </p:cNvPr>
                      <p:cNvPicPr/>
                      <p:nvPr/>
                    </p:nvPicPr>
                    <p:blipFill>
                      <a:blip r:embed="rId3"/>
                      <a:stretch>
                        <a:fillRect/>
                      </a:stretch>
                    </p:blipFill>
                    <p:spPr>
                      <a:xfrm>
                        <a:off x="5630767" y="170498"/>
                        <a:ext cx="5291304" cy="6246205"/>
                      </a:xfrm>
                      <a:prstGeom prst="rect">
                        <a:avLst/>
                      </a:prstGeom>
                      <a:ln w="28575">
                        <a:solidFill>
                          <a:schemeClr val="tx1"/>
                        </a:solidFill>
                      </a:ln>
                    </p:spPr>
                  </p:pic>
                </p:oleObj>
              </mc:Fallback>
            </mc:AlternateContent>
          </a:graphicData>
        </a:graphic>
      </p:graphicFrame>
    </p:spTree>
    <p:extLst>
      <p:ext uri="{BB962C8B-B14F-4D97-AF65-F5344CB8AC3E}">
        <p14:creationId xmlns:p14="http://schemas.microsoft.com/office/powerpoint/2010/main" val="138639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5A593E-26BF-7E3A-E7FC-A2ADB7899521}"/>
              </a:ext>
            </a:extLst>
          </p:cNvPr>
          <p:cNvSpPr>
            <a:spLocks noGrp="1"/>
          </p:cNvSpPr>
          <p:nvPr>
            <p:ph type="sldNum" sz="quarter" idx="12"/>
          </p:nvPr>
        </p:nvSpPr>
        <p:spPr>
          <a:xfrm>
            <a:off x="11428579" y="6538088"/>
            <a:ext cx="695325" cy="251816"/>
          </a:xfrm>
          <a:prstGeom prst="rect">
            <a:avLst/>
          </a:prstGeom>
        </p:spPr>
        <p:txBody>
          <a:bodyPr vert="horz" lIns="91440" tIns="45720" rIns="91440" bIns="45720" rtlCol="0" anchor="ctr"/>
          <a:lstStyle>
            <a:defPPr>
              <a:defRPr lang="en-US"/>
            </a:defPPr>
            <a:lvl1pPr marL="0" algn="r" defTabSz="914400" rtl="0" eaLnBrk="1" latinLnBrk="0" hangingPunct="1">
              <a:defRPr sz="1200" b="0" kern="1200">
                <a:solidFill>
                  <a:srgbClr val="01203D"/>
                </a:solidFill>
                <a:latin typeface="Gotham Bold"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B8925F-B6BB-49B0-9469-5285B9C99CB3}" type="slidenum">
              <a:rPr lang="en-US" smtClean="0"/>
              <a:pPr/>
              <a:t>54</a:t>
            </a:fld>
            <a:endParaRPr lang="en-US" dirty="0"/>
          </a:p>
        </p:txBody>
      </p:sp>
      <p:sp>
        <p:nvSpPr>
          <p:cNvPr id="5" name="Title 4">
            <a:extLst>
              <a:ext uri="{FF2B5EF4-FFF2-40B4-BE49-F238E27FC236}">
                <a16:creationId xmlns:a16="http://schemas.microsoft.com/office/drawing/2014/main" id="{28D83F1A-2FF8-76A2-67C3-EA08AE35A19F}"/>
              </a:ext>
            </a:extLst>
          </p:cNvPr>
          <p:cNvSpPr>
            <a:spLocks noGrp="1"/>
          </p:cNvSpPr>
          <p:nvPr>
            <p:ph type="title"/>
          </p:nvPr>
        </p:nvSpPr>
        <p:spPr/>
        <p:txBody>
          <a:bodyPr>
            <a:normAutofit/>
          </a:bodyPr>
          <a:lstStyle/>
          <a:p>
            <a:r>
              <a:rPr lang="en-US" dirty="0"/>
              <a:t>HEPA UNITS AVAILABLE FOR K-12 SCHOOLS</a:t>
            </a:r>
          </a:p>
        </p:txBody>
      </p:sp>
      <p:graphicFrame>
        <p:nvGraphicFramePr>
          <p:cNvPr id="7" name="Object 6">
            <a:extLst>
              <a:ext uri="{FF2B5EF4-FFF2-40B4-BE49-F238E27FC236}">
                <a16:creationId xmlns:a16="http://schemas.microsoft.com/office/drawing/2014/main" id="{D34D030C-CBE9-DDA1-A0EF-F34A09A48CC9}"/>
              </a:ext>
            </a:extLst>
          </p:cNvPr>
          <p:cNvGraphicFramePr>
            <a:graphicFrameLocks noChangeAspect="1"/>
          </p:cNvGraphicFramePr>
          <p:nvPr>
            <p:extLst>
              <p:ext uri="{D42A27DB-BD31-4B8C-83A1-F6EECF244321}">
                <p14:modId xmlns:p14="http://schemas.microsoft.com/office/powerpoint/2010/main" val="3594430320"/>
              </p:ext>
            </p:extLst>
          </p:nvPr>
        </p:nvGraphicFramePr>
        <p:xfrm>
          <a:off x="5864606" y="457199"/>
          <a:ext cx="4111498" cy="5322741"/>
        </p:xfrm>
        <a:graphic>
          <a:graphicData uri="http://schemas.openxmlformats.org/presentationml/2006/ole">
            <mc:AlternateContent xmlns:mc="http://schemas.openxmlformats.org/markup-compatibility/2006">
              <mc:Choice xmlns:v="urn:schemas-microsoft-com:vml" Requires="v">
                <p:oleObj name="Acrobat Document" r:id="rId2" imgW="3879820" imgH="5022601" progId="Acrobat.Document.DC">
                  <p:embed/>
                </p:oleObj>
              </mc:Choice>
              <mc:Fallback>
                <p:oleObj name="Acrobat Document" r:id="rId2" imgW="3879820" imgH="5022601" progId="Acrobat.Document.DC">
                  <p:embed/>
                  <p:pic>
                    <p:nvPicPr>
                      <p:cNvPr id="7" name="Object 6">
                        <a:extLst>
                          <a:ext uri="{FF2B5EF4-FFF2-40B4-BE49-F238E27FC236}">
                            <a16:creationId xmlns:a16="http://schemas.microsoft.com/office/drawing/2014/main" id="{D34D030C-CBE9-DDA1-A0EF-F34A09A48CC9}"/>
                          </a:ext>
                        </a:extLst>
                      </p:cNvPr>
                      <p:cNvPicPr/>
                      <p:nvPr/>
                    </p:nvPicPr>
                    <p:blipFill>
                      <a:blip r:embed="rId3"/>
                      <a:stretch>
                        <a:fillRect/>
                      </a:stretch>
                    </p:blipFill>
                    <p:spPr>
                      <a:xfrm>
                        <a:off x="5864606" y="457199"/>
                        <a:ext cx="4111498" cy="5322741"/>
                      </a:xfrm>
                      <a:prstGeom prst="rect">
                        <a:avLst/>
                      </a:prstGeom>
                    </p:spPr>
                  </p:pic>
                </p:oleObj>
              </mc:Fallback>
            </mc:AlternateContent>
          </a:graphicData>
        </a:graphic>
      </p:graphicFrame>
    </p:spTree>
    <p:extLst>
      <p:ext uri="{BB962C8B-B14F-4D97-AF65-F5344CB8AC3E}">
        <p14:creationId xmlns:p14="http://schemas.microsoft.com/office/powerpoint/2010/main" val="5053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5994-B329-8286-0DD7-C6240ED0331E}"/>
              </a:ext>
            </a:extLst>
          </p:cNvPr>
          <p:cNvSpPr>
            <a:spLocks noGrp="1"/>
          </p:cNvSpPr>
          <p:nvPr>
            <p:ph type="title"/>
          </p:nvPr>
        </p:nvSpPr>
        <p:spPr/>
        <p:txBody>
          <a:bodyPr>
            <a:normAutofit/>
          </a:bodyPr>
          <a:lstStyle/>
          <a:p>
            <a:pPr algn="ctr"/>
            <a:r>
              <a:rPr lang="en-US" sz="4000"/>
              <a:t>Questions</a:t>
            </a:r>
          </a:p>
        </p:txBody>
      </p:sp>
      <p:sp>
        <p:nvSpPr>
          <p:cNvPr id="3" name="Slide Number Placeholder 2">
            <a:extLst>
              <a:ext uri="{FF2B5EF4-FFF2-40B4-BE49-F238E27FC236}">
                <a16:creationId xmlns:a16="http://schemas.microsoft.com/office/drawing/2014/main" id="{27A6AFAA-5D15-1905-2476-CAA8DEB402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1203D"/>
              </a:solidFill>
              <a:effectLst/>
              <a:uLnTx/>
              <a:uFillTx/>
              <a:latin typeface="Gotham Bold" pitchFamily="50" charset="0"/>
              <a:ea typeface="+mn-ea"/>
              <a:cs typeface="+mn-cs"/>
            </a:endParaRPr>
          </a:p>
        </p:txBody>
      </p:sp>
      <p:sp>
        <p:nvSpPr>
          <p:cNvPr id="4" name="Content Placeholder 3">
            <a:extLst>
              <a:ext uri="{FF2B5EF4-FFF2-40B4-BE49-F238E27FC236}">
                <a16:creationId xmlns:a16="http://schemas.microsoft.com/office/drawing/2014/main" id="{823E5157-CC4E-37C2-6B0A-D35072272855}"/>
              </a:ext>
            </a:extLst>
          </p:cNvPr>
          <p:cNvSpPr>
            <a:spLocks noGrp="1"/>
          </p:cNvSpPr>
          <p:nvPr>
            <p:ph sz="half" idx="13"/>
          </p:nvPr>
        </p:nvSpPr>
        <p:spPr>
          <a:xfrm>
            <a:off x="733941" y="1543596"/>
            <a:ext cx="10951096" cy="4351338"/>
          </a:xfrm>
          <a:solidFill>
            <a:schemeClr val="accent5">
              <a:lumMod val="75000"/>
            </a:schemeClr>
          </a:solidFill>
        </p:spPr>
        <p:txBody>
          <a:bodyPr vert="horz" lIns="91440" tIns="45720" rIns="91440" bIns="45720" rtlCol="0" anchor="t">
            <a:normAutofit/>
          </a:bodyPr>
          <a:lstStyle/>
          <a:p>
            <a:pPr marL="0" indent="0" algn="ctr">
              <a:buNone/>
            </a:pPr>
            <a:endParaRPr lang="en-US" sz="4000" dirty="0">
              <a:latin typeface="Grandview" panose="020B0502040204020203" pitchFamily="34" charset="0"/>
            </a:endParaRPr>
          </a:p>
          <a:p>
            <a:pPr marL="0" indent="0">
              <a:buNone/>
            </a:pPr>
            <a:r>
              <a:rPr lang="en-US" sz="4000" dirty="0"/>
              <a:t>Please put any questions </a:t>
            </a:r>
          </a:p>
          <a:p>
            <a:pPr marL="0" indent="0">
              <a:buNone/>
            </a:pPr>
            <a:r>
              <a:rPr lang="en-US" sz="4000" dirty="0"/>
              <a:t>in the </a:t>
            </a:r>
            <a:r>
              <a:rPr lang="en-US" sz="4000" dirty="0" err="1"/>
              <a:t>GoSoapBox</a:t>
            </a:r>
            <a:r>
              <a:rPr lang="en-US" sz="4000" dirty="0"/>
              <a:t> app and</a:t>
            </a:r>
          </a:p>
          <a:p>
            <a:pPr marL="0" indent="0">
              <a:buNone/>
            </a:pPr>
            <a:r>
              <a:rPr lang="en-US" sz="4000" dirty="0"/>
              <a:t>they will be answered in </a:t>
            </a:r>
          </a:p>
          <a:p>
            <a:pPr marL="0" indent="0">
              <a:buNone/>
            </a:pPr>
            <a:r>
              <a:rPr lang="en-US" sz="4000" dirty="0"/>
              <a:t>live time or in a </a:t>
            </a:r>
          </a:p>
          <a:p>
            <a:pPr marL="0" indent="0">
              <a:buNone/>
            </a:pPr>
            <a:r>
              <a:rPr lang="en-US" sz="4000" dirty="0"/>
              <a:t>follow-up email. </a:t>
            </a:r>
          </a:p>
          <a:p>
            <a:pPr marL="0" indent="0">
              <a:buNone/>
            </a:pPr>
            <a:endParaRPr lang="en-US" dirty="0"/>
          </a:p>
        </p:txBody>
      </p:sp>
      <p:sp>
        <p:nvSpPr>
          <p:cNvPr id="6" name="Text Placeholder 5">
            <a:extLst>
              <a:ext uri="{FF2B5EF4-FFF2-40B4-BE49-F238E27FC236}">
                <a16:creationId xmlns:a16="http://schemas.microsoft.com/office/drawing/2014/main" id="{3F3326B9-E5BC-92D4-2153-468E3EC53EB9}"/>
              </a:ext>
            </a:extLst>
          </p:cNvPr>
          <p:cNvSpPr>
            <a:spLocks noGrp="1"/>
          </p:cNvSpPr>
          <p:nvPr>
            <p:ph sz="half" idx="14"/>
          </p:nvPr>
        </p:nvSpPr>
        <p:spPr>
          <a:xfrm>
            <a:off x="6243310" y="1570733"/>
            <a:ext cx="5532931" cy="4351338"/>
          </a:xfrm>
          <a:ln>
            <a:noFill/>
          </a:ln>
          <a:effectLst>
            <a:outerShdw blurRad="107950" dist="12700" dir="5400000" algn="ctr">
              <a:srgbClr val="000000"/>
            </a:outerShdw>
          </a:effectLst>
          <a:scene3d>
            <a:camera prst="perspectiveHeroicExtremeLeftFacing"/>
            <a:lightRig rig="soft" dir="t">
              <a:rot lat="0" lon="0" rev="0"/>
            </a:lightRig>
          </a:scene3d>
          <a:sp3d contourW="44450" prstMaterial="matte">
            <a:bevelT w="63500" h="63500" prst="artDeco"/>
            <a:contourClr>
              <a:srgbClr val="FFFFFF"/>
            </a:contourClr>
          </a:sp3d>
        </p:spPr>
        <p:txBody>
          <a:bodyPr>
            <a:normAutofit fontScale="77500" lnSpcReduction="20000"/>
          </a:bodyPr>
          <a:lstStyle/>
          <a:p>
            <a:pPr algn="ctr"/>
            <a:endParaRPr lang="en-US" sz="4000">
              <a:latin typeface="Grandview" panose="020B0502040204020203" pitchFamily="34" charset="0"/>
            </a:endParaRPr>
          </a:p>
          <a:p>
            <a:pPr marL="0" indent="0">
              <a:buNone/>
            </a:pPr>
            <a:r>
              <a:rPr lang="en-US" sz="41300"/>
              <a:t>  ?</a:t>
            </a:r>
          </a:p>
        </p:txBody>
      </p:sp>
    </p:spTree>
    <p:extLst>
      <p:ext uri="{BB962C8B-B14F-4D97-AF65-F5344CB8AC3E}">
        <p14:creationId xmlns:p14="http://schemas.microsoft.com/office/powerpoint/2010/main" val="374514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06859E-5B86-C42F-7395-CA989E822306}"/>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16EE7EF8-B9DE-D875-BB87-C61AC0F463A5}"/>
              </a:ext>
            </a:extLst>
          </p:cNvPr>
          <p:cNvSpPr>
            <a:spLocks noGrp="1"/>
          </p:cNvSpPr>
          <p:nvPr>
            <p:ph type="body" sz="quarter" idx="14"/>
          </p:nvPr>
        </p:nvSpPr>
        <p:spPr/>
        <p:txBody>
          <a:bodyPr>
            <a:normAutofit fontScale="55000" lnSpcReduction="20000"/>
          </a:bodyPr>
          <a:lstStyle/>
          <a:p>
            <a:r>
              <a:rPr lang="en-US" dirty="0"/>
              <a:t>Beth Thomas, BSN, RN</a:t>
            </a:r>
          </a:p>
          <a:p>
            <a:r>
              <a:rPr lang="en-US" dirty="0"/>
              <a:t>School Health Branch</a:t>
            </a:r>
          </a:p>
          <a:p>
            <a:r>
              <a:rPr lang="en-US" dirty="0"/>
              <a:t>Kentucky Department for Public Health</a:t>
            </a:r>
          </a:p>
          <a:p>
            <a:r>
              <a:rPr lang="en-US" dirty="0"/>
              <a:t>Division of Maternal and Child Health</a:t>
            </a:r>
          </a:p>
          <a:p>
            <a:r>
              <a:rPr lang="en-US" dirty="0"/>
              <a:t>School Health Branch</a:t>
            </a:r>
          </a:p>
          <a:p>
            <a:r>
              <a:rPr lang="en-US" dirty="0"/>
              <a:t>Office: 502-564-9919 </a:t>
            </a:r>
          </a:p>
          <a:p>
            <a:endParaRPr lang="en-US" dirty="0"/>
          </a:p>
          <a:p>
            <a:endParaRPr lang="en-US" dirty="0"/>
          </a:p>
        </p:txBody>
      </p:sp>
      <p:sp>
        <p:nvSpPr>
          <p:cNvPr id="4" name="Text Placeholder 3">
            <a:extLst>
              <a:ext uri="{FF2B5EF4-FFF2-40B4-BE49-F238E27FC236}">
                <a16:creationId xmlns:a16="http://schemas.microsoft.com/office/drawing/2014/main" id="{15246D64-4B75-FBF5-CA4A-2AD3A789828B}"/>
              </a:ext>
            </a:extLst>
          </p:cNvPr>
          <p:cNvSpPr>
            <a:spLocks noGrp="1"/>
          </p:cNvSpPr>
          <p:nvPr>
            <p:ph type="body" sz="quarter" idx="16"/>
          </p:nvPr>
        </p:nvSpPr>
        <p:spPr/>
        <p:txBody>
          <a:bodyPr>
            <a:normAutofit fontScale="55000" lnSpcReduction="20000"/>
          </a:bodyPr>
          <a:lstStyle/>
          <a:p>
            <a:r>
              <a:rPr lang="en-US" dirty="0"/>
              <a:t>Candace Carpenter BSW, MS (she/her)</a:t>
            </a:r>
          </a:p>
          <a:p>
            <a:r>
              <a:rPr lang="en-US" dirty="0"/>
              <a:t>School Health Branch</a:t>
            </a:r>
          </a:p>
          <a:p>
            <a:r>
              <a:rPr lang="en-US" dirty="0"/>
              <a:t>Kentucky Department for Public Health</a:t>
            </a:r>
          </a:p>
          <a:p>
            <a:r>
              <a:rPr lang="en-US" dirty="0"/>
              <a:t>Division of Maternal and Child Health</a:t>
            </a:r>
          </a:p>
          <a:p>
            <a:r>
              <a:rPr lang="en-US" dirty="0"/>
              <a:t>School Health Branch</a:t>
            </a:r>
          </a:p>
          <a:p>
            <a:r>
              <a:rPr lang="en-US" dirty="0"/>
              <a:t>Office: 502-564-2075</a:t>
            </a:r>
          </a:p>
          <a:p>
            <a:endParaRPr lang="en-US" dirty="0"/>
          </a:p>
        </p:txBody>
      </p:sp>
      <p:sp>
        <p:nvSpPr>
          <p:cNvPr id="5" name="Slide Number Placeholder 4">
            <a:extLst>
              <a:ext uri="{FF2B5EF4-FFF2-40B4-BE49-F238E27FC236}">
                <a16:creationId xmlns:a16="http://schemas.microsoft.com/office/drawing/2014/main" id="{49475F4E-642E-8784-FEAA-F5AB7DFBE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200" b="0" i="0" u="none" strike="noStrike" kern="1200" cap="none" spc="0" normalizeH="0" baseline="0" noProof="0" smtClean="0">
                <a:ln>
                  <a:noFill/>
                </a:ln>
                <a:solidFill>
                  <a:srgbClr val="01203D"/>
                </a:solidFill>
                <a:effectLst/>
                <a:uLnTx/>
                <a:uFillTx/>
                <a:latin typeface="Gotham Bold"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1203D"/>
              </a:solidFill>
              <a:effectLst/>
              <a:uLnTx/>
              <a:uFillTx/>
              <a:latin typeface="Gotham Bold" pitchFamily="50" charset="0"/>
              <a:ea typeface="+mn-ea"/>
              <a:cs typeface="+mn-cs"/>
            </a:endParaRPr>
          </a:p>
        </p:txBody>
      </p:sp>
    </p:spTree>
    <p:extLst>
      <p:ext uri="{BB962C8B-B14F-4D97-AF65-F5344CB8AC3E}">
        <p14:creationId xmlns:p14="http://schemas.microsoft.com/office/powerpoint/2010/main" val="216231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06859E-5B86-C42F-7395-CA989E822306}"/>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16EE7EF8-B9DE-D875-BB87-C61AC0F463A5}"/>
              </a:ext>
            </a:extLst>
          </p:cNvPr>
          <p:cNvSpPr>
            <a:spLocks noGrp="1"/>
          </p:cNvSpPr>
          <p:nvPr>
            <p:ph type="body" sz="quarter" idx="14"/>
          </p:nvPr>
        </p:nvSpPr>
        <p:spPr/>
        <p:txBody>
          <a:bodyPr>
            <a:normAutofit fontScale="55000" lnSpcReduction="20000"/>
          </a:bodyPr>
          <a:lstStyle/>
          <a:p>
            <a:r>
              <a:rPr lang="en-US" dirty="0"/>
              <a:t>Beth Thomas, BSN, RN</a:t>
            </a:r>
          </a:p>
          <a:p>
            <a:r>
              <a:rPr lang="en-US" dirty="0"/>
              <a:t>School Health Branch</a:t>
            </a:r>
          </a:p>
          <a:p>
            <a:r>
              <a:rPr lang="en-US" dirty="0"/>
              <a:t>Kentucky Department for Public Health</a:t>
            </a:r>
          </a:p>
          <a:p>
            <a:r>
              <a:rPr lang="en-US" dirty="0"/>
              <a:t>Division of Maternal and Child Health</a:t>
            </a:r>
          </a:p>
          <a:p>
            <a:r>
              <a:rPr lang="en-US" dirty="0"/>
              <a:t>School Health Branch</a:t>
            </a:r>
          </a:p>
          <a:p>
            <a:r>
              <a:rPr lang="en-US" dirty="0"/>
              <a:t>Office: 502-564-9919 </a:t>
            </a:r>
          </a:p>
          <a:p>
            <a:endParaRPr lang="en-US" dirty="0"/>
          </a:p>
          <a:p>
            <a:endParaRPr lang="en-US" dirty="0"/>
          </a:p>
        </p:txBody>
      </p:sp>
      <p:sp>
        <p:nvSpPr>
          <p:cNvPr id="4" name="Text Placeholder 3">
            <a:extLst>
              <a:ext uri="{FF2B5EF4-FFF2-40B4-BE49-F238E27FC236}">
                <a16:creationId xmlns:a16="http://schemas.microsoft.com/office/drawing/2014/main" id="{15246D64-4B75-FBF5-CA4A-2AD3A789828B}"/>
              </a:ext>
            </a:extLst>
          </p:cNvPr>
          <p:cNvSpPr>
            <a:spLocks noGrp="1"/>
          </p:cNvSpPr>
          <p:nvPr>
            <p:ph type="body" sz="quarter" idx="16"/>
          </p:nvPr>
        </p:nvSpPr>
        <p:spPr/>
        <p:txBody>
          <a:bodyPr>
            <a:normAutofit fontScale="55000" lnSpcReduction="20000"/>
          </a:bodyPr>
          <a:lstStyle/>
          <a:p>
            <a:r>
              <a:rPr lang="en-US" dirty="0"/>
              <a:t>Candace Carpenter BSW, MS (she/her)</a:t>
            </a:r>
          </a:p>
          <a:p>
            <a:r>
              <a:rPr lang="en-US" dirty="0"/>
              <a:t>School Health Branch</a:t>
            </a:r>
          </a:p>
          <a:p>
            <a:r>
              <a:rPr lang="en-US" dirty="0"/>
              <a:t>Kentucky Department for Public Health</a:t>
            </a:r>
          </a:p>
          <a:p>
            <a:r>
              <a:rPr lang="en-US" dirty="0"/>
              <a:t>Division of Maternal and Child Health</a:t>
            </a:r>
          </a:p>
          <a:p>
            <a:r>
              <a:rPr lang="en-US" dirty="0"/>
              <a:t>School Health Branch</a:t>
            </a:r>
          </a:p>
          <a:p>
            <a:r>
              <a:rPr lang="en-US" dirty="0"/>
              <a:t>Office: 502-564-2075</a:t>
            </a:r>
          </a:p>
          <a:p>
            <a:endParaRPr lang="en-US" dirty="0"/>
          </a:p>
        </p:txBody>
      </p:sp>
      <p:sp>
        <p:nvSpPr>
          <p:cNvPr id="5" name="Slide Number Placeholder 4">
            <a:extLst>
              <a:ext uri="{FF2B5EF4-FFF2-40B4-BE49-F238E27FC236}">
                <a16:creationId xmlns:a16="http://schemas.microsoft.com/office/drawing/2014/main" id="{49475F4E-642E-8784-FEAA-F5AB7DFBE1F3}"/>
              </a:ext>
            </a:extLst>
          </p:cNvPr>
          <p:cNvSpPr>
            <a:spLocks noGrp="1"/>
          </p:cNvSpPr>
          <p:nvPr>
            <p:ph type="sldNum" sz="quarter" idx="12"/>
          </p:nvPr>
        </p:nvSpPr>
        <p:spPr/>
        <p:txBody>
          <a:bodyPr/>
          <a:lstStyle/>
          <a:p>
            <a:fld id="{ABB8925F-B6BB-49B0-9469-5285B9C99CB3}" type="slidenum">
              <a:rPr lang="en-US" smtClean="0"/>
              <a:pPr/>
              <a:t>57</a:t>
            </a:fld>
            <a:endParaRPr lang="en-US"/>
          </a:p>
        </p:txBody>
      </p:sp>
    </p:spTree>
    <p:extLst>
      <p:ext uri="{BB962C8B-B14F-4D97-AF65-F5344CB8AC3E}">
        <p14:creationId xmlns:p14="http://schemas.microsoft.com/office/powerpoint/2010/main" val="195112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75B8-7520-48F5-3DDB-110C3FE6F313}"/>
              </a:ext>
            </a:extLst>
          </p:cNvPr>
          <p:cNvSpPr>
            <a:spLocks noGrp="1"/>
          </p:cNvSpPr>
          <p:nvPr>
            <p:ph type="title"/>
          </p:nvPr>
        </p:nvSpPr>
        <p:spPr>
          <a:xfrm>
            <a:off x="838200" y="365125"/>
            <a:ext cx="10515600" cy="1458263"/>
          </a:xfrm>
        </p:spPr>
        <p:txBody>
          <a:bodyPr/>
          <a:lstStyle/>
          <a:p>
            <a:pPr algn="ctr"/>
            <a:r>
              <a:rPr lang="en-US" dirty="0"/>
              <a:t>   Contact</a:t>
            </a:r>
          </a:p>
        </p:txBody>
      </p:sp>
      <p:graphicFrame>
        <p:nvGraphicFramePr>
          <p:cNvPr id="4" name="Content Placeholder 3">
            <a:extLst>
              <a:ext uri="{FF2B5EF4-FFF2-40B4-BE49-F238E27FC236}">
                <a16:creationId xmlns:a16="http://schemas.microsoft.com/office/drawing/2014/main" id="{7104B5B0-8B4A-1B66-2036-E25600C442D3}"/>
              </a:ext>
            </a:extLst>
          </p:cNvPr>
          <p:cNvGraphicFramePr>
            <a:graphicFrameLocks noGrp="1"/>
          </p:cNvGraphicFramePr>
          <p:nvPr>
            <p:ph idx="1"/>
            <p:extLst>
              <p:ext uri="{D42A27DB-BD31-4B8C-83A1-F6EECF244321}">
                <p14:modId xmlns:p14="http://schemas.microsoft.com/office/powerpoint/2010/main" val="4057096213"/>
              </p:ext>
            </p:extLst>
          </p:nvPr>
        </p:nvGraphicFramePr>
        <p:xfrm>
          <a:off x="2229492" y="1917409"/>
          <a:ext cx="7220925" cy="2425319"/>
        </p:xfrm>
        <a:graphic>
          <a:graphicData uri="http://schemas.openxmlformats.org/drawingml/2006/table">
            <a:tbl>
              <a:tblPr firstRow="1" firstCol="1" bandRow="1">
                <a:tableStyleId>{5C22544A-7EE6-4342-B048-85BDC9FD1C3A}</a:tableStyleId>
              </a:tblPr>
              <a:tblGrid>
                <a:gridCol w="3538490">
                  <a:extLst>
                    <a:ext uri="{9D8B030D-6E8A-4147-A177-3AD203B41FA5}">
                      <a16:colId xmlns:a16="http://schemas.microsoft.com/office/drawing/2014/main" val="806631963"/>
                    </a:ext>
                  </a:extLst>
                </a:gridCol>
                <a:gridCol w="3682435">
                  <a:extLst>
                    <a:ext uri="{9D8B030D-6E8A-4147-A177-3AD203B41FA5}">
                      <a16:colId xmlns:a16="http://schemas.microsoft.com/office/drawing/2014/main" val="2446489444"/>
                    </a:ext>
                  </a:extLst>
                </a:gridCol>
              </a:tblGrid>
              <a:tr h="2299523">
                <a:tc>
                  <a:txBody>
                    <a:bodyPr/>
                    <a:lstStyle/>
                    <a:p>
                      <a:pPr marL="0" marR="0">
                        <a:lnSpc>
                          <a:spcPct val="120000"/>
                        </a:lnSpc>
                        <a:spcBef>
                          <a:spcPts val="0"/>
                        </a:spcBef>
                        <a:spcAft>
                          <a:spcPts val="0"/>
                        </a:spcAft>
                      </a:pPr>
                      <a:r>
                        <a:rPr lang="en-US" sz="1200" kern="1200" dirty="0">
                          <a:effectLst/>
                        </a:rPr>
                        <a:t>A</a:t>
                      </a:r>
                      <a:r>
                        <a:rPr lang="en-US" sz="1400" kern="1200" dirty="0">
                          <a:effectLst/>
                        </a:rPr>
                        <a:t>ngie Spaw McDonald, RN	</a:t>
                      </a:r>
                      <a:endParaRPr lang="en-US" sz="1400" dirty="0">
                        <a:effectLst/>
                      </a:endParaRPr>
                    </a:p>
                    <a:p>
                      <a:pPr marL="0" marR="0">
                        <a:lnSpc>
                          <a:spcPct val="120000"/>
                        </a:lnSpc>
                        <a:spcBef>
                          <a:spcPts val="0"/>
                        </a:spcBef>
                        <a:spcAft>
                          <a:spcPts val="0"/>
                        </a:spcAft>
                      </a:pPr>
                      <a:r>
                        <a:rPr lang="en-US" sz="1400" kern="1200" dirty="0">
                          <a:effectLst/>
                        </a:rPr>
                        <a:t>Education State School Nurse Consultant</a:t>
                      </a:r>
                      <a:endParaRPr lang="en-US" sz="1400" dirty="0">
                        <a:effectLst/>
                      </a:endParaRPr>
                    </a:p>
                    <a:p>
                      <a:pPr marL="0" marR="0">
                        <a:lnSpc>
                          <a:spcPct val="120000"/>
                        </a:lnSpc>
                        <a:spcBef>
                          <a:spcPts val="0"/>
                        </a:spcBef>
                        <a:spcAft>
                          <a:spcPts val="0"/>
                        </a:spcAft>
                      </a:pPr>
                      <a:r>
                        <a:rPr lang="en-US" sz="1400" kern="1200" dirty="0">
                          <a:effectLst/>
                        </a:rPr>
                        <a:t>Office </a:t>
                      </a:r>
                      <a:r>
                        <a:rPr lang="en-US" sz="1400" kern="1200" dirty="0">
                          <a:solidFill>
                            <a:schemeClr val="bg1"/>
                          </a:solidFill>
                          <a:effectLst/>
                        </a:rPr>
                        <a:t>of</a:t>
                      </a:r>
                      <a:r>
                        <a:rPr lang="en-US" sz="1400" kern="1200" dirty="0">
                          <a:effectLst/>
                        </a:rPr>
                        <a:t> Finance and Operations</a:t>
                      </a:r>
                      <a:endParaRPr lang="en-US" sz="1400" dirty="0">
                        <a:effectLst/>
                      </a:endParaRPr>
                    </a:p>
                    <a:p>
                      <a:pPr marL="0" marR="0">
                        <a:lnSpc>
                          <a:spcPct val="120000"/>
                        </a:lnSpc>
                        <a:spcBef>
                          <a:spcPts val="0"/>
                        </a:spcBef>
                        <a:spcAft>
                          <a:spcPts val="0"/>
                        </a:spcAft>
                      </a:pPr>
                      <a:r>
                        <a:rPr lang="en-US" sz="1400" kern="1200" dirty="0">
                          <a:effectLst/>
                        </a:rPr>
                        <a:t>Division of District Support</a:t>
                      </a:r>
                      <a:endParaRPr lang="en-US" sz="1400" dirty="0">
                        <a:effectLst/>
                      </a:endParaRPr>
                    </a:p>
                    <a:p>
                      <a:pPr marL="0" marR="0">
                        <a:lnSpc>
                          <a:spcPct val="120000"/>
                        </a:lnSpc>
                        <a:spcBef>
                          <a:spcPts val="0"/>
                        </a:spcBef>
                        <a:spcAft>
                          <a:spcPts val="0"/>
                        </a:spcAft>
                      </a:pPr>
                      <a:r>
                        <a:rPr lang="en-US" sz="1400" kern="1200" dirty="0">
                          <a:effectLst/>
                        </a:rPr>
                        <a:t>Student Health Branch </a:t>
                      </a:r>
                      <a:endParaRPr lang="en-US" sz="1400" dirty="0">
                        <a:effectLst/>
                      </a:endParaRPr>
                    </a:p>
                    <a:p>
                      <a:pPr marL="0" marR="0">
                        <a:lnSpc>
                          <a:spcPct val="120000"/>
                        </a:lnSpc>
                        <a:spcBef>
                          <a:spcPts val="0"/>
                        </a:spcBef>
                        <a:spcAft>
                          <a:spcPts val="0"/>
                        </a:spcAft>
                      </a:pPr>
                      <a:r>
                        <a:rPr lang="en-US" sz="1400" kern="1200" dirty="0">
                          <a:effectLst/>
                        </a:rPr>
                        <a:t>Phone: (502) 564-5279 Ext. 4430</a:t>
                      </a:r>
                      <a:endParaRPr lang="en-US" sz="1400" dirty="0">
                        <a:effectLst/>
                      </a:endParaRPr>
                    </a:p>
                    <a:p>
                      <a:pPr marL="0" marR="0">
                        <a:lnSpc>
                          <a:spcPct val="120000"/>
                        </a:lnSpc>
                        <a:spcBef>
                          <a:spcPts val="0"/>
                        </a:spcBef>
                        <a:spcAft>
                          <a:spcPts val="0"/>
                        </a:spcAft>
                      </a:pPr>
                      <a:r>
                        <a:rPr lang="en-US" sz="1400" kern="1200" dirty="0">
                          <a:effectLst/>
                        </a:rPr>
                        <a:t>Email: </a:t>
                      </a:r>
                      <a:r>
                        <a:rPr lang="en-US" sz="1400" u="sng" kern="1200" dirty="0">
                          <a:solidFill>
                            <a:schemeClr val="bg1"/>
                          </a:solidFill>
                          <a:effectLst/>
                          <a:hlinkClick r:id="rId3">
                            <a:extLst>
                              <a:ext uri="{A12FA001-AC4F-418D-AE19-62706E023703}">
                                <ahyp:hlinkClr xmlns:ahyp="http://schemas.microsoft.com/office/drawing/2018/hyperlinkcolor" val="tx"/>
                              </a:ext>
                            </a:extLst>
                          </a:hlinkClick>
                        </a:rPr>
                        <a:t>angela.mcdonald@education.ky.gov</a:t>
                      </a:r>
                      <a:endParaRPr lang="en-US" sz="1400" dirty="0">
                        <a:solidFill>
                          <a:schemeClr val="bg1"/>
                        </a:solidFill>
                        <a:effectLst/>
                      </a:endParaRPr>
                    </a:p>
                    <a:p>
                      <a:pPr marL="0" marR="0">
                        <a:lnSpc>
                          <a:spcPct val="120000"/>
                        </a:lnSpc>
                        <a:spcBef>
                          <a:spcPts val="0"/>
                        </a:spcBef>
                        <a:spcAft>
                          <a:spcPts val="0"/>
                        </a:spcAft>
                      </a:pPr>
                      <a:r>
                        <a:rPr lang="en-US" sz="1100" dirty="0">
                          <a:effectLst/>
                        </a:rPr>
                        <a:t> </a:t>
                      </a:r>
                    </a:p>
                    <a:p>
                      <a:pPr marL="0" marR="0">
                        <a:lnSpc>
                          <a:spcPct val="90000"/>
                        </a:lnSpc>
                        <a:spcBef>
                          <a:spcPts val="0"/>
                        </a:spcBef>
                        <a:spcAft>
                          <a:spcPts val="0"/>
                        </a:spcAft>
                      </a:pPr>
                      <a:r>
                        <a:rPr lang="en-US" sz="900" kern="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294983"/>
                    </a:solidFill>
                  </a:tcPr>
                </a:tc>
                <a:tc>
                  <a:txBody>
                    <a:bodyPr/>
                    <a:lstStyle/>
                    <a:p>
                      <a:pPr marL="0" marR="0">
                        <a:lnSpc>
                          <a:spcPct val="120000"/>
                        </a:lnSpc>
                        <a:spcBef>
                          <a:spcPts val="0"/>
                        </a:spcBef>
                        <a:spcAft>
                          <a:spcPts val="0"/>
                        </a:spcAft>
                      </a:pPr>
                      <a:r>
                        <a:rPr lang="en-US" sz="1400" kern="1200" dirty="0">
                          <a:effectLst/>
                        </a:rPr>
                        <a:t>Tonia Hickman</a:t>
                      </a:r>
                      <a:endParaRPr lang="en-US" sz="1400" dirty="0">
                        <a:effectLst/>
                      </a:endParaRPr>
                    </a:p>
                    <a:p>
                      <a:pPr marL="0" marR="0">
                        <a:lnSpc>
                          <a:spcPct val="120000"/>
                        </a:lnSpc>
                        <a:spcBef>
                          <a:spcPts val="0"/>
                        </a:spcBef>
                        <a:spcAft>
                          <a:spcPts val="0"/>
                        </a:spcAft>
                      </a:pPr>
                      <a:r>
                        <a:rPr lang="en-US" sz="1400" kern="1200" dirty="0">
                          <a:effectLst/>
                        </a:rPr>
                        <a:t>Resource Management Analyst II</a:t>
                      </a:r>
                      <a:endParaRPr lang="en-US" sz="1400" dirty="0">
                        <a:effectLst/>
                      </a:endParaRPr>
                    </a:p>
                    <a:p>
                      <a:pPr marL="0" marR="0">
                        <a:lnSpc>
                          <a:spcPct val="120000"/>
                        </a:lnSpc>
                        <a:spcBef>
                          <a:spcPts val="0"/>
                        </a:spcBef>
                        <a:spcAft>
                          <a:spcPts val="0"/>
                        </a:spcAft>
                      </a:pPr>
                      <a:r>
                        <a:rPr lang="en-US" sz="1400" kern="1200" dirty="0">
                          <a:effectLst/>
                        </a:rPr>
                        <a:t>Office of Finance and Operations</a:t>
                      </a:r>
                      <a:endParaRPr lang="en-US" sz="1400" dirty="0">
                        <a:effectLst/>
                      </a:endParaRPr>
                    </a:p>
                    <a:p>
                      <a:pPr marL="0" marR="0">
                        <a:lnSpc>
                          <a:spcPct val="120000"/>
                        </a:lnSpc>
                        <a:spcBef>
                          <a:spcPts val="0"/>
                        </a:spcBef>
                        <a:spcAft>
                          <a:spcPts val="0"/>
                        </a:spcAft>
                      </a:pPr>
                      <a:r>
                        <a:rPr lang="en-US" sz="1400" kern="1200" dirty="0">
                          <a:effectLst/>
                        </a:rPr>
                        <a:t>Division of District Support</a:t>
                      </a:r>
                      <a:endParaRPr lang="en-US" sz="1400" dirty="0">
                        <a:effectLst/>
                      </a:endParaRPr>
                    </a:p>
                    <a:p>
                      <a:pPr marL="0" marR="0">
                        <a:lnSpc>
                          <a:spcPct val="90000"/>
                        </a:lnSpc>
                        <a:spcBef>
                          <a:spcPts val="0"/>
                        </a:spcBef>
                        <a:spcAft>
                          <a:spcPts val="0"/>
                        </a:spcAft>
                      </a:pPr>
                      <a:r>
                        <a:rPr lang="en-US" sz="1400" kern="1200" dirty="0">
                          <a:effectLst/>
                        </a:rPr>
                        <a:t>Student Health Branch</a:t>
                      </a:r>
                      <a:endParaRPr lang="en-US" sz="1400" dirty="0">
                        <a:effectLst/>
                      </a:endParaRPr>
                    </a:p>
                    <a:p>
                      <a:pPr marL="0" marR="0" algn="just">
                        <a:lnSpc>
                          <a:spcPct val="90000"/>
                        </a:lnSpc>
                        <a:spcBef>
                          <a:spcPts val="0"/>
                        </a:spcBef>
                        <a:spcAft>
                          <a:spcPts val="0"/>
                        </a:spcAft>
                      </a:pPr>
                      <a:r>
                        <a:rPr lang="en-US" sz="1400" kern="1200" dirty="0">
                          <a:effectLst/>
                        </a:rPr>
                        <a:t>Phone: (502) 564-5279 ext. 4062	 </a:t>
                      </a:r>
                      <a:r>
                        <a:rPr lang="en-US" sz="1400" kern="1200" dirty="0">
                          <a:solidFill>
                            <a:schemeClr val="bg1"/>
                          </a:solidFill>
                          <a:effectLst/>
                        </a:rPr>
                        <a:t>Email </a:t>
                      </a:r>
                      <a:r>
                        <a:rPr lang="en-US" sz="1400" u="sng" kern="1200" dirty="0">
                          <a:solidFill>
                            <a:schemeClr val="bg1"/>
                          </a:solidFill>
                          <a:effectLst/>
                          <a:hlinkClick r:id="rId4">
                            <a:extLst>
                              <a:ext uri="{A12FA001-AC4F-418D-AE19-62706E023703}">
                                <ahyp:hlinkClr xmlns:ahyp="http://schemas.microsoft.com/office/drawing/2018/hyperlinkcolor" val="tx"/>
                              </a:ext>
                            </a:extLst>
                          </a:hlinkClick>
                        </a:rPr>
                        <a:t>tonia.hickman@education.ky.gov</a:t>
                      </a:r>
                      <a:endParaRPr lang="en-US" sz="1400" dirty="0">
                        <a:solidFill>
                          <a:schemeClr val="bg1"/>
                        </a:solidFill>
                        <a:effectLst/>
                      </a:endParaRPr>
                    </a:p>
                    <a:p>
                      <a:pPr marL="0" marR="0">
                        <a:lnSpc>
                          <a:spcPct val="107000"/>
                        </a:lnSpc>
                        <a:spcBef>
                          <a:spcPts val="0"/>
                        </a:spcBef>
                        <a:spcAft>
                          <a:spcPts val="800"/>
                        </a:spcAft>
                      </a:pPr>
                      <a:r>
                        <a:rPr lang="en-US" sz="1400" kern="1200" dirty="0">
                          <a:effectLst/>
                        </a:rPr>
                        <a:t>			</a:t>
                      </a:r>
                      <a:r>
                        <a:rPr lang="en-US" sz="1200" kern="1200" dirty="0">
                          <a:effectLst/>
                        </a:rPr>
                        <a:t>	</a:t>
                      </a:r>
                      <a:r>
                        <a:rPr lang="en-US" sz="900" kern="1200" dirty="0">
                          <a:effectLst/>
                        </a:rPr>
                        <a:t>				</a:t>
                      </a:r>
                      <a:endParaRPr lang="en-US" sz="1100" dirty="0">
                        <a:effectLst/>
                      </a:endParaRPr>
                    </a:p>
                    <a:p>
                      <a:pPr marL="0" marR="0" algn="ctr">
                        <a:lnSpc>
                          <a:spcPct val="120000"/>
                        </a:lnSpc>
                        <a:spcBef>
                          <a:spcPts val="0"/>
                        </a:spcBef>
                        <a:spcAft>
                          <a:spcPts val="0"/>
                        </a:spcAft>
                      </a:pPr>
                      <a:r>
                        <a:rPr lang="en-US" sz="900" kern="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294983"/>
                    </a:solidFill>
                  </a:tcPr>
                </a:tc>
                <a:extLst>
                  <a:ext uri="{0D108BD9-81ED-4DB2-BD59-A6C34878D82A}">
                    <a16:rowId xmlns:a16="http://schemas.microsoft.com/office/drawing/2014/main" val="2687567170"/>
                  </a:ext>
                </a:extLst>
              </a:tr>
            </a:tbl>
          </a:graphicData>
        </a:graphic>
      </p:graphicFrame>
      <p:pic>
        <p:nvPicPr>
          <p:cNvPr id="6" name="Content Placeholder 4">
            <a:extLst>
              <a:ext uri="{FF2B5EF4-FFF2-40B4-BE49-F238E27FC236}">
                <a16:creationId xmlns:a16="http://schemas.microsoft.com/office/drawing/2014/main" id="{CC8788EC-539E-D2B1-0DB7-91953B621928}"/>
              </a:ext>
              <a:ext uri="{C183D7F6-B498-43B3-948B-1728B52AA6E4}">
                <adec:decorative xmlns:adec="http://schemas.microsoft.com/office/drawing/2017/decorative" val="1"/>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673707" y="271104"/>
            <a:ext cx="2483654" cy="1552284"/>
          </a:xfrm>
        </p:spPr>
      </p:pic>
    </p:spTree>
    <p:extLst>
      <p:ext uri="{BB962C8B-B14F-4D97-AF65-F5344CB8AC3E}">
        <p14:creationId xmlns:p14="http://schemas.microsoft.com/office/powerpoint/2010/main" val="2693500560"/>
      </p:ext>
    </p:extLst>
  </p:cSld>
  <p:clrMapOvr>
    <a:masterClrMapping/>
  </p:clrMapOvr>
  <p:extLst>
    <p:ext uri="{6950BFC3-D8DA-4A85-94F7-54DA5524770B}">
      <p188:commentRel xmlns:p188="http://schemas.microsoft.com/office/powerpoint/2018/8/main" r:id="rId2"/>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7FD5-8D70-4222-9EE0-EFD39BE241C4}"/>
              </a:ext>
            </a:extLst>
          </p:cNvPr>
          <p:cNvSpPr>
            <a:spLocks noGrp="1"/>
          </p:cNvSpPr>
          <p:nvPr>
            <p:ph type="title"/>
          </p:nvPr>
        </p:nvSpPr>
        <p:spPr/>
        <p:txBody>
          <a:bodyPr/>
          <a:lstStyle/>
          <a:p>
            <a:r>
              <a:rPr lang="en-US" dirty="0"/>
              <a:t>Thank you!!</a:t>
            </a:r>
          </a:p>
        </p:txBody>
      </p:sp>
      <p:pic>
        <p:nvPicPr>
          <p:cNvPr id="1026" name="Picture 2">
            <a:extLst>
              <a:ext uri="{FF2B5EF4-FFF2-40B4-BE49-F238E27FC236}">
                <a16:creationId xmlns:a16="http://schemas.microsoft.com/office/drawing/2014/main" id="{499C9029-2DC8-8AE1-4BE9-D2BB6C1A05E5}"/>
              </a:ext>
              <a:ext uri="{C183D7F6-B498-43B3-948B-1728B52AA6E4}">
                <adec:decorative xmlns:adec="http://schemas.microsoft.com/office/drawing/2017/decorative" val="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0886" y="1253331"/>
            <a:ext cx="482142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5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EEED8-029A-4E08-949F-E59DA33654F6}"/>
              </a:ext>
            </a:extLst>
          </p:cNvPr>
          <p:cNvSpPr>
            <a:spLocks noGrp="1"/>
          </p:cNvSpPr>
          <p:nvPr>
            <p:ph type="title"/>
          </p:nvPr>
        </p:nvSpPr>
        <p:spPr/>
        <p:txBody>
          <a:bodyPr/>
          <a:lstStyle/>
          <a:p>
            <a:r>
              <a:rPr lang="en-US" dirty="0"/>
              <a:t>GINA 2022: Adolescents &amp; Adults </a:t>
            </a:r>
          </a:p>
        </p:txBody>
      </p:sp>
      <p:pic>
        <p:nvPicPr>
          <p:cNvPr id="2" name="Picture 1">
            <a:extLst>
              <a:ext uri="{FF2B5EF4-FFF2-40B4-BE49-F238E27FC236}">
                <a16:creationId xmlns:a16="http://schemas.microsoft.com/office/drawing/2014/main" id="{B118A465-A4F6-4BD4-8F88-0BD22F20D9B6}"/>
              </a:ext>
            </a:extLst>
          </p:cNvPr>
          <p:cNvPicPr>
            <a:picLocks noChangeAspect="1"/>
          </p:cNvPicPr>
          <p:nvPr/>
        </p:nvPicPr>
        <p:blipFill rotWithShape="1">
          <a:blip r:embed="rId3"/>
          <a:srcRect t="1493"/>
          <a:stretch/>
        </p:blipFill>
        <p:spPr>
          <a:xfrm>
            <a:off x="584200" y="1356801"/>
            <a:ext cx="11049000" cy="5057252"/>
          </a:xfrm>
          <a:prstGeom prst="rect">
            <a:avLst/>
          </a:prstGeom>
          <a:ln w="38100">
            <a:solidFill>
              <a:schemeClr val="tx1"/>
            </a:solidFill>
          </a:ln>
        </p:spPr>
      </p:pic>
      <p:sp>
        <p:nvSpPr>
          <p:cNvPr id="7" name="Rectangle 6">
            <a:extLst>
              <a:ext uri="{FF2B5EF4-FFF2-40B4-BE49-F238E27FC236}">
                <a16:creationId xmlns:a16="http://schemas.microsoft.com/office/drawing/2014/main" id="{DBD6B868-02FB-40D8-A6FF-853A577944C1}"/>
              </a:ext>
            </a:extLst>
          </p:cNvPr>
          <p:cNvSpPr/>
          <p:nvPr/>
        </p:nvSpPr>
        <p:spPr>
          <a:xfrm>
            <a:off x="3093157" y="2940747"/>
            <a:ext cx="8514644" cy="38947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3297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671B-6181-4220-A0F0-3BA582D99B44}"/>
              </a:ext>
            </a:extLst>
          </p:cNvPr>
          <p:cNvSpPr>
            <a:spLocks noGrp="1"/>
          </p:cNvSpPr>
          <p:nvPr>
            <p:ph type="title" idx="4294967295"/>
          </p:nvPr>
        </p:nvSpPr>
        <p:spPr>
          <a:xfrm>
            <a:off x="1172756" y="969536"/>
            <a:ext cx="3286033" cy="4534281"/>
          </a:xfrm>
        </p:spPr>
        <p:txBody>
          <a:bodyPr/>
          <a:lstStyle/>
          <a:p>
            <a:r>
              <a:rPr lang="en-US" dirty="0">
                <a:solidFill>
                  <a:schemeClr val="tx1"/>
                </a:solidFill>
              </a:rPr>
              <a:t>SMART THERAPY</a:t>
            </a:r>
          </a:p>
        </p:txBody>
      </p:sp>
      <p:graphicFrame>
        <p:nvGraphicFramePr>
          <p:cNvPr id="3" name="Diagram 2">
            <a:extLst>
              <a:ext uri="{FF2B5EF4-FFF2-40B4-BE49-F238E27FC236}">
                <a16:creationId xmlns:a16="http://schemas.microsoft.com/office/drawing/2014/main" id="{B804AB76-A963-43D0-84ED-23C3620B57C0}"/>
              </a:ext>
            </a:extLst>
          </p:cNvPr>
          <p:cNvGraphicFramePr/>
          <p:nvPr/>
        </p:nvGraphicFramePr>
        <p:xfrm>
          <a:off x="3137612" y="536656"/>
          <a:ext cx="10285200" cy="578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Letter a icon">
            <a:extLst>
              <a:ext uri="{FF2B5EF4-FFF2-40B4-BE49-F238E27FC236}">
                <a16:creationId xmlns:a16="http://schemas.microsoft.com/office/drawing/2014/main" id="{597AE42C-64DD-4CE0-913A-24D82EA99C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918" y="3058482"/>
            <a:ext cx="732959" cy="741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tter r icon">
            <a:extLst>
              <a:ext uri="{FF2B5EF4-FFF2-40B4-BE49-F238E27FC236}">
                <a16:creationId xmlns:a16="http://schemas.microsoft.com/office/drawing/2014/main" id="{47963486-0DC0-441C-BDCA-DF00A0F5F5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918" y="4285268"/>
            <a:ext cx="732959" cy="7410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etter t icon">
            <a:extLst>
              <a:ext uri="{FF2B5EF4-FFF2-40B4-BE49-F238E27FC236}">
                <a16:creationId xmlns:a16="http://schemas.microsoft.com/office/drawing/2014/main" id="{B7E64C85-63D6-4B02-9EC8-5CEEA061CE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8838" y="5482467"/>
            <a:ext cx="732959" cy="7410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tter m icon">
            <a:extLst>
              <a:ext uri="{FF2B5EF4-FFF2-40B4-BE49-F238E27FC236}">
                <a16:creationId xmlns:a16="http://schemas.microsoft.com/office/drawing/2014/main" id="{D20E1E97-9038-4E9E-9707-AF843EF2E3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918" y="1831695"/>
            <a:ext cx="732959" cy="7410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etter s icon">
            <a:extLst>
              <a:ext uri="{FF2B5EF4-FFF2-40B4-BE49-F238E27FC236}">
                <a16:creationId xmlns:a16="http://schemas.microsoft.com/office/drawing/2014/main" id="{723ECCE2-7B13-47A8-A67D-F9F4413A35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919" y="634496"/>
            <a:ext cx="732959" cy="74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5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2FC9-55FB-4E51-ADB6-099B7169E50B}"/>
              </a:ext>
            </a:extLst>
          </p:cNvPr>
          <p:cNvSpPr>
            <a:spLocks noGrp="1"/>
          </p:cNvSpPr>
          <p:nvPr>
            <p:ph type="title"/>
          </p:nvPr>
        </p:nvSpPr>
        <p:spPr>
          <a:xfrm>
            <a:off x="756800" y="719667"/>
            <a:ext cx="10961067" cy="636800"/>
          </a:xfrm>
        </p:spPr>
        <p:txBody>
          <a:bodyPr/>
          <a:lstStyle/>
          <a:p>
            <a:r>
              <a:rPr lang="en-US" sz="4267" dirty="0"/>
              <a:t>ALBUTEROL: CURRENT KNOWLEDGE </a:t>
            </a:r>
          </a:p>
        </p:txBody>
      </p:sp>
      <p:graphicFrame>
        <p:nvGraphicFramePr>
          <p:cNvPr id="4" name="Diagram 3">
            <a:extLst>
              <a:ext uri="{FF2B5EF4-FFF2-40B4-BE49-F238E27FC236}">
                <a16:creationId xmlns:a16="http://schemas.microsoft.com/office/drawing/2014/main" id="{13ED6D94-2D08-4F21-9173-224793A0178A}"/>
              </a:ext>
            </a:extLst>
          </p:cNvPr>
          <p:cNvGraphicFramePr/>
          <p:nvPr/>
        </p:nvGraphicFramePr>
        <p:xfrm>
          <a:off x="960000" y="1530773"/>
          <a:ext cx="10272000" cy="460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044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2FC9-55FB-4E51-ADB6-099B7169E50B}"/>
              </a:ext>
            </a:extLst>
          </p:cNvPr>
          <p:cNvSpPr>
            <a:spLocks noGrp="1"/>
          </p:cNvSpPr>
          <p:nvPr>
            <p:ph type="title"/>
          </p:nvPr>
        </p:nvSpPr>
        <p:spPr>
          <a:xfrm>
            <a:off x="756800" y="719667"/>
            <a:ext cx="10961067" cy="636800"/>
          </a:xfrm>
        </p:spPr>
        <p:txBody>
          <a:bodyPr/>
          <a:lstStyle/>
          <a:p>
            <a:r>
              <a:rPr lang="en-US" sz="4267" dirty="0"/>
              <a:t>ICS: CURRENT KNOWLEDGE </a:t>
            </a:r>
          </a:p>
        </p:txBody>
      </p:sp>
      <p:grpSp>
        <p:nvGrpSpPr>
          <p:cNvPr id="3" name="Group 2">
            <a:extLst>
              <a:ext uri="{FF2B5EF4-FFF2-40B4-BE49-F238E27FC236}">
                <a16:creationId xmlns:a16="http://schemas.microsoft.com/office/drawing/2014/main" id="{9F5597A1-46AD-41CB-9CE8-F194239BEA11}"/>
              </a:ext>
            </a:extLst>
          </p:cNvPr>
          <p:cNvGrpSpPr/>
          <p:nvPr/>
        </p:nvGrpSpPr>
        <p:grpSpPr>
          <a:xfrm>
            <a:off x="960001" y="1748052"/>
            <a:ext cx="10271999" cy="4173000"/>
            <a:chOff x="720000" y="1311039"/>
            <a:chExt cx="7703999" cy="3129750"/>
          </a:xfrm>
        </p:grpSpPr>
        <p:sp>
          <p:nvSpPr>
            <p:cNvPr id="5" name="Freeform: Shape 4">
              <a:extLst>
                <a:ext uri="{FF2B5EF4-FFF2-40B4-BE49-F238E27FC236}">
                  <a16:creationId xmlns:a16="http://schemas.microsoft.com/office/drawing/2014/main" id="{74C43B2E-2C7D-486D-9F40-7D6DE006E7D4}"/>
                </a:ext>
              </a:extLst>
            </p:cNvPr>
            <p:cNvSpPr/>
            <p:nvPr/>
          </p:nvSpPr>
          <p:spPr>
            <a:xfrm>
              <a:off x="720000" y="1311039"/>
              <a:ext cx="2407499" cy="14444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2400" dirty="0">
                  <a:solidFill>
                    <a:srgbClr val="F8F8F8"/>
                  </a:solidFill>
                  <a:latin typeface="Open Sans "/>
                  <a:sym typeface="Arial"/>
                </a:rPr>
                <a:t>Reduce hospitalizations and death</a:t>
              </a:r>
            </a:p>
          </p:txBody>
        </p:sp>
        <p:sp>
          <p:nvSpPr>
            <p:cNvPr id="6" name="Freeform: Shape 5">
              <a:extLst>
                <a:ext uri="{FF2B5EF4-FFF2-40B4-BE49-F238E27FC236}">
                  <a16:creationId xmlns:a16="http://schemas.microsoft.com/office/drawing/2014/main" id="{CB2F28D0-3FBE-4EA3-8A78-63D21DF2D995}"/>
                </a:ext>
              </a:extLst>
            </p:cNvPr>
            <p:cNvSpPr/>
            <p:nvPr/>
          </p:nvSpPr>
          <p:spPr>
            <a:xfrm>
              <a:off x="3368250" y="1311039"/>
              <a:ext cx="2407499" cy="14444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2400" dirty="0">
                  <a:solidFill>
                    <a:srgbClr val="F8F8F8"/>
                  </a:solidFill>
                  <a:latin typeface="Open Sans "/>
                  <a:sym typeface="Arial"/>
                </a:rPr>
                <a:t>Prevent SEVERE exacerbations</a:t>
              </a:r>
            </a:p>
          </p:txBody>
        </p:sp>
        <p:sp>
          <p:nvSpPr>
            <p:cNvPr id="7" name="Freeform: Shape 6">
              <a:extLst>
                <a:ext uri="{FF2B5EF4-FFF2-40B4-BE49-F238E27FC236}">
                  <a16:creationId xmlns:a16="http://schemas.microsoft.com/office/drawing/2014/main" id="{C9145E89-006A-4A00-B731-E0D2E33D9394}"/>
                </a:ext>
              </a:extLst>
            </p:cNvPr>
            <p:cNvSpPr/>
            <p:nvPr/>
          </p:nvSpPr>
          <p:spPr>
            <a:xfrm>
              <a:off x="6016500" y="1311039"/>
              <a:ext cx="2407499" cy="14444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2400" dirty="0">
                  <a:solidFill>
                    <a:srgbClr val="F8F8F8"/>
                  </a:solidFill>
                  <a:latin typeface="Open Sans "/>
                  <a:sym typeface="Arial"/>
                </a:rPr>
                <a:t>Reduce symptoms </a:t>
              </a:r>
            </a:p>
          </p:txBody>
        </p:sp>
        <p:sp>
          <p:nvSpPr>
            <p:cNvPr id="8" name="Freeform: Shape 7">
              <a:extLst>
                <a:ext uri="{FF2B5EF4-FFF2-40B4-BE49-F238E27FC236}">
                  <a16:creationId xmlns:a16="http://schemas.microsoft.com/office/drawing/2014/main" id="{2DC29314-484F-4D73-98D7-76C02270C8DB}"/>
                </a:ext>
              </a:extLst>
            </p:cNvPr>
            <p:cNvSpPr/>
            <p:nvPr/>
          </p:nvSpPr>
          <p:spPr>
            <a:xfrm>
              <a:off x="720000" y="2996289"/>
              <a:ext cx="2407499" cy="14444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2400" dirty="0">
                  <a:solidFill>
                    <a:srgbClr val="F8F8F8"/>
                  </a:solidFill>
                  <a:latin typeface="Open Sans "/>
                  <a:sym typeface="Arial"/>
                </a:rPr>
                <a:t>Improve lung function</a:t>
              </a:r>
            </a:p>
          </p:txBody>
        </p:sp>
        <p:sp>
          <p:nvSpPr>
            <p:cNvPr id="9" name="Freeform: Shape 8">
              <a:extLst>
                <a:ext uri="{FF2B5EF4-FFF2-40B4-BE49-F238E27FC236}">
                  <a16:creationId xmlns:a16="http://schemas.microsoft.com/office/drawing/2014/main" id="{78377608-9752-48DF-B7C5-62CA3664EE95}"/>
                </a:ext>
              </a:extLst>
            </p:cNvPr>
            <p:cNvSpPr/>
            <p:nvPr/>
          </p:nvSpPr>
          <p:spPr>
            <a:xfrm>
              <a:off x="3368250" y="2996290"/>
              <a:ext cx="2407499" cy="14444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2400" dirty="0">
                  <a:solidFill>
                    <a:srgbClr val="F8F8F8"/>
                  </a:solidFill>
                  <a:latin typeface="Open Sans "/>
                  <a:sym typeface="Arial"/>
                </a:rPr>
                <a:t>Prevent exercise-induced bronchoconstriction</a:t>
              </a:r>
            </a:p>
          </p:txBody>
        </p:sp>
        <p:sp>
          <p:nvSpPr>
            <p:cNvPr id="10" name="Freeform: Shape 9">
              <a:extLst>
                <a:ext uri="{FF2B5EF4-FFF2-40B4-BE49-F238E27FC236}">
                  <a16:creationId xmlns:a16="http://schemas.microsoft.com/office/drawing/2014/main" id="{AC292F66-56F8-403D-8024-B98AFE01C487}"/>
                </a:ext>
              </a:extLst>
            </p:cNvPr>
            <p:cNvSpPr/>
            <p:nvPr/>
          </p:nvSpPr>
          <p:spPr>
            <a:xfrm>
              <a:off x="6016500" y="2996290"/>
              <a:ext cx="2407499" cy="14444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2400" dirty="0">
                  <a:solidFill>
                    <a:srgbClr val="F8F8F8"/>
                  </a:solidFill>
                  <a:latin typeface="Open Sans "/>
                  <a:sym typeface="Arial"/>
                </a:rPr>
                <a:t>Prevent need for additional therapy </a:t>
              </a:r>
            </a:p>
          </p:txBody>
        </p:sp>
      </p:grpSp>
      <p:sp>
        <p:nvSpPr>
          <p:cNvPr id="11" name="Freeform: Shape 10">
            <a:extLst>
              <a:ext uri="{FF2B5EF4-FFF2-40B4-BE49-F238E27FC236}">
                <a16:creationId xmlns:a16="http://schemas.microsoft.com/office/drawing/2014/main" id="{EFC59313-E95F-42F2-8B9F-404CEFE0AA01}"/>
              </a:ext>
            </a:extLst>
          </p:cNvPr>
          <p:cNvSpPr/>
          <p:nvPr/>
        </p:nvSpPr>
        <p:spPr>
          <a:xfrm>
            <a:off x="960001" y="1748053"/>
            <a:ext cx="10271999" cy="4172999"/>
          </a:xfrm>
          <a:custGeom>
            <a:avLst/>
            <a:gdLst>
              <a:gd name="connsiteX0" fmla="*/ 0 w 2407499"/>
              <a:gd name="connsiteY0" fmla="*/ 0 h 1444499"/>
              <a:gd name="connsiteX1" fmla="*/ 2407499 w 2407499"/>
              <a:gd name="connsiteY1" fmla="*/ 0 h 1444499"/>
              <a:gd name="connsiteX2" fmla="*/ 2407499 w 2407499"/>
              <a:gd name="connsiteY2" fmla="*/ 1444499 h 1444499"/>
              <a:gd name="connsiteX3" fmla="*/ 0 w 2407499"/>
              <a:gd name="connsiteY3" fmla="*/ 1444499 h 1444499"/>
              <a:gd name="connsiteX4" fmla="*/ 0 w 2407499"/>
              <a:gd name="connsiteY4" fmla="*/ 0 h 144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499" h="1444499">
                <a:moveTo>
                  <a:pt x="0" y="0"/>
                </a:moveTo>
                <a:lnTo>
                  <a:pt x="2407499" y="0"/>
                </a:lnTo>
                <a:lnTo>
                  <a:pt x="2407499" y="1444499"/>
                </a:lnTo>
                <a:lnTo>
                  <a:pt x="0" y="144449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buClr>
                <a:srgbClr val="000000"/>
              </a:buClr>
            </a:pPr>
            <a:r>
              <a:rPr lang="en-US" sz="3733" dirty="0">
                <a:solidFill>
                  <a:srgbClr val="F8F8F8"/>
                </a:solidFill>
                <a:latin typeface="Open Sans "/>
                <a:sym typeface="Arial"/>
              </a:rPr>
              <a:t>Only class of drugs that prevents remodeling (permanent change) of the airway!!!</a:t>
            </a:r>
          </a:p>
        </p:txBody>
      </p:sp>
    </p:spTree>
    <p:extLst>
      <p:ext uri="{BB962C8B-B14F-4D97-AF65-F5344CB8AC3E}">
        <p14:creationId xmlns:p14="http://schemas.microsoft.com/office/powerpoint/2010/main" val="31351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ung Cancer Awareness Month by Slidesgo">
  <a:themeElements>
    <a:clrScheme name="Simple Light">
      <a:dk1>
        <a:srgbClr val="121241"/>
      </a:dk1>
      <a:lt1>
        <a:srgbClr val="F8F8F8"/>
      </a:lt1>
      <a:dk2>
        <a:srgbClr val="E9E9E9"/>
      </a:dk2>
      <a:lt2>
        <a:srgbClr val="5D74FF"/>
      </a:lt2>
      <a:accent1>
        <a:srgbClr val="8755D0"/>
      </a:accent1>
      <a:accent2>
        <a:srgbClr val="D52D2D"/>
      </a:accent2>
      <a:accent3>
        <a:srgbClr val="FF8382"/>
      </a:accent3>
      <a:accent4>
        <a:srgbClr val="FFC1BF"/>
      </a:accent4>
      <a:accent5>
        <a:srgbClr val="FFD38C"/>
      </a:accent5>
      <a:accent6>
        <a:srgbClr val="FFB6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PH Overview Slides">
  <a:themeElements>
    <a:clrScheme name="KDPH">
      <a:dk1>
        <a:sysClr val="windowText" lastClr="000000"/>
      </a:dk1>
      <a:lt1>
        <a:sysClr val="window" lastClr="FFFFFF"/>
      </a:lt1>
      <a:dk2>
        <a:srgbClr val="002649"/>
      </a:dk2>
      <a:lt2>
        <a:srgbClr val="D8D8D8"/>
      </a:lt2>
      <a:accent1>
        <a:srgbClr val="01203D"/>
      </a:accent1>
      <a:accent2>
        <a:srgbClr val="62BCF0"/>
      </a:accent2>
      <a:accent3>
        <a:srgbClr val="84BC49"/>
      </a:accent3>
      <a:accent4>
        <a:srgbClr val="D8D8D8"/>
      </a:accent4>
      <a:accent5>
        <a:srgbClr val="BBDEFB"/>
      </a:accent5>
      <a:accent6>
        <a:srgbClr val="A2A2A2"/>
      </a:accent6>
      <a:hlink>
        <a:srgbClr val="1F01FF"/>
      </a:hlink>
      <a:folHlink>
        <a:srgbClr val="C1A875"/>
      </a:folHlink>
    </a:clrScheme>
    <a:fontScheme name="Custom 1">
      <a:majorFont>
        <a:latin typeface="Gotham Black"/>
        <a:ea typeface=""/>
        <a:cs typeface=""/>
      </a:majorFont>
      <a:minorFont>
        <a:latin typeface="Gotham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43B1EEB972325A40A2A16705AE23EA45" ma:contentTypeVersion="28" ma:contentTypeDescription="" ma:contentTypeScope="" ma:versionID="44e2d754a8b0c394dbabdf70516d8ac0">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6f38eb1e008c7a035d2df6072afc5d6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Not KDE Owned</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2023-04-28T04:00:00+00:00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2023-04-28T04:00:00+00:00</Publication_x0020_Date>
    <Audience1 xmlns="3a62de7d-ba57-4f43-9dae-9623ba637be0"/>
    <_dlc_DocId xmlns="3a62de7d-ba57-4f43-9dae-9623ba637be0">KYED-112-573</_dlc_DocId>
    <_dlc_DocIdUrl xmlns="3a62de7d-ba57-4f43-9dae-9623ba637be0">
      <Url>https://www.education.ky.gov/districts/SHS/_layouts/15/DocIdRedir.aspx?ID=KYED-112-573</Url>
      <Description>KYED-112-573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3614289-600E-4E75-9DB0-1A3DFEF34AA5}"/>
</file>

<file path=customXml/itemProps2.xml><?xml version="1.0" encoding="utf-8"?>
<ds:datastoreItem xmlns:ds="http://schemas.openxmlformats.org/officeDocument/2006/customXml" ds:itemID="{C70D4522-EDD2-4326-BD38-D65ABD3DF72F}">
  <ds:schemaRefs>
    <ds:schemaRef ds:uri="http://purl.org/dc/elements/1.1/"/>
    <ds:schemaRef ds:uri="http://schemas.microsoft.com/office/2006/documentManagement/types"/>
    <ds:schemaRef ds:uri="http://schemas.microsoft.com/office/2006/metadata/properties"/>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82cbd6b7-3927-4143-981b-29552e391b83"/>
  </ds:schemaRefs>
</ds:datastoreItem>
</file>

<file path=customXml/itemProps3.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4.xml><?xml version="1.0" encoding="utf-8"?>
<ds:datastoreItem xmlns:ds="http://schemas.openxmlformats.org/officeDocument/2006/customXml" ds:itemID="{5904A5AC-E0DF-442F-B1AD-4CFC7F37B4E0}"/>
</file>

<file path=docProps/app.xml><?xml version="1.0" encoding="utf-8"?>
<Properties xmlns="http://schemas.openxmlformats.org/officeDocument/2006/extended-properties" xmlns:vt="http://schemas.openxmlformats.org/officeDocument/2006/docPropsVTypes">
  <Template>KDE PowerPoint Template 2021</Template>
  <TotalTime>7870</TotalTime>
  <Words>3846</Words>
  <Application>Microsoft Office PowerPoint</Application>
  <PresentationFormat>Widescreen</PresentationFormat>
  <Paragraphs>354</Paragraphs>
  <Slides>59</Slides>
  <Notes>25</Notes>
  <HiddenSlides>0</HiddenSlides>
  <MMClips>0</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2</vt:i4>
      </vt:variant>
      <vt:variant>
        <vt:lpstr>Slide Titles</vt:lpstr>
      </vt:variant>
      <vt:variant>
        <vt:i4>59</vt:i4>
      </vt:variant>
    </vt:vector>
  </HeadingPairs>
  <TitlesOfParts>
    <vt:vector size="83" baseType="lpstr">
      <vt:lpstr>Arial</vt:lpstr>
      <vt:lpstr>Asap</vt:lpstr>
      <vt:lpstr>Calibri</vt:lpstr>
      <vt:lpstr>Calibri Light</vt:lpstr>
      <vt:lpstr>Courier New</vt:lpstr>
      <vt:lpstr>Franklin Gothic Book</vt:lpstr>
      <vt:lpstr>Franklin Gothic Medium</vt:lpstr>
      <vt:lpstr>Gotham Bold</vt:lpstr>
      <vt:lpstr>Gotham Medium</vt:lpstr>
      <vt:lpstr>Grandview</vt:lpstr>
      <vt:lpstr>Grandview Display</vt:lpstr>
      <vt:lpstr>Nunito Light</vt:lpstr>
      <vt:lpstr>Open Sans</vt:lpstr>
      <vt:lpstr>Open Sans </vt:lpstr>
      <vt:lpstr>Open Sans ExtraBold</vt:lpstr>
      <vt:lpstr>Symbol</vt:lpstr>
      <vt:lpstr>Times New Roman</vt:lpstr>
      <vt:lpstr>Wingdings</vt:lpstr>
      <vt:lpstr>Office Theme</vt:lpstr>
      <vt:lpstr>DPH Overview Slides</vt:lpstr>
      <vt:lpstr>Lung Cancer Awareness Month by Slidesgo</vt:lpstr>
      <vt:lpstr>1_DPH Overview Slides</vt:lpstr>
      <vt:lpstr>Acrobat Document</vt:lpstr>
      <vt:lpstr>Document</vt:lpstr>
      <vt:lpstr>KDE School Nurse End of the Year Webinar</vt:lpstr>
      <vt:lpstr> Participation information</vt:lpstr>
      <vt:lpstr>Today’s Agenda</vt:lpstr>
      <vt:lpstr>Pediatric Asthma Update: SMART Therapy and Beyond </vt:lpstr>
      <vt:lpstr>GINA 2022: Children 6-11 Years</vt:lpstr>
      <vt:lpstr>GINA 2022: Adolescents &amp; Adults </vt:lpstr>
      <vt:lpstr>SMART THERAPY</vt:lpstr>
      <vt:lpstr>ALBUTEROL: CURRENT KNOWLEDGE </vt:lpstr>
      <vt:lpstr>ICS: CURRENT KNOWLEDGE </vt:lpstr>
      <vt:lpstr>ASTHMA ACTION PLAN </vt:lpstr>
      <vt:lpstr>Infinite Campus (IC) Updates and End-of-Year Reminders</vt:lpstr>
      <vt:lpstr>Student Health Data Reports</vt:lpstr>
      <vt:lpstr>Chronic Health Conditions</vt:lpstr>
      <vt:lpstr>Reminder - Communicable Disease Tab</vt:lpstr>
      <vt:lpstr>School/District Health Data</vt:lpstr>
      <vt:lpstr>Titer Immune</vt:lpstr>
      <vt:lpstr>Open House  -  Kentucky Student Information System - Point of Contacts</vt:lpstr>
      <vt:lpstr>General Updates</vt:lpstr>
      <vt:lpstr>New Family Educational Rights and Privacy Act (FERPA) Guidance</vt:lpstr>
      <vt:lpstr>Document Links/Details</vt:lpstr>
      <vt:lpstr>Field Trip Concerns/Questions</vt:lpstr>
      <vt:lpstr>More Field Trip Concerns/Questions</vt:lpstr>
      <vt:lpstr>Tennessee</vt:lpstr>
      <vt:lpstr>Exams, Screening Compliance and Transfers</vt:lpstr>
      <vt:lpstr>Physical Exams</vt:lpstr>
      <vt:lpstr>Vision Exams </vt:lpstr>
      <vt:lpstr>Dental Exams/Screenings</vt:lpstr>
      <vt:lpstr>Transferring Students</vt:lpstr>
      <vt:lpstr>Upcoming Training Opportunities</vt:lpstr>
      <vt:lpstr>In Other News…</vt:lpstr>
      <vt:lpstr>2023 Legislative Update  School Health </vt:lpstr>
      <vt:lpstr>SB 150</vt:lpstr>
      <vt:lpstr>HB 331 (AEDs)</vt:lpstr>
      <vt:lpstr>HB 331 Cont. 1</vt:lpstr>
      <vt:lpstr>HB 331 Cont. 2</vt:lpstr>
      <vt:lpstr>SB 47 (Medicinal Cannabis)</vt:lpstr>
      <vt:lpstr>SB 47 Cont. 1</vt:lpstr>
      <vt:lpstr>HB 538 (Student Discipline)</vt:lpstr>
      <vt:lpstr>HB 538 Cont. 1</vt:lpstr>
      <vt:lpstr>HB 538 Cont. 2</vt:lpstr>
      <vt:lpstr>Questions: </vt:lpstr>
      <vt:lpstr>PowerPoint Presentation</vt:lpstr>
      <vt:lpstr>Back to School Outreach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Incomplete  Health Requirements Outreach Letter </vt:lpstr>
      <vt:lpstr>HEPA UNITS AVAILABLE FOR K-12 SCHOOLS</vt:lpstr>
      <vt:lpstr>Questions</vt:lpstr>
      <vt:lpstr>PowerPoint Presentation</vt:lpstr>
      <vt:lpstr>PowerPoint Presentation</vt:lpstr>
      <vt:lpstr>   Contact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McDonald, Angela - Division of District Support</dc:creator>
  <cp:lastModifiedBy>McDonald, Angela - Division of District Support</cp:lastModifiedBy>
  <cp:revision>65</cp:revision>
  <dcterms:created xsi:type="dcterms:W3CDTF">2021-08-26T19:40:34Z</dcterms:created>
  <dcterms:modified xsi:type="dcterms:W3CDTF">2023-04-28T16:19:26Z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0x0101001BEB557DBE01834EAB47A683706DCD5B0043B1EEB972325A40A2A16705AE23EA45</vt:lpwstr>
  </property>
  <property fmtid="{D5CDD505-2E9C-101B-9397-08002B2CF9AE}" pid="3" name="_dlc_DocIdItemGuid">
    <vt:lpwstr>ad6e9751-9890-488f-b6b1-eedb8eea1a95</vt:lpwstr>
  </property>
</Properties>
</file>