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42"/>
  </p:notesMasterIdLst>
  <p:handoutMasterIdLst>
    <p:handoutMasterId r:id="rId43"/>
  </p:handoutMasterIdLst>
  <p:sldIdLst>
    <p:sldId id="262" r:id="rId5"/>
    <p:sldId id="265" r:id="rId6"/>
    <p:sldId id="284" r:id="rId7"/>
    <p:sldId id="271" r:id="rId8"/>
    <p:sldId id="268" r:id="rId9"/>
    <p:sldId id="269" r:id="rId10"/>
    <p:sldId id="259" r:id="rId11"/>
    <p:sldId id="272" r:id="rId12"/>
    <p:sldId id="273" r:id="rId13"/>
    <p:sldId id="274" r:id="rId14"/>
    <p:sldId id="275" r:id="rId15"/>
    <p:sldId id="279" r:id="rId16"/>
    <p:sldId id="281" r:id="rId17"/>
    <p:sldId id="283" r:id="rId18"/>
    <p:sldId id="276" r:id="rId19"/>
    <p:sldId id="277" r:id="rId20"/>
    <p:sldId id="282" r:id="rId21"/>
    <p:sldId id="270" r:id="rId22"/>
    <p:sldId id="278" r:id="rId23"/>
    <p:sldId id="280" r:id="rId24"/>
    <p:sldId id="285" r:id="rId25"/>
    <p:sldId id="286" r:id="rId26"/>
    <p:sldId id="287" r:id="rId27"/>
    <p:sldId id="288" r:id="rId28"/>
    <p:sldId id="289" r:id="rId29"/>
    <p:sldId id="290" r:id="rId30"/>
    <p:sldId id="292" r:id="rId31"/>
    <p:sldId id="291" r:id="rId32"/>
    <p:sldId id="293" r:id="rId33"/>
    <p:sldId id="298" r:id="rId34"/>
    <p:sldId id="299" r:id="rId35"/>
    <p:sldId id="294" r:id="rId36"/>
    <p:sldId id="295" r:id="rId37"/>
    <p:sldId id="296" r:id="rId38"/>
    <p:sldId id="297" r:id="rId39"/>
    <p:sldId id="301"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96" autoAdjust="0"/>
    <p:restoredTop sz="77505"/>
  </p:normalViewPr>
  <p:slideViewPr>
    <p:cSldViewPr snapToGrid="0">
      <p:cViewPr varScale="1">
        <p:scale>
          <a:sx n="82" d="100"/>
          <a:sy n="82" d="100"/>
        </p:scale>
        <p:origin x="62" y="274"/>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10/2/2019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FAQ to be posted on or around 10/10. </a:t>
            </a: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97886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plan for Y1…specifically. The template will guide these responses. </a:t>
            </a: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217593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Envision what you expect to see at the end of three years BECAUSE you executed a PL plan to help implement the standards. </a:t>
            </a: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07599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about teaching and learning. Think of how this impacts teachers and students. </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322873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Webcasts, book studies, virtual workshops have to be included in the plan along with the specified PL chosen in this plan.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7704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begin starting in January? Big push in the summer. Beginning of school year.</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62967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begin starting in January? Big push in the summer. Beginning of school year.</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180684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begin starting in January? Big push in the summer. Beginning of school year.</a:t>
            </a:r>
          </a:p>
          <a:p>
            <a:r>
              <a:rPr lang="en-US" dirty="0"/>
              <a:t>Notice on the grants webpage the 3 pieces you should download: RFA, plan template, budget summary</a:t>
            </a: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60239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formal needs assessment that we are requesting, just a response to this question that summarizes your assessment of needs. Notice the size of the box. This is an expandable box. It can be made smaller or larger as you need. Remember the page limit and use these spaces accordingly.</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50991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Answering directly in the box in the template is response question 1 that asks about current PL and what is needed for standards implementation. You’re building your case for your plan. </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86870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will guide. This box asks for you to consider who will be the targeted group for participation in this grant and why.</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64862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664" r:id="rId7"/>
    <p:sldLayoutId id="2147483680" r:id="rId8"/>
    <p:sldLayoutId id="2147483679" r:id="rId9"/>
    <p:sldLayoutId id="2147483665" r:id="rId10"/>
    <p:sldLayoutId id="2147483668" r:id="rId11"/>
    <p:sldLayoutId id="2147483669" r:id="rId12"/>
    <p:sldLayoutId id="2147483671" r:id="rId1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KDERFP@education.ky.gov"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education.ky.gov/districts/business/Pages/Competitive%20Grants%20from%20KDE.aspx"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mailto:KDERFP@education.ky.gov"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KDERFP@education.ky.gov"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DERFP@education.ky.gov"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567D-8E59-D742-A062-F9B5D34196A5}"/>
              </a:ext>
            </a:extLst>
          </p:cNvPr>
          <p:cNvSpPr>
            <a:spLocks noGrp="1"/>
          </p:cNvSpPr>
          <p:nvPr>
            <p:ph type="title"/>
          </p:nvPr>
        </p:nvSpPr>
        <p:spPr>
          <a:xfrm>
            <a:off x="1171977" y="257025"/>
            <a:ext cx="9188715" cy="1320800"/>
          </a:xfrm>
        </p:spPr>
        <p:txBody>
          <a:bodyPr/>
          <a:lstStyle/>
          <a:p>
            <a:r>
              <a:rPr lang="en-US" dirty="0"/>
              <a:t>KAS Implementation Professional Learning Mini Grant Timeline</a:t>
            </a:r>
          </a:p>
        </p:txBody>
      </p:sp>
      <p:sp>
        <p:nvSpPr>
          <p:cNvPr id="4" name="Slide Number Placeholder 3">
            <a:extLst>
              <a:ext uri="{FF2B5EF4-FFF2-40B4-BE49-F238E27FC236}">
                <a16:creationId xmlns:a16="http://schemas.microsoft.com/office/drawing/2014/main" xmlns="" id="{9D5752CE-D692-004F-BDD6-8C1CEC90AEC7}"/>
              </a:ext>
            </a:extLst>
          </p:cNvPr>
          <p:cNvSpPr>
            <a:spLocks noGrp="1"/>
          </p:cNvSpPr>
          <p:nvPr>
            <p:ph type="sldNum" sz="quarter" idx="12"/>
          </p:nvPr>
        </p:nvSpPr>
        <p:spPr/>
        <p:txBody>
          <a:bodyPr/>
          <a:lstStyle/>
          <a:p>
            <a:fld id="{91BD7323-49BF-4C97-8773-5EC64C492009}" type="slidenum">
              <a:rPr lang="en-US" smtClean="0"/>
              <a:t>10</a:t>
            </a:fld>
            <a:endParaRPr lang="en-US"/>
          </a:p>
        </p:txBody>
      </p:sp>
      <p:graphicFrame>
        <p:nvGraphicFramePr>
          <p:cNvPr id="5" name="Table 4" descr="The dates, events, locations and participation for KAS mini grant timeline. 9/25/19 RFA released online&#10;10/04/19 Technical Assistabce online, participation recommended.&#10;10/07/19 Questins deadline by email&#10;10/28/19 proposal deadline sent to KDE email required&#10;Proposal peer review TBD&#10;On or around 12/01/19 awards posted to website.&#10;MOA process TBD&#10;District Plans reviewed TBD&#10;1/01/2020 Funding available to LEA &#10; " title="KAS Implementation Professional Learning Mini Grant Timeline">
            <a:extLst>
              <a:ext uri="{FF2B5EF4-FFF2-40B4-BE49-F238E27FC236}">
                <a16:creationId xmlns:a16="http://schemas.microsoft.com/office/drawing/2014/main" xmlns="" id="{CADBED2A-BF70-FF41-BBF7-6E8E3A83281F}"/>
              </a:ext>
            </a:extLst>
          </p:cNvPr>
          <p:cNvGraphicFramePr>
            <a:graphicFrameLocks noGrp="1"/>
          </p:cNvGraphicFramePr>
          <p:nvPr>
            <p:extLst>
              <p:ext uri="{D42A27DB-BD31-4B8C-83A1-F6EECF244321}">
                <p14:modId xmlns:p14="http://schemas.microsoft.com/office/powerpoint/2010/main" val="3237863298"/>
              </p:ext>
            </p:extLst>
          </p:nvPr>
        </p:nvGraphicFramePr>
        <p:xfrm>
          <a:off x="556590" y="1853970"/>
          <a:ext cx="10701436" cy="4533684"/>
        </p:xfrm>
        <a:graphic>
          <a:graphicData uri="http://schemas.openxmlformats.org/drawingml/2006/table">
            <a:tbl>
              <a:tblPr firstRow="1" firstCol="1" bandRow="1">
                <a:tableStyleId>{5C22544A-7EE6-4342-B048-85BDC9FD1C3A}</a:tableStyleId>
              </a:tblPr>
              <a:tblGrid>
                <a:gridCol w="2232953">
                  <a:extLst>
                    <a:ext uri="{9D8B030D-6E8A-4147-A177-3AD203B41FA5}">
                      <a16:colId xmlns:a16="http://schemas.microsoft.com/office/drawing/2014/main" xmlns="" val="2599161513"/>
                    </a:ext>
                  </a:extLst>
                </a:gridCol>
                <a:gridCol w="3927080">
                  <a:extLst>
                    <a:ext uri="{9D8B030D-6E8A-4147-A177-3AD203B41FA5}">
                      <a16:colId xmlns:a16="http://schemas.microsoft.com/office/drawing/2014/main" xmlns="" val="3001318110"/>
                    </a:ext>
                  </a:extLst>
                </a:gridCol>
                <a:gridCol w="1856750">
                  <a:extLst>
                    <a:ext uri="{9D8B030D-6E8A-4147-A177-3AD203B41FA5}">
                      <a16:colId xmlns:a16="http://schemas.microsoft.com/office/drawing/2014/main" xmlns="" val="3759856611"/>
                    </a:ext>
                  </a:extLst>
                </a:gridCol>
                <a:gridCol w="2684653">
                  <a:extLst>
                    <a:ext uri="{9D8B030D-6E8A-4147-A177-3AD203B41FA5}">
                      <a16:colId xmlns:a16="http://schemas.microsoft.com/office/drawing/2014/main" xmlns="" val="2086633768"/>
                    </a:ext>
                  </a:extLst>
                </a:gridCol>
              </a:tblGrid>
              <a:tr h="425252">
                <a:tc>
                  <a:txBody>
                    <a:bodyPr/>
                    <a:lstStyle/>
                    <a:p>
                      <a:pPr marL="0" marR="0" algn="ctr">
                        <a:spcBef>
                          <a:spcPts val="0"/>
                        </a:spcBef>
                        <a:spcAft>
                          <a:spcPts val="0"/>
                        </a:spcAft>
                      </a:pPr>
                      <a:r>
                        <a:rPr lang="en-US" sz="1200" dirty="0">
                          <a:effectLst/>
                        </a:rPr>
                        <a:t>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Event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Location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Participation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72130730"/>
                  </a:ext>
                </a:extLst>
              </a:tr>
              <a:tr h="425252">
                <a:tc>
                  <a:txBody>
                    <a:bodyPr/>
                    <a:lstStyle/>
                    <a:p>
                      <a:pPr marL="0" marR="0">
                        <a:spcBef>
                          <a:spcPts val="0"/>
                        </a:spcBef>
                        <a:spcAft>
                          <a:spcPts val="0"/>
                        </a:spcAft>
                      </a:pPr>
                      <a:r>
                        <a:rPr lang="en-US" sz="1200">
                          <a:effectLst/>
                        </a:rPr>
                        <a:t>9/25/19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RFA released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Online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3586760"/>
                  </a:ext>
                </a:extLst>
              </a:tr>
              <a:tr h="634375">
                <a:tc>
                  <a:txBody>
                    <a:bodyPr/>
                    <a:lstStyle/>
                    <a:p>
                      <a:pPr marL="0" marR="0">
                        <a:spcBef>
                          <a:spcPts val="0"/>
                        </a:spcBef>
                        <a:spcAft>
                          <a:spcPts val="0"/>
                        </a:spcAft>
                      </a:pPr>
                      <a:r>
                        <a:rPr lang="en-US" sz="1200" dirty="0">
                          <a:effectLst/>
                        </a:rPr>
                        <a:t>10/04/19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Technical assistance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Online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Attending or watching </a:t>
                      </a:r>
                      <a:r>
                        <a:rPr lang="en-US" sz="1200" dirty="0" smtClean="0">
                          <a:effectLst/>
                        </a:rPr>
                        <a:t>this </a:t>
                      </a:r>
                      <a:r>
                        <a:rPr lang="en-US" sz="1200" dirty="0">
                          <a:effectLst/>
                        </a:rPr>
                        <a:t>TA session is recommended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21976387"/>
                  </a:ext>
                </a:extLst>
              </a:tr>
              <a:tr h="425252">
                <a:tc>
                  <a:txBody>
                    <a:bodyPr/>
                    <a:lstStyle/>
                    <a:p>
                      <a:pPr marL="0" marR="0">
                        <a:spcBef>
                          <a:spcPts val="0"/>
                        </a:spcBef>
                        <a:spcAft>
                          <a:spcPts val="0"/>
                        </a:spcAft>
                      </a:pPr>
                      <a:r>
                        <a:rPr lang="en-US" sz="1200">
                          <a:effectLst/>
                        </a:rPr>
                        <a:t>10/07/19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Questions deadline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Email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75199893"/>
                  </a:ext>
                </a:extLst>
              </a:tr>
              <a:tr h="425252">
                <a:tc>
                  <a:txBody>
                    <a:bodyPr/>
                    <a:lstStyle/>
                    <a:p>
                      <a:pPr marL="0" marR="0">
                        <a:spcBef>
                          <a:spcPts val="0"/>
                        </a:spcBef>
                        <a:spcAft>
                          <a:spcPts val="0"/>
                        </a:spcAft>
                      </a:pPr>
                      <a:r>
                        <a:rPr lang="en-US" sz="1200">
                          <a:effectLst/>
                        </a:rPr>
                        <a:t>10/28/19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Proposal deadline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Send to KDE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Required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87514429"/>
                  </a:ext>
                </a:extLst>
              </a:tr>
              <a:tr h="425252">
                <a:tc>
                  <a:txBody>
                    <a:bodyPr/>
                    <a:lstStyle/>
                    <a:p>
                      <a:pPr marL="0" marR="0">
                        <a:spcBef>
                          <a:spcPts val="0"/>
                        </a:spcBef>
                        <a:spcAft>
                          <a:spcPts val="0"/>
                        </a:spcAft>
                      </a:pPr>
                      <a:r>
                        <a:rPr lang="en-US" sz="1200">
                          <a:effectLst/>
                        </a:rPr>
                        <a:t>TBD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Proposal peer review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Frankfort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80709646"/>
                  </a:ext>
                </a:extLst>
              </a:tr>
              <a:tr h="497293">
                <a:tc>
                  <a:txBody>
                    <a:bodyPr/>
                    <a:lstStyle/>
                    <a:p>
                      <a:pPr marL="0" marR="0">
                        <a:spcBef>
                          <a:spcPts val="0"/>
                        </a:spcBef>
                        <a:spcAft>
                          <a:spcPts val="0"/>
                        </a:spcAft>
                      </a:pPr>
                      <a:r>
                        <a:rPr lang="en-US" sz="1200" dirty="0">
                          <a:effectLst/>
                        </a:rPr>
                        <a:t>On or around 12/01/2019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Awardees are posted to KDE website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Online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22590226"/>
                  </a:ext>
                </a:extLst>
              </a:tr>
              <a:tr h="425252">
                <a:tc>
                  <a:txBody>
                    <a:bodyPr/>
                    <a:lstStyle/>
                    <a:p>
                      <a:pPr marL="0" marR="0">
                        <a:spcBef>
                          <a:spcPts val="0"/>
                        </a:spcBef>
                        <a:spcAft>
                          <a:spcPts val="0"/>
                        </a:spcAft>
                      </a:pPr>
                      <a:r>
                        <a:rPr lang="en-US" sz="1200">
                          <a:effectLst/>
                        </a:rPr>
                        <a:t>TBD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MOA process (KDE &amp; LEA)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Districts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60924412"/>
                  </a:ext>
                </a:extLst>
              </a:tr>
              <a:tr h="425252">
                <a:tc>
                  <a:txBody>
                    <a:bodyPr/>
                    <a:lstStyle/>
                    <a:p>
                      <a:pPr marL="0" marR="0">
                        <a:spcBef>
                          <a:spcPts val="0"/>
                        </a:spcBef>
                        <a:spcAft>
                          <a:spcPts val="0"/>
                        </a:spcAft>
                      </a:pPr>
                      <a:r>
                        <a:rPr lang="en-US" sz="1200">
                          <a:effectLst/>
                        </a:rPr>
                        <a:t>TBD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District plans reviewed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9232971"/>
                  </a:ext>
                </a:extLst>
              </a:tr>
              <a:tr h="425252">
                <a:tc>
                  <a:txBody>
                    <a:bodyPr/>
                    <a:lstStyle/>
                    <a:p>
                      <a:pPr marL="0" marR="0">
                        <a:spcBef>
                          <a:spcPts val="0"/>
                        </a:spcBef>
                        <a:spcAft>
                          <a:spcPts val="0"/>
                        </a:spcAft>
                      </a:pPr>
                      <a:r>
                        <a:rPr lang="en-US" sz="1200">
                          <a:effectLst/>
                        </a:rPr>
                        <a:t>01/01/2020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Funding available to LEA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Districts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0969577"/>
                  </a:ext>
                </a:extLst>
              </a:tr>
            </a:tbl>
          </a:graphicData>
        </a:graphic>
      </p:graphicFrame>
    </p:spTree>
    <p:extLst>
      <p:ext uri="{BB962C8B-B14F-4D97-AF65-F5344CB8AC3E}">
        <p14:creationId xmlns:p14="http://schemas.microsoft.com/office/powerpoint/2010/main" val="279777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567D-8E59-D742-A062-F9B5D34196A5}"/>
              </a:ext>
            </a:extLst>
          </p:cNvPr>
          <p:cNvSpPr>
            <a:spLocks noGrp="1"/>
          </p:cNvSpPr>
          <p:nvPr>
            <p:ph type="title"/>
          </p:nvPr>
        </p:nvSpPr>
        <p:spPr>
          <a:xfrm>
            <a:off x="983134" y="183226"/>
            <a:ext cx="9188715" cy="1320800"/>
          </a:xfrm>
        </p:spPr>
        <p:txBody>
          <a:bodyPr/>
          <a:lstStyle/>
          <a:p>
            <a:r>
              <a:rPr lang="en-US" dirty="0"/>
              <a:t>KAS Implementation Professional Learning 30-60-90-180 Day Plan</a:t>
            </a:r>
          </a:p>
        </p:txBody>
      </p:sp>
      <p:sp>
        <p:nvSpPr>
          <p:cNvPr id="3" name="Text Placeholder 2">
            <a:extLst>
              <a:ext uri="{FF2B5EF4-FFF2-40B4-BE49-F238E27FC236}">
                <a16:creationId xmlns:a16="http://schemas.microsoft.com/office/drawing/2014/main" xmlns="" id="{A5ABE27D-5811-034C-9548-B4147F4DEB4F}"/>
              </a:ext>
            </a:extLst>
          </p:cNvPr>
          <p:cNvSpPr>
            <a:spLocks noGrp="1"/>
          </p:cNvSpPr>
          <p:nvPr>
            <p:ph type="body" sz="quarter" idx="13"/>
          </p:nvPr>
        </p:nvSpPr>
        <p:spPr>
          <a:xfrm>
            <a:off x="555786" y="2060153"/>
            <a:ext cx="9188715" cy="4614621"/>
          </a:xfrm>
        </p:spPr>
        <p:txBody>
          <a:bodyPr/>
          <a:lstStyle/>
          <a:p>
            <a:r>
              <a:rPr lang="en-US" dirty="0"/>
              <a:t>Year 1: January – September 2020</a:t>
            </a:r>
          </a:p>
          <a:p>
            <a:r>
              <a:rPr lang="en-US" dirty="0"/>
              <a:t>Year 2 &amp; 3</a:t>
            </a:r>
          </a:p>
          <a:p>
            <a:pPr lvl="1"/>
            <a:r>
              <a:rPr lang="en-US" dirty="0"/>
              <a:t>How will the plan be sustained?</a:t>
            </a:r>
          </a:p>
          <a:p>
            <a:pPr lvl="1"/>
            <a:r>
              <a:rPr lang="en-US" dirty="0"/>
              <a:t>How will the plan/results scale across schools and district?</a:t>
            </a:r>
          </a:p>
        </p:txBody>
      </p:sp>
      <p:sp>
        <p:nvSpPr>
          <p:cNvPr id="4" name="Slide Number Placeholder 3">
            <a:extLst>
              <a:ext uri="{FF2B5EF4-FFF2-40B4-BE49-F238E27FC236}">
                <a16:creationId xmlns:a16="http://schemas.microsoft.com/office/drawing/2014/main" xmlns="" id="{9D5752CE-D692-004F-BDD6-8C1CEC90AEC7}"/>
              </a:ext>
            </a:extLst>
          </p:cNvPr>
          <p:cNvSpPr>
            <a:spLocks noGrp="1"/>
          </p:cNvSpPr>
          <p:nvPr>
            <p:ph type="sldNum" sz="quarter" idx="12"/>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318358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567D-8E59-D742-A062-F9B5D34196A5}"/>
              </a:ext>
            </a:extLst>
          </p:cNvPr>
          <p:cNvSpPr>
            <a:spLocks noGrp="1"/>
          </p:cNvSpPr>
          <p:nvPr>
            <p:ph type="title"/>
          </p:nvPr>
        </p:nvSpPr>
        <p:spPr>
          <a:xfrm>
            <a:off x="962657" y="183226"/>
            <a:ext cx="9188715" cy="1320800"/>
          </a:xfrm>
        </p:spPr>
        <p:txBody>
          <a:bodyPr/>
          <a:lstStyle/>
          <a:p>
            <a:r>
              <a:rPr lang="en-US" dirty="0"/>
              <a:t>KAS Implementation Professional Learning 30-60-90-180 Day Plan</a:t>
            </a:r>
          </a:p>
        </p:txBody>
      </p:sp>
      <p:sp>
        <p:nvSpPr>
          <p:cNvPr id="3" name="Text Placeholder 2">
            <a:extLst>
              <a:ext uri="{FF2B5EF4-FFF2-40B4-BE49-F238E27FC236}">
                <a16:creationId xmlns:a16="http://schemas.microsoft.com/office/drawing/2014/main" xmlns="" id="{A5ABE27D-5811-034C-9548-B4147F4DEB4F}"/>
              </a:ext>
            </a:extLst>
          </p:cNvPr>
          <p:cNvSpPr>
            <a:spLocks noGrp="1"/>
          </p:cNvSpPr>
          <p:nvPr>
            <p:ph type="body" sz="quarter" idx="13"/>
          </p:nvPr>
        </p:nvSpPr>
        <p:spPr>
          <a:xfrm>
            <a:off x="555786" y="2060153"/>
            <a:ext cx="9188715" cy="4614621"/>
          </a:xfrm>
        </p:spPr>
        <p:txBody>
          <a:bodyPr/>
          <a:lstStyle/>
          <a:p>
            <a:r>
              <a:rPr lang="en-US" dirty="0"/>
              <a:t>Use template for response</a:t>
            </a:r>
          </a:p>
          <a:p>
            <a:r>
              <a:rPr lang="en-US" dirty="0"/>
              <a:t>100 points possible</a:t>
            </a:r>
          </a:p>
          <a:p>
            <a:pPr lvl="1"/>
            <a:r>
              <a:rPr lang="en-US" dirty="0"/>
              <a:t>Needs assessment: 20 pts</a:t>
            </a:r>
          </a:p>
          <a:p>
            <a:pPr lvl="1"/>
            <a:r>
              <a:rPr lang="en-US" dirty="0"/>
              <a:t>Year 1 plan: 50 pts</a:t>
            </a:r>
          </a:p>
          <a:p>
            <a:pPr lvl="1"/>
            <a:r>
              <a:rPr lang="en-US" dirty="0"/>
              <a:t>Description of plan to scale and sustain the work: 30 pts</a:t>
            </a:r>
          </a:p>
        </p:txBody>
      </p:sp>
      <p:sp>
        <p:nvSpPr>
          <p:cNvPr id="4" name="Slide Number Placeholder 3">
            <a:extLst>
              <a:ext uri="{FF2B5EF4-FFF2-40B4-BE49-F238E27FC236}">
                <a16:creationId xmlns:a16="http://schemas.microsoft.com/office/drawing/2014/main" xmlns="" id="{9D5752CE-D692-004F-BDD6-8C1CEC90AEC7}"/>
              </a:ext>
            </a:extLst>
          </p:cNvPr>
          <p:cNvSpPr>
            <a:spLocks noGrp="1"/>
          </p:cNvSpPr>
          <p:nvPr>
            <p:ph type="sldNum" sz="quarter" idx="12"/>
          </p:nvPr>
        </p:nvSpPr>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409831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567D-8E59-D742-A062-F9B5D34196A5}"/>
              </a:ext>
            </a:extLst>
          </p:cNvPr>
          <p:cNvSpPr>
            <a:spLocks noGrp="1"/>
          </p:cNvSpPr>
          <p:nvPr>
            <p:ph type="title"/>
          </p:nvPr>
        </p:nvSpPr>
        <p:spPr>
          <a:xfrm>
            <a:off x="962657" y="183226"/>
            <a:ext cx="9188715" cy="1320800"/>
          </a:xfrm>
        </p:spPr>
        <p:txBody>
          <a:bodyPr/>
          <a:lstStyle/>
          <a:p>
            <a:r>
              <a:rPr lang="en-US" dirty="0"/>
              <a:t>KAS Implementation Professional Learning 30-60-90-180 Day Plan</a:t>
            </a:r>
          </a:p>
        </p:txBody>
      </p:sp>
      <p:sp>
        <p:nvSpPr>
          <p:cNvPr id="3" name="Text Placeholder 2">
            <a:extLst>
              <a:ext uri="{FF2B5EF4-FFF2-40B4-BE49-F238E27FC236}">
                <a16:creationId xmlns:a16="http://schemas.microsoft.com/office/drawing/2014/main" xmlns="" id="{A5ABE27D-5811-034C-9548-B4147F4DEB4F}"/>
              </a:ext>
            </a:extLst>
          </p:cNvPr>
          <p:cNvSpPr>
            <a:spLocks noGrp="1"/>
          </p:cNvSpPr>
          <p:nvPr>
            <p:ph type="body" sz="quarter" idx="13"/>
          </p:nvPr>
        </p:nvSpPr>
        <p:spPr>
          <a:xfrm>
            <a:off x="615420" y="1699413"/>
            <a:ext cx="9731215" cy="4614621"/>
          </a:xfrm>
        </p:spPr>
        <p:txBody>
          <a:bodyPr/>
          <a:lstStyle/>
          <a:p>
            <a:r>
              <a:rPr lang="en-US" dirty="0"/>
              <a:t>At grants webpage: download RFA, 30-60-90-180 Day Template, Budget Summary</a:t>
            </a:r>
          </a:p>
          <a:p>
            <a:r>
              <a:rPr lang="en-US" dirty="0"/>
              <a:t>Template	</a:t>
            </a:r>
          </a:p>
          <a:p>
            <a:pPr lvl="1"/>
            <a:r>
              <a:rPr lang="en-US" dirty="0"/>
              <a:t>Type directly in the template (Word)</a:t>
            </a:r>
          </a:p>
          <a:p>
            <a:pPr lvl="1"/>
            <a:r>
              <a:rPr lang="en-US" dirty="0"/>
              <a:t>10 page limit for plan</a:t>
            </a:r>
          </a:p>
          <a:p>
            <a:pPr lvl="1"/>
            <a:r>
              <a:rPr lang="en-US" dirty="0"/>
              <a:t>Arial 11 point font, single space</a:t>
            </a:r>
          </a:p>
          <a:p>
            <a:r>
              <a:rPr lang="en-US" dirty="0"/>
              <a:t>Budget Summary: itemized expenses with MUNIS codes</a:t>
            </a:r>
          </a:p>
        </p:txBody>
      </p:sp>
      <p:sp>
        <p:nvSpPr>
          <p:cNvPr id="4" name="Slide Number Placeholder 3">
            <a:extLst>
              <a:ext uri="{FF2B5EF4-FFF2-40B4-BE49-F238E27FC236}">
                <a16:creationId xmlns:a16="http://schemas.microsoft.com/office/drawing/2014/main" xmlns="" id="{9D5752CE-D692-004F-BDD6-8C1CEC90AEC7}"/>
              </a:ext>
            </a:extLst>
          </p:cNvPr>
          <p:cNvSpPr>
            <a:spLocks noGrp="1"/>
          </p:cNvSpPr>
          <p:nvPr>
            <p:ph type="sldNum" sz="quarter" idx="12"/>
          </p:nvPr>
        </p:nvSpPr>
        <p:spPr/>
        <p:txBody>
          <a:bodyPr/>
          <a:lstStyle/>
          <a:p>
            <a:fld id="{91BD7323-49BF-4C97-8773-5EC64C492009}" type="slidenum">
              <a:rPr lang="en-US" smtClean="0"/>
              <a:t>13</a:t>
            </a:fld>
            <a:endParaRPr lang="en-US"/>
          </a:p>
        </p:txBody>
      </p:sp>
    </p:spTree>
    <p:extLst>
      <p:ext uri="{BB962C8B-B14F-4D97-AF65-F5344CB8AC3E}">
        <p14:creationId xmlns:p14="http://schemas.microsoft.com/office/powerpoint/2010/main" val="140699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1AC8E-D826-0441-BE5F-5330E7A19D21}"/>
              </a:ext>
            </a:extLst>
          </p:cNvPr>
          <p:cNvSpPr>
            <a:spLocks noGrp="1"/>
          </p:cNvSpPr>
          <p:nvPr>
            <p:ph type="ctrTitle"/>
          </p:nvPr>
        </p:nvSpPr>
        <p:spPr>
          <a:xfrm>
            <a:off x="918614" y="2192721"/>
            <a:ext cx="8664694" cy="1646302"/>
          </a:xfrm>
        </p:spPr>
        <p:txBody>
          <a:bodyPr/>
          <a:lstStyle/>
          <a:p>
            <a:r>
              <a:rPr lang="en-US" dirty="0"/>
              <a:t>KAS Implementation Professional Learning Plan Response Question 1</a:t>
            </a:r>
          </a:p>
        </p:txBody>
      </p:sp>
      <p:sp>
        <p:nvSpPr>
          <p:cNvPr id="3" name="Subtitle 2">
            <a:extLst>
              <a:ext uri="{FF2B5EF4-FFF2-40B4-BE49-F238E27FC236}">
                <a16:creationId xmlns:a16="http://schemas.microsoft.com/office/drawing/2014/main" xmlns="" id="{0F65E6F8-9FF5-FE4C-8612-EC9108CDC387}"/>
              </a:ext>
            </a:extLst>
          </p:cNvPr>
          <p:cNvSpPr>
            <a:spLocks noGrp="1"/>
          </p:cNvSpPr>
          <p:nvPr>
            <p:ph type="subTitle" idx="1"/>
          </p:nvPr>
        </p:nvSpPr>
        <p:spPr>
          <a:xfrm>
            <a:off x="1285102" y="4041951"/>
            <a:ext cx="8298206" cy="1096899"/>
          </a:xfrm>
        </p:spPr>
        <p:txBody>
          <a:bodyPr/>
          <a:lstStyle/>
          <a:p>
            <a:r>
              <a:rPr lang="en-US" dirty="0"/>
              <a:t>Needs Assessment</a:t>
            </a:r>
          </a:p>
        </p:txBody>
      </p:sp>
    </p:spTree>
    <p:extLst>
      <p:ext uri="{BB962C8B-B14F-4D97-AF65-F5344CB8AC3E}">
        <p14:creationId xmlns:p14="http://schemas.microsoft.com/office/powerpoint/2010/main" val="420901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567D-8E59-D742-A062-F9B5D34196A5}"/>
              </a:ext>
            </a:extLst>
          </p:cNvPr>
          <p:cNvSpPr>
            <a:spLocks noGrp="1"/>
          </p:cNvSpPr>
          <p:nvPr>
            <p:ph type="title"/>
          </p:nvPr>
        </p:nvSpPr>
        <p:spPr>
          <a:xfrm>
            <a:off x="1171977" y="257025"/>
            <a:ext cx="9188715" cy="1320800"/>
          </a:xfrm>
        </p:spPr>
        <p:txBody>
          <a:bodyPr/>
          <a:lstStyle/>
          <a:p>
            <a:r>
              <a:rPr lang="en-US" dirty="0"/>
              <a:t>KAS Implementation Professional Learning 30-60-90-180 Day Plan</a:t>
            </a:r>
          </a:p>
        </p:txBody>
      </p:sp>
      <p:sp>
        <p:nvSpPr>
          <p:cNvPr id="4" name="Slide Number Placeholder 3">
            <a:extLst>
              <a:ext uri="{FF2B5EF4-FFF2-40B4-BE49-F238E27FC236}">
                <a16:creationId xmlns:a16="http://schemas.microsoft.com/office/drawing/2014/main" xmlns="" id="{9D5752CE-D692-004F-BDD6-8C1CEC90AEC7}"/>
              </a:ext>
            </a:extLst>
          </p:cNvPr>
          <p:cNvSpPr>
            <a:spLocks noGrp="1"/>
          </p:cNvSpPr>
          <p:nvPr>
            <p:ph type="sldNum" sz="quarter" idx="12"/>
          </p:nvPr>
        </p:nvSpPr>
        <p:spPr/>
        <p:txBody>
          <a:bodyPr/>
          <a:lstStyle/>
          <a:p>
            <a:fld id="{91BD7323-49BF-4C97-8773-5EC64C492009}" type="slidenum">
              <a:rPr lang="en-US" smtClean="0"/>
              <a:t>15</a:t>
            </a:fld>
            <a:endParaRPr lang="en-US"/>
          </a:p>
        </p:txBody>
      </p:sp>
      <p:pic>
        <p:nvPicPr>
          <p:cNvPr id="7" name="Picture 6" descr="Response question 1. What are your professional learning needs?&#10;*describe current professional learning efforts in new atandards implementation for the district.&#10;*detail three professional learning needs for teachers and/or administrators around standards implementation." title="KAS Implementaion Professional Learning 30-60-90-180 day plan">
            <a:extLst>
              <a:ext uri="{FF2B5EF4-FFF2-40B4-BE49-F238E27FC236}">
                <a16:creationId xmlns:a16="http://schemas.microsoft.com/office/drawing/2014/main" xmlns="" id="{6A1364A2-7AA3-0847-8652-552E50895FAA}"/>
              </a:ext>
            </a:extLst>
          </p:cNvPr>
          <p:cNvPicPr>
            <a:picLocks noChangeAspect="1"/>
          </p:cNvPicPr>
          <p:nvPr/>
        </p:nvPicPr>
        <p:blipFill rotWithShape="1">
          <a:blip r:embed="rId3"/>
          <a:srcRect b="41885"/>
          <a:stretch/>
        </p:blipFill>
        <p:spPr>
          <a:xfrm>
            <a:off x="299765" y="1856097"/>
            <a:ext cx="11189820" cy="4457937"/>
          </a:xfrm>
          <a:prstGeom prst="rect">
            <a:avLst/>
          </a:prstGeom>
        </p:spPr>
      </p:pic>
    </p:spTree>
    <p:extLst>
      <p:ext uri="{BB962C8B-B14F-4D97-AF65-F5344CB8AC3E}">
        <p14:creationId xmlns:p14="http://schemas.microsoft.com/office/powerpoint/2010/main" val="196356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A567D-8E59-D742-A062-F9B5D34196A5}"/>
              </a:ext>
            </a:extLst>
          </p:cNvPr>
          <p:cNvSpPr>
            <a:spLocks noGrp="1"/>
          </p:cNvSpPr>
          <p:nvPr>
            <p:ph type="title"/>
          </p:nvPr>
        </p:nvSpPr>
        <p:spPr>
          <a:xfrm>
            <a:off x="735496" y="178841"/>
            <a:ext cx="9369539" cy="1320800"/>
          </a:xfrm>
        </p:spPr>
        <p:txBody>
          <a:bodyPr/>
          <a:lstStyle/>
          <a:p>
            <a:r>
              <a:rPr lang="en-US" dirty="0"/>
              <a:t>KAS Implementation Professional Learning Plan Response Question 1: Needs Assessment</a:t>
            </a:r>
          </a:p>
        </p:txBody>
      </p:sp>
      <p:sp>
        <p:nvSpPr>
          <p:cNvPr id="3" name="Text Placeholder 2">
            <a:extLst>
              <a:ext uri="{FF2B5EF4-FFF2-40B4-BE49-F238E27FC236}">
                <a16:creationId xmlns:a16="http://schemas.microsoft.com/office/drawing/2014/main" xmlns="" id="{93D3DBC4-920A-2340-88DC-F89D53E65074}"/>
              </a:ext>
            </a:extLst>
          </p:cNvPr>
          <p:cNvSpPr>
            <a:spLocks noGrp="1"/>
          </p:cNvSpPr>
          <p:nvPr>
            <p:ph type="body" sz="quarter" idx="13"/>
          </p:nvPr>
        </p:nvSpPr>
        <p:spPr>
          <a:xfrm>
            <a:off x="478248" y="2693506"/>
            <a:ext cx="9436513" cy="4294652"/>
          </a:xfrm>
        </p:spPr>
        <p:txBody>
          <a:bodyPr/>
          <a:lstStyle/>
          <a:p>
            <a:pPr marL="742950" indent="-742950">
              <a:buFont typeface="+mj-lt"/>
              <a:buAutoNum type="arabicPeriod"/>
            </a:pPr>
            <a:r>
              <a:rPr lang="en-US" dirty="0"/>
              <a:t>Describe current professional learning efforts in new standards implementation for the district.</a:t>
            </a:r>
          </a:p>
          <a:p>
            <a:pPr marL="742950" indent="-742950">
              <a:buFont typeface="+mj-lt"/>
              <a:buAutoNum type="arabicPeriod"/>
            </a:pPr>
            <a:r>
              <a:rPr lang="en-US" dirty="0"/>
              <a:t>Explain the professional learning needs for teachers and/or administrators around standards implementation in the district</a:t>
            </a:r>
          </a:p>
        </p:txBody>
      </p:sp>
      <p:sp>
        <p:nvSpPr>
          <p:cNvPr id="4" name="Slide Number Placeholder 3">
            <a:extLst>
              <a:ext uri="{FF2B5EF4-FFF2-40B4-BE49-F238E27FC236}">
                <a16:creationId xmlns:a16="http://schemas.microsoft.com/office/drawing/2014/main" xmlns="" id="{9D5752CE-D692-004F-BDD6-8C1CEC90AEC7}"/>
              </a:ext>
            </a:extLst>
          </p:cNvPr>
          <p:cNvSpPr>
            <a:spLocks noGrp="1"/>
          </p:cNvSpPr>
          <p:nvPr>
            <p:ph type="sldNum" sz="quarter" idx="12"/>
          </p:nvPr>
        </p:nvSpPr>
        <p:spPr/>
        <p:txBody>
          <a:bodyPr/>
          <a:lstStyle/>
          <a:p>
            <a:fld id="{91BD7323-49BF-4C97-8773-5EC64C492009}" type="slidenum">
              <a:rPr lang="en-US" smtClean="0"/>
              <a:t>16</a:t>
            </a:fld>
            <a:endParaRPr lang="en-US"/>
          </a:p>
        </p:txBody>
      </p:sp>
      <p:sp>
        <p:nvSpPr>
          <p:cNvPr id="5" name="Rectangle 4">
            <a:extLst>
              <a:ext uri="{FF2B5EF4-FFF2-40B4-BE49-F238E27FC236}">
                <a16:creationId xmlns:a16="http://schemas.microsoft.com/office/drawing/2014/main" xmlns="" id="{BF550415-E44B-144E-8DA6-DA62A42522CB}"/>
              </a:ext>
            </a:extLst>
          </p:cNvPr>
          <p:cNvSpPr/>
          <p:nvPr/>
        </p:nvSpPr>
        <p:spPr>
          <a:xfrm>
            <a:off x="10105035" y="178841"/>
            <a:ext cx="2007281"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points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7288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1AC8E-D826-0441-BE5F-5330E7A19D21}"/>
              </a:ext>
            </a:extLst>
          </p:cNvPr>
          <p:cNvSpPr>
            <a:spLocks noGrp="1"/>
          </p:cNvSpPr>
          <p:nvPr>
            <p:ph type="ctrTitle"/>
          </p:nvPr>
        </p:nvSpPr>
        <p:spPr>
          <a:xfrm>
            <a:off x="918614" y="2192721"/>
            <a:ext cx="8664694" cy="1646302"/>
          </a:xfrm>
        </p:spPr>
        <p:txBody>
          <a:bodyPr/>
          <a:lstStyle/>
          <a:p>
            <a:r>
              <a:rPr lang="en-US" dirty="0"/>
              <a:t>KAS Implementation Professional Learning Plan Response 2</a:t>
            </a:r>
          </a:p>
        </p:txBody>
      </p:sp>
      <p:sp>
        <p:nvSpPr>
          <p:cNvPr id="3" name="Subtitle 2">
            <a:extLst>
              <a:ext uri="{FF2B5EF4-FFF2-40B4-BE49-F238E27FC236}">
                <a16:creationId xmlns:a16="http://schemas.microsoft.com/office/drawing/2014/main" xmlns="" id="{0F65E6F8-9FF5-FE4C-8612-EC9108CDC387}"/>
              </a:ext>
            </a:extLst>
          </p:cNvPr>
          <p:cNvSpPr>
            <a:spLocks noGrp="1"/>
          </p:cNvSpPr>
          <p:nvPr>
            <p:ph type="subTitle" idx="1"/>
          </p:nvPr>
        </p:nvSpPr>
        <p:spPr>
          <a:xfrm>
            <a:off x="1285102" y="4041951"/>
            <a:ext cx="8298206" cy="1096899"/>
          </a:xfrm>
        </p:spPr>
        <p:txBody>
          <a:bodyPr/>
          <a:lstStyle/>
          <a:p>
            <a:r>
              <a:rPr lang="en-US" dirty="0"/>
              <a:t>Year 1 Plan: 50 Pts</a:t>
            </a:r>
          </a:p>
        </p:txBody>
      </p:sp>
    </p:spTree>
    <p:extLst>
      <p:ext uri="{BB962C8B-B14F-4D97-AF65-F5344CB8AC3E}">
        <p14:creationId xmlns:p14="http://schemas.microsoft.com/office/powerpoint/2010/main" val="189211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1C2FE-B05A-C343-A4D3-24EFADD9F3BE}"/>
              </a:ext>
            </a:extLst>
          </p:cNvPr>
          <p:cNvSpPr>
            <a:spLocks noGrp="1"/>
          </p:cNvSpPr>
          <p:nvPr>
            <p:ph type="title"/>
          </p:nvPr>
        </p:nvSpPr>
        <p:spPr>
          <a:xfrm>
            <a:off x="1147833" y="183225"/>
            <a:ext cx="8596668" cy="1320800"/>
          </a:xfrm>
        </p:spPr>
        <p:txBody>
          <a:bodyPr/>
          <a:lstStyle/>
          <a:p>
            <a:r>
              <a:rPr lang="en-US" dirty="0"/>
              <a:t>KAS Implementation Professional Learning 30-60-90-180 Day Plan</a:t>
            </a:r>
          </a:p>
        </p:txBody>
      </p:sp>
      <p:sp>
        <p:nvSpPr>
          <p:cNvPr id="4" name="Slide Number Placeholder 3">
            <a:extLst>
              <a:ext uri="{FF2B5EF4-FFF2-40B4-BE49-F238E27FC236}">
                <a16:creationId xmlns:a16="http://schemas.microsoft.com/office/drawing/2014/main" xmlns="" id="{B9DA05F2-27EE-CF42-A6BF-F20863E4340F}"/>
              </a:ext>
            </a:extLst>
          </p:cNvPr>
          <p:cNvSpPr>
            <a:spLocks noGrp="1"/>
          </p:cNvSpPr>
          <p:nvPr>
            <p:ph type="sldNum" sz="quarter" idx="12"/>
          </p:nvPr>
        </p:nvSpPr>
        <p:spPr/>
        <p:txBody>
          <a:bodyPr/>
          <a:lstStyle/>
          <a:p>
            <a:fld id="{91BD7323-49BF-4C97-8773-5EC64C492009}" type="slidenum">
              <a:rPr lang="en-US" smtClean="0"/>
              <a:t>18</a:t>
            </a:fld>
            <a:endParaRPr lang="en-US"/>
          </a:p>
        </p:txBody>
      </p:sp>
      <p:sp>
        <p:nvSpPr>
          <p:cNvPr id="6" name="Text Placeholder 5">
            <a:extLst>
              <a:ext uri="{FF2B5EF4-FFF2-40B4-BE49-F238E27FC236}">
                <a16:creationId xmlns:a16="http://schemas.microsoft.com/office/drawing/2014/main" xmlns="" id="{49BD9D34-78D1-5F40-B101-8A4CDD4CE3A9}"/>
              </a:ext>
            </a:extLst>
          </p:cNvPr>
          <p:cNvSpPr>
            <a:spLocks noGrp="1"/>
          </p:cNvSpPr>
          <p:nvPr>
            <p:ph type="body" sz="quarter" idx="13"/>
          </p:nvPr>
        </p:nvSpPr>
        <p:spPr/>
        <p:txBody>
          <a:bodyPr/>
          <a:lstStyle/>
          <a:p>
            <a:pPr marL="742950" indent="-742950">
              <a:buFont typeface="+mj-lt"/>
              <a:buAutoNum type="arabicPeriod"/>
            </a:pPr>
            <a:r>
              <a:rPr lang="en-US" dirty="0"/>
              <a:t>Name the targeted participants for this PL Plan</a:t>
            </a:r>
          </a:p>
          <a:p>
            <a:pPr marL="742950" indent="-742950">
              <a:buFont typeface="+mj-lt"/>
              <a:buAutoNum type="arabicPeriod"/>
            </a:pPr>
            <a:r>
              <a:rPr lang="en-US" dirty="0"/>
              <a:t>Explain why they were chosen</a:t>
            </a:r>
          </a:p>
        </p:txBody>
      </p:sp>
      <p:pic>
        <p:nvPicPr>
          <p:cNvPr id="7" name="Picture 6" descr="Name the targeted participants for this professional learning plan(e.g., instructional coaches, first grade teachers across the district, principals, one particular school, those that teach social studies content) and why they were chosen." title="Name the targeted participants for this PL plan and explain they were chosen?">
            <a:extLst>
              <a:ext uri="{FF2B5EF4-FFF2-40B4-BE49-F238E27FC236}">
                <a16:creationId xmlns:a16="http://schemas.microsoft.com/office/drawing/2014/main" xmlns="" id="{CEFE5D96-8B3C-8242-8D2C-4DE4D61FDF5C}"/>
              </a:ext>
            </a:extLst>
          </p:cNvPr>
          <p:cNvPicPr>
            <a:picLocks noChangeAspect="1"/>
          </p:cNvPicPr>
          <p:nvPr/>
        </p:nvPicPr>
        <p:blipFill rotWithShape="1">
          <a:blip r:embed="rId3"/>
          <a:srcRect l="2505" t="56538" r="1497" b="20362"/>
          <a:stretch/>
        </p:blipFill>
        <p:spPr>
          <a:xfrm>
            <a:off x="258072" y="4239496"/>
            <a:ext cx="10970272" cy="1939825"/>
          </a:xfrm>
          <a:prstGeom prst="rect">
            <a:avLst/>
          </a:prstGeom>
        </p:spPr>
      </p:pic>
    </p:spTree>
    <p:extLst>
      <p:ext uri="{BB962C8B-B14F-4D97-AF65-F5344CB8AC3E}">
        <p14:creationId xmlns:p14="http://schemas.microsoft.com/office/powerpoint/2010/main" val="13964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1C2FE-B05A-C343-A4D3-24EFADD9F3BE}"/>
              </a:ext>
            </a:extLst>
          </p:cNvPr>
          <p:cNvSpPr>
            <a:spLocks noGrp="1"/>
          </p:cNvSpPr>
          <p:nvPr>
            <p:ph type="title"/>
          </p:nvPr>
        </p:nvSpPr>
        <p:spPr>
          <a:xfrm>
            <a:off x="1147833" y="183225"/>
            <a:ext cx="8596668" cy="1320800"/>
          </a:xfrm>
        </p:spPr>
        <p:txBody>
          <a:bodyPr/>
          <a:lstStyle/>
          <a:p>
            <a:r>
              <a:rPr lang="en-US" dirty="0"/>
              <a:t>KAS Implementation Professional Learning 30-60-90-180 Day Plan</a:t>
            </a:r>
          </a:p>
        </p:txBody>
      </p:sp>
      <p:sp>
        <p:nvSpPr>
          <p:cNvPr id="3" name="Text Placeholder 2">
            <a:extLst>
              <a:ext uri="{FF2B5EF4-FFF2-40B4-BE49-F238E27FC236}">
                <a16:creationId xmlns:a16="http://schemas.microsoft.com/office/drawing/2014/main" xmlns="" id="{A21073A7-EC68-FF4B-88CB-BEC5A5AFE70D}"/>
              </a:ext>
            </a:extLst>
          </p:cNvPr>
          <p:cNvSpPr>
            <a:spLocks noGrp="1"/>
          </p:cNvSpPr>
          <p:nvPr>
            <p:ph type="body" sz="quarter" idx="13"/>
          </p:nvPr>
        </p:nvSpPr>
        <p:spPr>
          <a:xfrm>
            <a:off x="807741" y="2016086"/>
            <a:ext cx="9188715" cy="4176273"/>
          </a:xfrm>
        </p:spPr>
        <p:txBody>
          <a:bodyPr/>
          <a:lstStyle/>
          <a:p>
            <a:r>
              <a:rPr lang="en-US" dirty="0"/>
              <a:t>Name the targeted participants for this plan</a:t>
            </a:r>
          </a:p>
          <a:p>
            <a:pPr lvl="1"/>
            <a:r>
              <a:rPr lang="en-US" dirty="0"/>
              <a:t>Examples include but are not limited to: instructional coaches, first grade teachers, principals, high school math teachers, social studies teachers, one particular school</a:t>
            </a:r>
          </a:p>
          <a:p>
            <a:r>
              <a:rPr lang="en-US" dirty="0"/>
              <a:t>Explain why this is the targeted group</a:t>
            </a:r>
          </a:p>
          <a:p>
            <a:pPr lvl="1"/>
            <a:r>
              <a:rPr lang="en-US" dirty="0"/>
              <a:t>This group was chosen for a reason. Explain.</a:t>
            </a:r>
          </a:p>
        </p:txBody>
      </p:sp>
      <p:sp>
        <p:nvSpPr>
          <p:cNvPr id="4" name="Slide Number Placeholder 3">
            <a:extLst>
              <a:ext uri="{FF2B5EF4-FFF2-40B4-BE49-F238E27FC236}">
                <a16:creationId xmlns:a16="http://schemas.microsoft.com/office/drawing/2014/main" xmlns="" id="{B9DA05F2-27EE-CF42-A6BF-F20863E4340F}"/>
              </a:ext>
            </a:extLst>
          </p:cNvPr>
          <p:cNvSpPr>
            <a:spLocks noGrp="1"/>
          </p:cNvSpPr>
          <p:nvPr>
            <p:ph type="sldNum" sz="quarter" idx="12"/>
          </p:nvPr>
        </p:nvSpPr>
        <p:spPr/>
        <p:txBody>
          <a:bodyPr/>
          <a:lstStyle/>
          <a:p>
            <a:fld id="{91BD7323-49BF-4C97-8773-5EC64C492009}" type="slidenum">
              <a:rPr lang="en-US" smtClean="0"/>
              <a:t>19</a:t>
            </a:fld>
            <a:endParaRPr lang="en-US"/>
          </a:p>
        </p:txBody>
      </p:sp>
    </p:spTree>
    <p:extLst>
      <p:ext uri="{BB962C8B-B14F-4D97-AF65-F5344CB8AC3E}">
        <p14:creationId xmlns:p14="http://schemas.microsoft.com/office/powerpoint/2010/main" val="301566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8614" y="2248359"/>
            <a:ext cx="8664694" cy="1646302"/>
          </a:xfrm>
        </p:spPr>
        <p:txBody>
          <a:bodyPr/>
          <a:lstStyle/>
          <a:p>
            <a:r>
              <a:rPr lang="en-US" dirty="0">
                <a:solidFill>
                  <a:schemeClr val="bg1"/>
                </a:solidFill>
              </a:rPr>
              <a:t>KY Academic Standards (KAS) Implementation Professional Learning (PL) Mini Grant</a:t>
            </a:r>
          </a:p>
        </p:txBody>
      </p:sp>
      <p:sp>
        <p:nvSpPr>
          <p:cNvPr id="3" name="Subtitle 2"/>
          <p:cNvSpPr>
            <a:spLocks noGrp="1"/>
          </p:cNvSpPr>
          <p:nvPr>
            <p:ph type="subTitle" idx="1"/>
          </p:nvPr>
        </p:nvSpPr>
        <p:spPr>
          <a:xfrm>
            <a:off x="1285102" y="4234854"/>
            <a:ext cx="8298206" cy="1096899"/>
          </a:xfrm>
        </p:spPr>
        <p:txBody>
          <a:bodyPr/>
          <a:lstStyle/>
          <a:p>
            <a:r>
              <a:rPr lang="en-US" dirty="0"/>
              <a:t>Grant Technical Assistance</a:t>
            </a:r>
          </a:p>
        </p:txBody>
      </p:sp>
      <p:sp>
        <p:nvSpPr>
          <p:cNvPr id="4" name="Date Placeholder 3"/>
          <p:cNvSpPr>
            <a:spLocks noGrp="1"/>
          </p:cNvSpPr>
          <p:nvPr>
            <p:ph type="dt" sz="half" idx="10"/>
          </p:nvPr>
        </p:nvSpPr>
        <p:spPr bwMode="auto">
          <a:xfrm>
            <a:off x="10092267" y="6289675"/>
            <a:ext cx="1974321" cy="331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r>
              <a:rPr lang="en-US" altLang="en-US" dirty="0">
                <a:solidFill>
                  <a:schemeClr val="bg1"/>
                </a:solidFill>
              </a:rPr>
              <a:t>10/4/2019</a:t>
            </a:r>
          </a:p>
        </p:txBody>
      </p:sp>
    </p:spTree>
    <p:extLst>
      <p:ext uri="{BB962C8B-B14F-4D97-AF65-F5344CB8AC3E}">
        <p14:creationId xmlns:p14="http://schemas.microsoft.com/office/powerpoint/2010/main" val="347765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24307-B189-7A45-815F-95FE799517D9}"/>
              </a:ext>
            </a:extLst>
          </p:cNvPr>
          <p:cNvSpPr>
            <a:spLocks noGrp="1"/>
          </p:cNvSpPr>
          <p:nvPr>
            <p:ph type="title"/>
          </p:nvPr>
        </p:nvSpPr>
        <p:spPr>
          <a:xfrm>
            <a:off x="851809" y="157130"/>
            <a:ext cx="8596668" cy="1320800"/>
          </a:xfrm>
        </p:spPr>
        <p:txBody>
          <a:bodyPr/>
          <a:lstStyle/>
          <a:p>
            <a:r>
              <a:rPr lang="en-US" dirty="0"/>
              <a:t>KAS Implementation Professional Learning 30-60-90-180 Day Plan</a:t>
            </a:r>
          </a:p>
        </p:txBody>
      </p:sp>
      <p:sp>
        <p:nvSpPr>
          <p:cNvPr id="6" name="Text Placeholder 5">
            <a:extLst>
              <a:ext uri="{FF2B5EF4-FFF2-40B4-BE49-F238E27FC236}">
                <a16:creationId xmlns:a16="http://schemas.microsoft.com/office/drawing/2014/main" xmlns="" id="{06302744-F4FB-F442-8F2C-086C3F16A0FE}"/>
              </a:ext>
            </a:extLst>
          </p:cNvPr>
          <p:cNvSpPr>
            <a:spLocks noGrp="1"/>
          </p:cNvSpPr>
          <p:nvPr>
            <p:ph type="body" sz="quarter" idx="13"/>
          </p:nvPr>
        </p:nvSpPr>
        <p:spPr>
          <a:xfrm>
            <a:off x="721039" y="1833848"/>
            <a:ext cx="9188715" cy="4735806"/>
          </a:xfrm>
        </p:spPr>
        <p:txBody>
          <a:bodyPr/>
          <a:lstStyle/>
          <a:p>
            <a:r>
              <a:rPr lang="en-US" dirty="0"/>
              <a:t>Horizon Goal: states 3 year goal for KAS implementation</a:t>
            </a:r>
          </a:p>
          <a:p>
            <a:r>
              <a:rPr lang="en-US" dirty="0"/>
              <a:t>180 Day Goal: measurable goal for the end of the first year (January to September)</a:t>
            </a:r>
          </a:p>
        </p:txBody>
      </p:sp>
      <p:sp>
        <p:nvSpPr>
          <p:cNvPr id="4" name="Slide Number Placeholder 3">
            <a:extLst>
              <a:ext uri="{FF2B5EF4-FFF2-40B4-BE49-F238E27FC236}">
                <a16:creationId xmlns:a16="http://schemas.microsoft.com/office/drawing/2014/main" xmlns="" id="{C19703A1-3B07-514B-9426-8BDC81E759CB}"/>
              </a:ext>
            </a:extLst>
          </p:cNvPr>
          <p:cNvSpPr>
            <a:spLocks noGrp="1"/>
          </p:cNvSpPr>
          <p:nvPr>
            <p:ph type="sldNum" sz="quarter" idx="12"/>
          </p:nvPr>
        </p:nvSpPr>
        <p:spPr/>
        <p:txBody>
          <a:bodyPr/>
          <a:lstStyle/>
          <a:p>
            <a:fld id="{91BD7323-49BF-4C97-8773-5EC64C492009}" type="slidenum">
              <a:rPr lang="en-US" smtClean="0"/>
              <a:t>20</a:t>
            </a:fld>
            <a:endParaRPr lang="en-US"/>
          </a:p>
        </p:txBody>
      </p:sp>
      <p:pic>
        <p:nvPicPr>
          <p:cNvPr id="5" name="Picture 4" descr="Horizon Goal (state the three year goal for this plan for KAS implementation) 180 day goal." title="Horizon goal and 180 day goal">
            <a:extLst>
              <a:ext uri="{FF2B5EF4-FFF2-40B4-BE49-F238E27FC236}">
                <a16:creationId xmlns:a16="http://schemas.microsoft.com/office/drawing/2014/main" xmlns="" id="{BC5CF519-26B0-DF4F-8662-41CA4D761770}"/>
              </a:ext>
            </a:extLst>
          </p:cNvPr>
          <p:cNvPicPr>
            <a:picLocks noChangeAspect="1"/>
          </p:cNvPicPr>
          <p:nvPr/>
        </p:nvPicPr>
        <p:blipFill rotWithShape="1">
          <a:blip r:embed="rId2"/>
          <a:srcRect l="2699" t="78561" r="1204" b="2643"/>
          <a:stretch/>
        </p:blipFill>
        <p:spPr>
          <a:xfrm>
            <a:off x="210787" y="4912075"/>
            <a:ext cx="11502965" cy="1762700"/>
          </a:xfrm>
          <a:prstGeom prst="rect">
            <a:avLst/>
          </a:prstGeom>
        </p:spPr>
      </p:pic>
    </p:spTree>
    <p:extLst>
      <p:ext uri="{BB962C8B-B14F-4D97-AF65-F5344CB8AC3E}">
        <p14:creationId xmlns:p14="http://schemas.microsoft.com/office/powerpoint/2010/main" val="230698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5399F-A67B-D242-AFDD-734FCAE47717}"/>
              </a:ext>
            </a:extLst>
          </p:cNvPr>
          <p:cNvSpPr>
            <a:spLocks noGrp="1"/>
          </p:cNvSpPr>
          <p:nvPr>
            <p:ph type="title"/>
          </p:nvPr>
        </p:nvSpPr>
        <p:spPr>
          <a:xfrm>
            <a:off x="1086678" y="257025"/>
            <a:ext cx="8065776" cy="1320800"/>
          </a:xfrm>
        </p:spPr>
        <p:txBody>
          <a:bodyPr/>
          <a:lstStyle/>
          <a:p>
            <a:r>
              <a:rPr lang="en-US" dirty="0"/>
              <a:t>Horizon Goal</a:t>
            </a:r>
          </a:p>
        </p:txBody>
      </p:sp>
      <p:sp>
        <p:nvSpPr>
          <p:cNvPr id="3" name="Text Placeholder 2">
            <a:extLst>
              <a:ext uri="{FF2B5EF4-FFF2-40B4-BE49-F238E27FC236}">
                <a16:creationId xmlns:a16="http://schemas.microsoft.com/office/drawing/2014/main" xmlns="" id="{2F7A5F82-FE4A-B842-97AA-9C0DD19D2B4D}"/>
              </a:ext>
            </a:extLst>
          </p:cNvPr>
          <p:cNvSpPr>
            <a:spLocks noGrp="1"/>
          </p:cNvSpPr>
          <p:nvPr>
            <p:ph type="body" sz="quarter" idx="13"/>
          </p:nvPr>
        </p:nvSpPr>
        <p:spPr>
          <a:xfrm>
            <a:off x="1881809" y="1773451"/>
            <a:ext cx="7862692" cy="4901324"/>
          </a:xfrm>
        </p:spPr>
        <p:txBody>
          <a:bodyPr/>
          <a:lstStyle/>
          <a:p>
            <a:pPr marL="0" indent="0">
              <a:buNone/>
            </a:pPr>
            <a:r>
              <a:rPr lang="en-US" i="1" dirty="0"/>
              <a:t>“For this grant, a horizon goal is a strategic, overall goal that defines an outcome at the end of a three (3) year period once the 30-60-90-180 Day plan is implemented. It is the vision for the plan.” (RFA p. 3)</a:t>
            </a:r>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xmlns="" id="{A90D97AD-5D51-C64A-96A8-96C85DA584FE}"/>
              </a:ext>
            </a:extLst>
          </p:cNvPr>
          <p:cNvSpPr>
            <a:spLocks noGrp="1"/>
          </p:cNvSpPr>
          <p:nvPr>
            <p:ph type="sldNum" sz="quarter" idx="12"/>
          </p:nvPr>
        </p:nvSpPr>
        <p:spPr/>
        <p:txBody>
          <a:bodyPr/>
          <a:lstStyle/>
          <a:p>
            <a:fld id="{91BD7323-49BF-4C97-8773-5EC64C492009}" type="slidenum">
              <a:rPr lang="en-US" smtClean="0"/>
              <a:t>21</a:t>
            </a:fld>
            <a:endParaRPr lang="en-US"/>
          </a:p>
        </p:txBody>
      </p:sp>
    </p:spTree>
    <p:extLst>
      <p:ext uri="{BB962C8B-B14F-4D97-AF65-F5344CB8AC3E}">
        <p14:creationId xmlns:p14="http://schemas.microsoft.com/office/powerpoint/2010/main" val="201118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15B75-7DB8-DE4E-B9A2-E25D3DEDA68B}"/>
              </a:ext>
            </a:extLst>
          </p:cNvPr>
          <p:cNvSpPr>
            <a:spLocks noGrp="1"/>
          </p:cNvSpPr>
          <p:nvPr>
            <p:ph type="title"/>
          </p:nvPr>
        </p:nvSpPr>
        <p:spPr>
          <a:xfrm>
            <a:off x="1258956" y="257025"/>
            <a:ext cx="7893497" cy="1320800"/>
          </a:xfrm>
        </p:spPr>
        <p:txBody>
          <a:bodyPr/>
          <a:lstStyle/>
          <a:p>
            <a:r>
              <a:rPr lang="en-US" dirty="0"/>
              <a:t>180 Day Goal</a:t>
            </a:r>
          </a:p>
        </p:txBody>
      </p:sp>
      <p:sp>
        <p:nvSpPr>
          <p:cNvPr id="3" name="Text Placeholder 2">
            <a:extLst>
              <a:ext uri="{FF2B5EF4-FFF2-40B4-BE49-F238E27FC236}">
                <a16:creationId xmlns:a16="http://schemas.microsoft.com/office/drawing/2014/main" xmlns="" id="{60140877-D6CE-EB44-8580-F4838187ACC0}"/>
              </a:ext>
            </a:extLst>
          </p:cNvPr>
          <p:cNvSpPr>
            <a:spLocks noGrp="1"/>
          </p:cNvSpPr>
          <p:nvPr>
            <p:ph type="body" sz="quarter" idx="13"/>
          </p:nvPr>
        </p:nvSpPr>
        <p:spPr>
          <a:xfrm>
            <a:off x="795130" y="1773451"/>
            <a:ext cx="8949371" cy="4901324"/>
          </a:xfrm>
        </p:spPr>
        <p:txBody>
          <a:bodyPr/>
          <a:lstStyle/>
          <a:p>
            <a:r>
              <a:rPr lang="en-US" dirty="0"/>
              <a:t>Goal for the end of the first year</a:t>
            </a:r>
          </a:p>
          <a:p>
            <a:pPr lvl="1"/>
            <a:r>
              <a:rPr lang="en-US" dirty="0"/>
              <a:t>September 2020</a:t>
            </a:r>
          </a:p>
          <a:p>
            <a:r>
              <a:rPr lang="en-US" dirty="0"/>
              <a:t>Measurable goal</a:t>
            </a:r>
          </a:p>
          <a:p>
            <a:pPr lvl="1"/>
            <a:r>
              <a:rPr lang="en-US" dirty="0"/>
              <a:t>Tangible</a:t>
            </a:r>
          </a:p>
          <a:p>
            <a:pPr lvl="1"/>
            <a:r>
              <a:rPr lang="en-US" dirty="0"/>
              <a:t>Can view progress through established criteria of success</a:t>
            </a:r>
          </a:p>
        </p:txBody>
      </p:sp>
      <p:sp>
        <p:nvSpPr>
          <p:cNvPr id="4" name="Slide Number Placeholder 3">
            <a:extLst>
              <a:ext uri="{FF2B5EF4-FFF2-40B4-BE49-F238E27FC236}">
                <a16:creationId xmlns:a16="http://schemas.microsoft.com/office/drawing/2014/main" xmlns="" id="{5C6B2AE5-A801-724D-B1A2-B6F9473786E2}"/>
              </a:ext>
            </a:extLst>
          </p:cNvPr>
          <p:cNvSpPr>
            <a:spLocks noGrp="1"/>
          </p:cNvSpPr>
          <p:nvPr>
            <p:ph type="sldNum" sz="quarter" idx="12"/>
          </p:nvPr>
        </p:nvSpPr>
        <p:spPr/>
        <p:txBody>
          <a:bodyPr/>
          <a:lstStyle/>
          <a:p>
            <a:fld id="{91BD7323-49BF-4C97-8773-5EC64C492009}" type="slidenum">
              <a:rPr lang="en-US" smtClean="0"/>
              <a:t>22</a:t>
            </a:fld>
            <a:endParaRPr lang="en-US"/>
          </a:p>
        </p:txBody>
      </p:sp>
    </p:spTree>
    <p:extLst>
      <p:ext uri="{BB962C8B-B14F-4D97-AF65-F5344CB8AC3E}">
        <p14:creationId xmlns:p14="http://schemas.microsoft.com/office/powerpoint/2010/main" val="299724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A81E6-56EE-B74F-9778-2F672C30B54A}"/>
              </a:ext>
            </a:extLst>
          </p:cNvPr>
          <p:cNvSpPr>
            <a:spLocks noGrp="1"/>
          </p:cNvSpPr>
          <p:nvPr>
            <p:ph type="title"/>
          </p:nvPr>
        </p:nvSpPr>
        <p:spPr>
          <a:xfrm>
            <a:off x="1046117" y="183225"/>
            <a:ext cx="8596668" cy="1320800"/>
          </a:xfrm>
        </p:spPr>
        <p:txBody>
          <a:bodyPr/>
          <a:lstStyle/>
          <a:p>
            <a:r>
              <a:rPr lang="en-US" dirty="0"/>
              <a:t>Breaking 180 Day Goal into Measurable Elements</a:t>
            </a:r>
          </a:p>
        </p:txBody>
      </p:sp>
      <p:sp>
        <p:nvSpPr>
          <p:cNvPr id="3" name="Text Placeholder 2">
            <a:extLst>
              <a:ext uri="{FF2B5EF4-FFF2-40B4-BE49-F238E27FC236}">
                <a16:creationId xmlns:a16="http://schemas.microsoft.com/office/drawing/2014/main" xmlns="" id="{DF82BF78-8211-DC4C-9BBA-0FFE0C3B79E7}"/>
              </a:ext>
            </a:extLst>
          </p:cNvPr>
          <p:cNvSpPr>
            <a:spLocks noGrp="1"/>
          </p:cNvSpPr>
          <p:nvPr>
            <p:ph type="body" sz="quarter" idx="13"/>
          </p:nvPr>
        </p:nvSpPr>
        <p:spPr>
          <a:xfrm>
            <a:off x="352587" y="1904621"/>
            <a:ext cx="10061413" cy="4591975"/>
          </a:xfrm>
        </p:spPr>
        <p:txBody>
          <a:bodyPr/>
          <a:lstStyle/>
          <a:p>
            <a:r>
              <a:rPr lang="en-US" dirty="0"/>
              <a:t>Using the template, break down the 180 Day goal into 30 day increments</a:t>
            </a:r>
          </a:p>
          <a:p>
            <a:r>
              <a:rPr lang="en-US" dirty="0"/>
              <a:t>Be specific in details in the template</a:t>
            </a:r>
          </a:p>
          <a:p>
            <a:pPr lvl="1"/>
            <a:r>
              <a:rPr lang="en-US" dirty="0"/>
              <a:t>Alignment of teacher instructional tasks/assignments to grade-level standards</a:t>
            </a:r>
          </a:p>
          <a:p>
            <a:pPr lvl="1"/>
            <a:r>
              <a:rPr lang="en-US" dirty="0"/>
              <a:t>Use of formative assessment to guide instruction</a:t>
            </a:r>
          </a:p>
          <a:p>
            <a:pPr lvl="1"/>
            <a:r>
              <a:rPr lang="en-US" dirty="0"/>
              <a:t>Use of PLCs to engage in the learning</a:t>
            </a:r>
          </a:p>
          <a:p>
            <a:endParaRPr lang="en-US" dirty="0"/>
          </a:p>
        </p:txBody>
      </p:sp>
      <p:sp>
        <p:nvSpPr>
          <p:cNvPr id="4" name="Slide Number Placeholder 3">
            <a:extLst>
              <a:ext uri="{FF2B5EF4-FFF2-40B4-BE49-F238E27FC236}">
                <a16:creationId xmlns:a16="http://schemas.microsoft.com/office/drawing/2014/main" xmlns="" id="{76252E06-1D2A-0F4C-AF16-4831EB86F989}"/>
              </a:ext>
            </a:extLst>
          </p:cNvPr>
          <p:cNvSpPr>
            <a:spLocks noGrp="1"/>
          </p:cNvSpPr>
          <p:nvPr>
            <p:ph type="sldNum" sz="quarter" idx="12"/>
          </p:nvPr>
        </p:nvSpPr>
        <p:spPr/>
        <p:txBody>
          <a:bodyPr/>
          <a:lstStyle/>
          <a:p>
            <a:fld id="{91BD7323-49BF-4C97-8773-5EC64C492009}" type="slidenum">
              <a:rPr lang="en-US" smtClean="0"/>
              <a:t>23</a:t>
            </a:fld>
            <a:endParaRPr lang="en-US"/>
          </a:p>
        </p:txBody>
      </p:sp>
    </p:spTree>
    <p:extLst>
      <p:ext uri="{BB962C8B-B14F-4D97-AF65-F5344CB8AC3E}">
        <p14:creationId xmlns:p14="http://schemas.microsoft.com/office/powerpoint/2010/main" val="154328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AB65F-FE4E-5A4B-A2CB-86E932EB6043}"/>
              </a:ext>
            </a:extLst>
          </p:cNvPr>
          <p:cNvSpPr>
            <a:spLocks noGrp="1"/>
          </p:cNvSpPr>
          <p:nvPr>
            <p:ph type="title"/>
          </p:nvPr>
        </p:nvSpPr>
        <p:spPr>
          <a:xfrm>
            <a:off x="1219200" y="257025"/>
            <a:ext cx="7933254" cy="1320800"/>
          </a:xfrm>
        </p:spPr>
        <p:txBody>
          <a:bodyPr/>
          <a:lstStyle/>
          <a:p>
            <a:r>
              <a:rPr lang="en-US" dirty="0"/>
              <a:t>30 Day Increment Planning</a:t>
            </a:r>
          </a:p>
        </p:txBody>
      </p:sp>
      <p:sp>
        <p:nvSpPr>
          <p:cNvPr id="3" name="Text Placeholder 2">
            <a:extLst>
              <a:ext uri="{FF2B5EF4-FFF2-40B4-BE49-F238E27FC236}">
                <a16:creationId xmlns:a16="http://schemas.microsoft.com/office/drawing/2014/main" xmlns="" id="{8206A63C-9FC2-B246-AF21-CAEBAE359927}"/>
              </a:ext>
            </a:extLst>
          </p:cNvPr>
          <p:cNvSpPr>
            <a:spLocks noGrp="1"/>
          </p:cNvSpPr>
          <p:nvPr>
            <p:ph type="body" sz="quarter" idx="13"/>
          </p:nvPr>
        </p:nvSpPr>
        <p:spPr>
          <a:xfrm>
            <a:off x="330200" y="1265451"/>
            <a:ext cx="11306014" cy="4901324"/>
          </a:xfrm>
        </p:spPr>
        <p:txBody>
          <a:bodyPr/>
          <a:lstStyle/>
          <a:p>
            <a:r>
              <a:rPr lang="en-US" dirty="0"/>
              <a:t>Name &amp; detail the following</a:t>
            </a:r>
          </a:p>
          <a:p>
            <a:pPr lvl="1"/>
            <a:r>
              <a:rPr lang="en-US" dirty="0"/>
              <a:t>Success criteria “We will know we are successful when…”</a:t>
            </a:r>
          </a:p>
          <a:p>
            <a:pPr lvl="1"/>
            <a:r>
              <a:rPr lang="en-US" dirty="0"/>
              <a:t>Listing the measures/evidence that will be used to monitor success</a:t>
            </a:r>
          </a:p>
          <a:p>
            <a:pPr lvl="1"/>
            <a:r>
              <a:rPr lang="en-US" dirty="0"/>
              <a:t>Naming action strategies</a:t>
            </a:r>
          </a:p>
          <a:p>
            <a:pPr lvl="2"/>
            <a:r>
              <a:rPr lang="en-US" dirty="0"/>
              <a:t>Who’s on point for that strategy?</a:t>
            </a:r>
          </a:p>
          <a:p>
            <a:pPr lvl="2"/>
            <a:r>
              <a:rPr lang="en-US" dirty="0"/>
              <a:t>When will it be communicated?</a:t>
            </a:r>
          </a:p>
          <a:p>
            <a:pPr lvl="2"/>
            <a:r>
              <a:rPr lang="en-US" dirty="0"/>
              <a:t>How will it be communicated?</a:t>
            </a:r>
          </a:p>
          <a:p>
            <a:pPr lvl="1"/>
            <a:r>
              <a:rPr lang="en-US" dirty="0"/>
              <a:t>Naming actions if goal is not successful</a:t>
            </a:r>
          </a:p>
          <a:p>
            <a:endParaRPr lang="en-US" dirty="0"/>
          </a:p>
        </p:txBody>
      </p:sp>
      <p:sp>
        <p:nvSpPr>
          <p:cNvPr id="4" name="Slide Number Placeholder 3">
            <a:extLst>
              <a:ext uri="{FF2B5EF4-FFF2-40B4-BE49-F238E27FC236}">
                <a16:creationId xmlns:a16="http://schemas.microsoft.com/office/drawing/2014/main" xmlns="" id="{F3471A82-3C27-AF43-A61F-A00772D49DEC}"/>
              </a:ext>
            </a:extLst>
          </p:cNvPr>
          <p:cNvSpPr>
            <a:spLocks noGrp="1"/>
          </p:cNvSpPr>
          <p:nvPr>
            <p:ph type="sldNum" sz="quarter" idx="12"/>
          </p:nvPr>
        </p:nvSpPr>
        <p:spPr/>
        <p:txBody>
          <a:bodyPr/>
          <a:lstStyle/>
          <a:p>
            <a:fld id="{91BD7323-49BF-4C97-8773-5EC64C492009}" type="slidenum">
              <a:rPr lang="en-US" smtClean="0"/>
              <a:t>24</a:t>
            </a:fld>
            <a:endParaRPr lang="en-US"/>
          </a:p>
        </p:txBody>
      </p:sp>
    </p:spTree>
    <p:extLst>
      <p:ext uri="{BB962C8B-B14F-4D97-AF65-F5344CB8AC3E}">
        <p14:creationId xmlns:p14="http://schemas.microsoft.com/office/powerpoint/2010/main" val="369760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EB25F-BDF5-7C41-89BF-F5727763B911}"/>
              </a:ext>
            </a:extLst>
          </p:cNvPr>
          <p:cNvSpPr>
            <a:spLocks noGrp="1"/>
          </p:cNvSpPr>
          <p:nvPr>
            <p:ph type="title"/>
          </p:nvPr>
        </p:nvSpPr>
        <p:spPr>
          <a:xfrm>
            <a:off x="1257300" y="257025"/>
            <a:ext cx="7895154" cy="1320800"/>
          </a:xfrm>
        </p:spPr>
        <p:txBody>
          <a:bodyPr/>
          <a:lstStyle/>
          <a:p>
            <a:r>
              <a:rPr lang="en-US" dirty="0"/>
              <a:t>30 Day Increment Planning</a:t>
            </a:r>
          </a:p>
        </p:txBody>
      </p:sp>
      <p:sp>
        <p:nvSpPr>
          <p:cNvPr id="3" name="Text Placeholder 2">
            <a:extLst>
              <a:ext uri="{FF2B5EF4-FFF2-40B4-BE49-F238E27FC236}">
                <a16:creationId xmlns:a16="http://schemas.microsoft.com/office/drawing/2014/main" xmlns="" id="{21FE6B03-A690-7F45-AA39-6636989E28CE}"/>
              </a:ext>
            </a:extLst>
          </p:cNvPr>
          <p:cNvSpPr>
            <a:spLocks noGrp="1"/>
          </p:cNvSpPr>
          <p:nvPr>
            <p:ph type="body" sz="quarter" idx="13"/>
          </p:nvPr>
        </p:nvSpPr>
        <p:spPr>
          <a:xfrm>
            <a:off x="1257300" y="1773451"/>
            <a:ext cx="8487201" cy="4901324"/>
          </a:xfrm>
        </p:spPr>
        <p:txBody>
          <a:bodyPr/>
          <a:lstStyle/>
          <a:p>
            <a:r>
              <a:rPr lang="en-US" dirty="0"/>
              <a:t>Repeat this break down for each 30 day period</a:t>
            </a:r>
          </a:p>
          <a:p>
            <a:r>
              <a:rPr lang="en-US" dirty="0"/>
              <a:t>30-60-90-180 Day Plan</a:t>
            </a:r>
          </a:p>
          <a:p>
            <a:r>
              <a:rPr lang="en-US" dirty="0"/>
              <a:t>January 2020 – September 2020</a:t>
            </a:r>
          </a:p>
        </p:txBody>
      </p:sp>
      <p:sp>
        <p:nvSpPr>
          <p:cNvPr id="4" name="Slide Number Placeholder 3">
            <a:extLst>
              <a:ext uri="{FF2B5EF4-FFF2-40B4-BE49-F238E27FC236}">
                <a16:creationId xmlns:a16="http://schemas.microsoft.com/office/drawing/2014/main" xmlns="" id="{CDDA71F5-078F-F144-B278-D59F805EDB1E}"/>
              </a:ext>
            </a:extLst>
          </p:cNvPr>
          <p:cNvSpPr>
            <a:spLocks noGrp="1"/>
          </p:cNvSpPr>
          <p:nvPr>
            <p:ph type="sldNum" sz="quarter" idx="12"/>
          </p:nvPr>
        </p:nvSpPr>
        <p:spPr/>
        <p:txBody>
          <a:bodyPr/>
          <a:lstStyle/>
          <a:p>
            <a:fld id="{91BD7323-49BF-4C97-8773-5EC64C492009}" type="slidenum">
              <a:rPr lang="en-US" smtClean="0"/>
              <a:t>25</a:t>
            </a:fld>
            <a:endParaRPr lang="en-US"/>
          </a:p>
        </p:txBody>
      </p:sp>
    </p:spTree>
    <p:extLst>
      <p:ext uri="{BB962C8B-B14F-4D97-AF65-F5344CB8AC3E}">
        <p14:creationId xmlns:p14="http://schemas.microsoft.com/office/powerpoint/2010/main" val="2253559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A7ED6-9D00-C34D-BD81-C1A42B1758BA}"/>
              </a:ext>
            </a:extLst>
          </p:cNvPr>
          <p:cNvSpPr>
            <a:spLocks noGrp="1"/>
          </p:cNvSpPr>
          <p:nvPr>
            <p:ph type="title"/>
          </p:nvPr>
        </p:nvSpPr>
        <p:spPr>
          <a:xfrm>
            <a:off x="1168400" y="257025"/>
            <a:ext cx="7984054" cy="1320800"/>
          </a:xfrm>
        </p:spPr>
        <p:txBody>
          <a:bodyPr/>
          <a:lstStyle/>
          <a:p>
            <a:r>
              <a:rPr lang="en-US" dirty="0"/>
              <a:t>Sustaining and Scaling</a:t>
            </a:r>
            <a:br>
              <a:rPr lang="en-US" dirty="0"/>
            </a:br>
            <a:r>
              <a:rPr lang="en-US" dirty="0"/>
              <a:t>Response Question 3</a:t>
            </a:r>
          </a:p>
        </p:txBody>
      </p:sp>
      <p:sp>
        <p:nvSpPr>
          <p:cNvPr id="3" name="Text Placeholder 2">
            <a:extLst>
              <a:ext uri="{FF2B5EF4-FFF2-40B4-BE49-F238E27FC236}">
                <a16:creationId xmlns:a16="http://schemas.microsoft.com/office/drawing/2014/main" xmlns="" id="{ADBF3563-C214-6D4F-AB21-96E94A83474C}"/>
              </a:ext>
            </a:extLst>
          </p:cNvPr>
          <p:cNvSpPr>
            <a:spLocks noGrp="1"/>
          </p:cNvSpPr>
          <p:nvPr>
            <p:ph type="body" sz="quarter" idx="13"/>
          </p:nvPr>
        </p:nvSpPr>
        <p:spPr>
          <a:xfrm>
            <a:off x="352586" y="1956676"/>
            <a:ext cx="10112214" cy="4901324"/>
          </a:xfrm>
        </p:spPr>
        <p:txBody>
          <a:bodyPr/>
          <a:lstStyle/>
          <a:p>
            <a:r>
              <a:rPr lang="en-US" dirty="0"/>
              <a:t>Describe plan for scaling the work from year 1</a:t>
            </a:r>
          </a:p>
          <a:p>
            <a:r>
              <a:rPr lang="en-US" dirty="0"/>
              <a:t>Explain how the district will know the impact on initial group</a:t>
            </a:r>
          </a:p>
          <a:p>
            <a:r>
              <a:rPr lang="en-US" dirty="0"/>
              <a:t>How will capacity be built from the initial group to a larger number of staff in year 2 &amp; 3?</a:t>
            </a:r>
          </a:p>
          <a:p>
            <a:r>
              <a:rPr lang="en-US" dirty="0"/>
              <a:t>Discuss how PLCs will be included in years 2 &amp; 3</a:t>
            </a:r>
          </a:p>
        </p:txBody>
      </p:sp>
      <p:sp>
        <p:nvSpPr>
          <p:cNvPr id="4" name="Slide Number Placeholder 3">
            <a:extLst>
              <a:ext uri="{FF2B5EF4-FFF2-40B4-BE49-F238E27FC236}">
                <a16:creationId xmlns:a16="http://schemas.microsoft.com/office/drawing/2014/main" xmlns="" id="{061CF750-8BC7-AE47-89A5-762D317FA40D}"/>
              </a:ext>
            </a:extLst>
          </p:cNvPr>
          <p:cNvSpPr>
            <a:spLocks noGrp="1"/>
          </p:cNvSpPr>
          <p:nvPr>
            <p:ph type="sldNum" sz="quarter" idx="12"/>
          </p:nvPr>
        </p:nvSpPr>
        <p:spPr/>
        <p:txBody>
          <a:bodyPr/>
          <a:lstStyle/>
          <a:p>
            <a:fld id="{91BD7323-49BF-4C97-8773-5EC64C492009}" type="slidenum">
              <a:rPr lang="en-US" smtClean="0"/>
              <a:t>26</a:t>
            </a:fld>
            <a:endParaRPr lang="en-US"/>
          </a:p>
        </p:txBody>
      </p:sp>
      <p:sp>
        <p:nvSpPr>
          <p:cNvPr id="5" name="Rectangle 4">
            <a:extLst>
              <a:ext uri="{FF2B5EF4-FFF2-40B4-BE49-F238E27FC236}">
                <a16:creationId xmlns:a16="http://schemas.microsoft.com/office/drawing/2014/main" xmlns="" id="{CC5DEDAE-0C2F-454A-AFE0-667504181EAD}"/>
              </a:ext>
            </a:extLst>
          </p:cNvPr>
          <p:cNvSpPr/>
          <p:nvPr/>
        </p:nvSpPr>
        <p:spPr>
          <a:xfrm>
            <a:off x="10105035" y="178841"/>
            <a:ext cx="2007281" cy="1754326"/>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points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3738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10701-E1DA-E442-811E-AF1873068E1F}"/>
              </a:ext>
            </a:extLst>
          </p:cNvPr>
          <p:cNvSpPr>
            <a:spLocks noGrp="1"/>
          </p:cNvSpPr>
          <p:nvPr>
            <p:ph type="title"/>
          </p:nvPr>
        </p:nvSpPr>
        <p:spPr>
          <a:xfrm>
            <a:off x="1193800" y="257025"/>
            <a:ext cx="7958654" cy="1320800"/>
          </a:xfrm>
        </p:spPr>
        <p:txBody>
          <a:bodyPr/>
          <a:lstStyle/>
          <a:p>
            <a:r>
              <a:rPr lang="en-US" dirty="0"/>
              <a:t>Scalability &amp; Sustainability</a:t>
            </a:r>
            <a:br>
              <a:rPr lang="en-US" dirty="0"/>
            </a:br>
            <a:r>
              <a:rPr lang="en-US" dirty="0"/>
              <a:t>Defined </a:t>
            </a:r>
            <a:r>
              <a:rPr lang="en-US" sz="2800" dirty="0"/>
              <a:t>(Key Terms &amp; Definitions, RFA p. 3)</a:t>
            </a:r>
          </a:p>
        </p:txBody>
      </p:sp>
      <p:sp>
        <p:nvSpPr>
          <p:cNvPr id="3" name="Text Placeholder 2">
            <a:extLst>
              <a:ext uri="{FF2B5EF4-FFF2-40B4-BE49-F238E27FC236}">
                <a16:creationId xmlns:a16="http://schemas.microsoft.com/office/drawing/2014/main" xmlns="" id="{2FBB6590-BED4-FA4C-A178-C93750B9E542}"/>
              </a:ext>
            </a:extLst>
          </p:cNvPr>
          <p:cNvSpPr>
            <a:spLocks noGrp="1"/>
          </p:cNvSpPr>
          <p:nvPr>
            <p:ph type="body" sz="quarter" idx="13"/>
          </p:nvPr>
        </p:nvSpPr>
        <p:spPr>
          <a:xfrm>
            <a:off x="555786" y="1968499"/>
            <a:ext cx="9604214" cy="4706275"/>
          </a:xfrm>
        </p:spPr>
        <p:txBody>
          <a:bodyPr/>
          <a:lstStyle/>
          <a:p>
            <a:r>
              <a:rPr lang="en-US" sz="3200" i="1" dirty="0"/>
              <a:t>Scalability</a:t>
            </a:r>
            <a:r>
              <a:rPr lang="en-US" sz="3200" dirty="0"/>
              <a:t>: the capacity of a district to increase the number and effectiveness of the initial plan to impact an increasing broader number of educators and ultimately students. </a:t>
            </a:r>
          </a:p>
          <a:p>
            <a:pPr marL="0" indent="0">
              <a:buNone/>
            </a:pPr>
            <a:endParaRPr lang="en-US" sz="3200" dirty="0"/>
          </a:p>
          <a:p>
            <a:r>
              <a:rPr lang="en-US" sz="3200" i="1" dirty="0"/>
              <a:t>Sustainability</a:t>
            </a:r>
            <a:r>
              <a:rPr lang="en-US" sz="3200" dirty="0"/>
              <a:t>: the ability of a district to continue the work initiated by the grant beyond the funding period.</a:t>
            </a:r>
          </a:p>
          <a:p>
            <a:endParaRPr lang="en-US" dirty="0"/>
          </a:p>
        </p:txBody>
      </p:sp>
      <p:sp>
        <p:nvSpPr>
          <p:cNvPr id="4" name="Slide Number Placeholder 3">
            <a:extLst>
              <a:ext uri="{FF2B5EF4-FFF2-40B4-BE49-F238E27FC236}">
                <a16:creationId xmlns:a16="http://schemas.microsoft.com/office/drawing/2014/main" xmlns="" id="{7EFB2338-36CB-4648-9A26-518960E00B24}"/>
              </a:ext>
            </a:extLst>
          </p:cNvPr>
          <p:cNvSpPr>
            <a:spLocks noGrp="1"/>
          </p:cNvSpPr>
          <p:nvPr>
            <p:ph type="sldNum" sz="quarter" idx="12"/>
          </p:nvPr>
        </p:nvSpPr>
        <p:spPr/>
        <p:txBody>
          <a:bodyPr/>
          <a:lstStyle/>
          <a:p>
            <a:fld id="{91BD7323-49BF-4C97-8773-5EC64C492009}" type="slidenum">
              <a:rPr lang="en-US" smtClean="0"/>
              <a:t>27</a:t>
            </a:fld>
            <a:endParaRPr lang="en-US"/>
          </a:p>
        </p:txBody>
      </p:sp>
    </p:spTree>
    <p:extLst>
      <p:ext uri="{BB962C8B-B14F-4D97-AF65-F5344CB8AC3E}">
        <p14:creationId xmlns:p14="http://schemas.microsoft.com/office/powerpoint/2010/main" val="231998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6FF5E-00FA-C048-9D83-A5BC65671CE3}"/>
              </a:ext>
            </a:extLst>
          </p:cNvPr>
          <p:cNvSpPr>
            <a:spLocks noGrp="1"/>
          </p:cNvSpPr>
          <p:nvPr>
            <p:ph type="title"/>
          </p:nvPr>
        </p:nvSpPr>
        <p:spPr>
          <a:xfrm>
            <a:off x="1473200" y="257025"/>
            <a:ext cx="7679254" cy="1320800"/>
          </a:xfrm>
        </p:spPr>
        <p:txBody>
          <a:bodyPr/>
          <a:lstStyle/>
          <a:p>
            <a:r>
              <a:rPr lang="en-US" dirty="0"/>
              <a:t>Submission Requirements</a:t>
            </a:r>
          </a:p>
        </p:txBody>
      </p:sp>
      <p:sp>
        <p:nvSpPr>
          <p:cNvPr id="3" name="Text Placeholder 2">
            <a:extLst>
              <a:ext uri="{FF2B5EF4-FFF2-40B4-BE49-F238E27FC236}">
                <a16:creationId xmlns:a16="http://schemas.microsoft.com/office/drawing/2014/main" xmlns="" id="{C9FB25A6-721A-6249-9AA1-86F52B1B93D9}"/>
              </a:ext>
            </a:extLst>
          </p:cNvPr>
          <p:cNvSpPr>
            <a:spLocks noGrp="1"/>
          </p:cNvSpPr>
          <p:nvPr>
            <p:ph type="body" sz="quarter" idx="13"/>
          </p:nvPr>
        </p:nvSpPr>
        <p:spPr>
          <a:xfrm>
            <a:off x="593886" y="1091821"/>
            <a:ext cx="10036014" cy="5404775"/>
          </a:xfrm>
        </p:spPr>
        <p:txBody>
          <a:bodyPr/>
          <a:lstStyle/>
          <a:p>
            <a:r>
              <a:rPr lang="en-US" dirty="0"/>
              <a:t>Responses all within the 30-60-90-180 Day Template on the Grants website</a:t>
            </a:r>
          </a:p>
          <a:p>
            <a:r>
              <a:rPr lang="en-US" dirty="0"/>
              <a:t>Proposals must be received by </a:t>
            </a:r>
            <a:r>
              <a:rPr lang="en-US" dirty="0">
                <a:solidFill>
                  <a:srgbClr val="C00000"/>
                </a:solidFill>
              </a:rPr>
              <a:t>4:00 pm ET, October 28, 2019</a:t>
            </a:r>
            <a:r>
              <a:rPr lang="en-US" dirty="0"/>
              <a:t> </a:t>
            </a:r>
          </a:p>
          <a:p>
            <a:pPr lvl="1"/>
            <a:r>
              <a:rPr lang="en-US" dirty="0"/>
              <a:t>(</a:t>
            </a:r>
            <a:r>
              <a:rPr lang="en-US" dirty="0">
                <a:hlinkClick r:id="rId2"/>
              </a:rPr>
              <a:t>KDERFP@education.ky.gov</a:t>
            </a:r>
            <a:r>
              <a:rPr lang="en-US" dirty="0"/>
              <a:t>)</a:t>
            </a:r>
          </a:p>
          <a:p>
            <a:r>
              <a:rPr lang="en-US" dirty="0"/>
              <a:t>Arial 11 point font, single spaced</a:t>
            </a:r>
          </a:p>
          <a:p>
            <a:r>
              <a:rPr lang="en-US" dirty="0"/>
              <a:t>10 pages maximum </a:t>
            </a:r>
          </a:p>
          <a:p>
            <a:pPr lvl="1"/>
            <a:r>
              <a:rPr lang="en-US" dirty="0"/>
              <a:t>Does not include signatures page</a:t>
            </a:r>
          </a:p>
          <a:p>
            <a:pPr lvl="1"/>
            <a:r>
              <a:rPr lang="en-US" dirty="0"/>
              <a:t>Does not include budget summary</a:t>
            </a:r>
          </a:p>
        </p:txBody>
      </p:sp>
      <p:sp>
        <p:nvSpPr>
          <p:cNvPr id="4" name="Slide Number Placeholder 3">
            <a:extLst>
              <a:ext uri="{FF2B5EF4-FFF2-40B4-BE49-F238E27FC236}">
                <a16:creationId xmlns:a16="http://schemas.microsoft.com/office/drawing/2014/main" xmlns="" id="{A71BD8B4-AFA8-3E4B-85BD-C8C69CC3CA8E}"/>
              </a:ext>
            </a:extLst>
          </p:cNvPr>
          <p:cNvSpPr>
            <a:spLocks noGrp="1"/>
          </p:cNvSpPr>
          <p:nvPr>
            <p:ph type="sldNum" sz="quarter" idx="12"/>
          </p:nvPr>
        </p:nvSpPr>
        <p:spPr/>
        <p:txBody>
          <a:bodyPr/>
          <a:lstStyle/>
          <a:p>
            <a:fld id="{91BD7323-49BF-4C97-8773-5EC64C492009}" type="slidenum">
              <a:rPr lang="en-US" smtClean="0"/>
              <a:t>28</a:t>
            </a:fld>
            <a:endParaRPr lang="en-US"/>
          </a:p>
        </p:txBody>
      </p:sp>
    </p:spTree>
    <p:extLst>
      <p:ext uri="{BB962C8B-B14F-4D97-AF65-F5344CB8AC3E}">
        <p14:creationId xmlns:p14="http://schemas.microsoft.com/office/powerpoint/2010/main" val="284481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D3A87-F5C4-B248-94F9-8F87F972D85B}"/>
              </a:ext>
            </a:extLst>
          </p:cNvPr>
          <p:cNvSpPr>
            <a:spLocks noGrp="1"/>
          </p:cNvSpPr>
          <p:nvPr>
            <p:ph type="title"/>
          </p:nvPr>
        </p:nvSpPr>
        <p:spPr>
          <a:xfrm>
            <a:off x="1181100" y="257025"/>
            <a:ext cx="7971354" cy="1320800"/>
          </a:xfrm>
        </p:spPr>
        <p:txBody>
          <a:bodyPr/>
          <a:lstStyle/>
          <a:p>
            <a:r>
              <a:rPr lang="en-US" dirty="0"/>
              <a:t>Submission Process</a:t>
            </a:r>
          </a:p>
        </p:txBody>
      </p:sp>
      <p:sp>
        <p:nvSpPr>
          <p:cNvPr id="3" name="Text Placeholder 2">
            <a:extLst>
              <a:ext uri="{FF2B5EF4-FFF2-40B4-BE49-F238E27FC236}">
                <a16:creationId xmlns:a16="http://schemas.microsoft.com/office/drawing/2014/main" xmlns="" id="{E1F72E52-6CB9-B94B-A3A3-D759D56D4E7A}"/>
              </a:ext>
            </a:extLst>
          </p:cNvPr>
          <p:cNvSpPr>
            <a:spLocks noGrp="1"/>
          </p:cNvSpPr>
          <p:nvPr>
            <p:ph type="body" sz="quarter" idx="13"/>
          </p:nvPr>
        </p:nvSpPr>
        <p:spPr>
          <a:xfrm>
            <a:off x="555786" y="1422400"/>
            <a:ext cx="9188715" cy="5252375"/>
          </a:xfrm>
        </p:spPr>
        <p:txBody>
          <a:bodyPr/>
          <a:lstStyle/>
          <a:p>
            <a:r>
              <a:rPr lang="en-US" dirty="0"/>
              <a:t>RFA pp. 5 &amp; 6</a:t>
            </a:r>
          </a:p>
          <a:p>
            <a:r>
              <a:rPr lang="en-US" dirty="0"/>
              <a:t>Scan completed application in its entirety </a:t>
            </a:r>
          </a:p>
          <a:p>
            <a:pPr lvl="1"/>
            <a:r>
              <a:rPr lang="en-US" dirty="0"/>
              <a:t>Template, cover page, principal signatures, budget summary</a:t>
            </a:r>
          </a:p>
          <a:p>
            <a:r>
              <a:rPr lang="en-US" dirty="0"/>
              <a:t>Save in this manner</a:t>
            </a:r>
          </a:p>
          <a:p>
            <a:pPr lvl="1"/>
            <a:r>
              <a:rPr lang="en-US" dirty="0"/>
              <a:t>PDF format</a:t>
            </a:r>
          </a:p>
          <a:p>
            <a:pPr lvl="1"/>
            <a:r>
              <a:rPr lang="en-US" dirty="0"/>
              <a:t>KASMINIGRANT_20_DistrictName</a:t>
            </a:r>
          </a:p>
          <a:p>
            <a:pPr lvl="2"/>
            <a:r>
              <a:rPr lang="en-US" dirty="0"/>
              <a:t>KASMINIGRANT_20_FranklinCounty</a:t>
            </a:r>
          </a:p>
          <a:p>
            <a:pPr lvl="1"/>
            <a:endParaRPr lang="en-US" dirty="0"/>
          </a:p>
          <a:p>
            <a:endParaRPr lang="en-US" dirty="0"/>
          </a:p>
        </p:txBody>
      </p:sp>
      <p:sp>
        <p:nvSpPr>
          <p:cNvPr id="4" name="Slide Number Placeholder 3">
            <a:extLst>
              <a:ext uri="{FF2B5EF4-FFF2-40B4-BE49-F238E27FC236}">
                <a16:creationId xmlns:a16="http://schemas.microsoft.com/office/drawing/2014/main" xmlns="" id="{3B841635-E7D5-BE40-B31E-C5449DCD255D}"/>
              </a:ext>
            </a:extLst>
          </p:cNvPr>
          <p:cNvSpPr>
            <a:spLocks noGrp="1"/>
          </p:cNvSpPr>
          <p:nvPr>
            <p:ph type="sldNum" sz="quarter" idx="12"/>
          </p:nvPr>
        </p:nvSpPr>
        <p:spPr/>
        <p:txBody>
          <a:bodyPr/>
          <a:lstStyle/>
          <a:p>
            <a:fld id="{91BD7323-49BF-4C97-8773-5EC64C492009}" type="slidenum">
              <a:rPr lang="en-US" smtClean="0"/>
              <a:t>29</a:t>
            </a:fld>
            <a:endParaRPr lang="en-US"/>
          </a:p>
        </p:txBody>
      </p:sp>
    </p:spTree>
    <p:extLst>
      <p:ext uri="{BB962C8B-B14F-4D97-AF65-F5344CB8AC3E}">
        <p14:creationId xmlns:p14="http://schemas.microsoft.com/office/powerpoint/2010/main" val="292377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8CCA0-1BAF-E149-98AA-2F503E73F7A3}"/>
              </a:ext>
            </a:extLst>
          </p:cNvPr>
          <p:cNvSpPr>
            <a:spLocks noGrp="1"/>
          </p:cNvSpPr>
          <p:nvPr>
            <p:ph type="ctrTitle"/>
          </p:nvPr>
        </p:nvSpPr>
        <p:spPr>
          <a:xfrm>
            <a:off x="613639" y="1506922"/>
            <a:ext cx="9641131" cy="1646302"/>
          </a:xfrm>
        </p:spPr>
        <p:txBody>
          <a:bodyPr/>
          <a:lstStyle/>
          <a:p>
            <a:r>
              <a:rPr lang="en-US" dirty="0"/>
              <a:t>KDE Competitive Grants Page</a:t>
            </a:r>
          </a:p>
        </p:txBody>
      </p:sp>
      <p:sp>
        <p:nvSpPr>
          <p:cNvPr id="3" name="Subtitle 2">
            <a:extLst>
              <a:ext uri="{FF2B5EF4-FFF2-40B4-BE49-F238E27FC236}">
                <a16:creationId xmlns:a16="http://schemas.microsoft.com/office/drawing/2014/main" xmlns="" id="{0A74DCA2-1B45-B94F-9204-D67ACD611463}"/>
              </a:ext>
            </a:extLst>
          </p:cNvPr>
          <p:cNvSpPr>
            <a:spLocks noGrp="1"/>
          </p:cNvSpPr>
          <p:nvPr>
            <p:ph type="subTitle" idx="1"/>
          </p:nvPr>
        </p:nvSpPr>
        <p:spPr/>
        <p:txBody>
          <a:bodyPr>
            <a:normAutofit/>
          </a:bodyPr>
          <a:lstStyle/>
          <a:p>
            <a:pPr algn="ctr"/>
            <a:r>
              <a:rPr lang="en-US" sz="2000" dirty="0" smtClean="0">
                <a:hlinkClick r:id="rId2"/>
              </a:rPr>
              <a:t>KDE competitive grants page</a:t>
            </a:r>
            <a:endParaRPr lang="en-US" sz="2000" dirty="0"/>
          </a:p>
        </p:txBody>
      </p:sp>
    </p:spTree>
    <p:extLst>
      <p:ext uri="{BB962C8B-B14F-4D97-AF65-F5344CB8AC3E}">
        <p14:creationId xmlns:p14="http://schemas.microsoft.com/office/powerpoint/2010/main" val="759359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7C800-B7FF-244B-ADE2-ACF5C7DD30E2}"/>
              </a:ext>
            </a:extLst>
          </p:cNvPr>
          <p:cNvSpPr>
            <a:spLocks noGrp="1"/>
          </p:cNvSpPr>
          <p:nvPr>
            <p:ph type="title"/>
          </p:nvPr>
        </p:nvSpPr>
        <p:spPr>
          <a:xfrm>
            <a:off x="1054100" y="257025"/>
            <a:ext cx="8098354" cy="1320800"/>
          </a:xfrm>
        </p:spPr>
        <p:txBody>
          <a:bodyPr/>
          <a:lstStyle/>
          <a:p>
            <a:r>
              <a:rPr lang="en-US" dirty="0"/>
              <a:t>Where do I find all parts of the application?</a:t>
            </a:r>
          </a:p>
        </p:txBody>
      </p:sp>
      <p:sp>
        <p:nvSpPr>
          <p:cNvPr id="3" name="Text Placeholder 2">
            <a:extLst>
              <a:ext uri="{FF2B5EF4-FFF2-40B4-BE49-F238E27FC236}">
                <a16:creationId xmlns:a16="http://schemas.microsoft.com/office/drawing/2014/main" xmlns="" id="{8E8988DB-256E-974D-A41A-CE8CF58792BE}"/>
              </a:ext>
            </a:extLst>
          </p:cNvPr>
          <p:cNvSpPr>
            <a:spLocks noGrp="1"/>
          </p:cNvSpPr>
          <p:nvPr>
            <p:ph type="body" sz="quarter" idx="13"/>
          </p:nvPr>
        </p:nvSpPr>
        <p:spPr/>
        <p:txBody>
          <a:bodyPr/>
          <a:lstStyle/>
          <a:p>
            <a:r>
              <a:rPr lang="en-US" dirty="0"/>
              <a:t>KDE Competitive Grants webpage</a:t>
            </a:r>
          </a:p>
          <a:p>
            <a:r>
              <a:rPr lang="en-US" dirty="0"/>
              <a:t>Application Cover Page: RFA p. 8</a:t>
            </a:r>
          </a:p>
          <a:p>
            <a:pPr lvl="1"/>
            <a:r>
              <a:rPr lang="en-US" dirty="0"/>
              <a:t>Print to Sign</a:t>
            </a:r>
          </a:p>
          <a:p>
            <a:pPr lvl="2"/>
            <a:r>
              <a:rPr lang="en-US" dirty="0"/>
              <a:t>Superintendent</a:t>
            </a:r>
          </a:p>
          <a:p>
            <a:pPr lvl="2"/>
            <a:r>
              <a:rPr lang="en-US" dirty="0"/>
              <a:t>Notary</a:t>
            </a:r>
          </a:p>
          <a:p>
            <a:r>
              <a:rPr lang="en-US" dirty="0"/>
              <a:t>Principal Signature Page: RFA p. 9</a:t>
            </a:r>
          </a:p>
          <a:p>
            <a:pPr lvl="1"/>
            <a:r>
              <a:rPr lang="en-US" dirty="0"/>
              <a:t>Print to sign</a:t>
            </a:r>
          </a:p>
        </p:txBody>
      </p:sp>
      <p:sp>
        <p:nvSpPr>
          <p:cNvPr id="4" name="Slide Number Placeholder 3">
            <a:extLst>
              <a:ext uri="{FF2B5EF4-FFF2-40B4-BE49-F238E27FC236}">
                <a16:creationId xmlns:a16="http://schemas.microsoft.com/office/drawing/2014/main" xmlns="" id="{E3FE7015-CD75-D543-95E2-956286E89410}"/>
              </a:ext>
            </a:extLst>
          </p:cNvPr>
          <p:cNvSpPr>
            <a:spLocks noGrp="1"/>
          </p:cNvSpPr>
          <p:nvPr>
            <p:ph type="sldNum" sz="quarter" idx="12"/>
          </p:nvPr>
        </p:nvSpPr>
        <p:spPr/>
        <p:txBody>
          <a:bodyPr/>
          <a:lstStyle/>
          <a:p>
            <a:fld id="{91BD7323-49BF-4C97-8773-5EC64C492009}" type="slidenum">
              <a:rPr lang="en-US" smtClean="0"/>
              <a:t>30</a:t>
            </a:fld>
            <a:endParaRPr lang="en-US"/>
          </a:p>
        </p:txBody>
      </p:sp>
    </p:spTree>
    <p:extLst>
      <p:ext uri="{BB962C8B-B14F-4D97-AF65-F5344CB8AC3E}">
        <p14:creationId xmlns:p14="http://schemas.microsoft.com/office/powerpoint/2010/main" val="347181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7C800-B7FF-244B-ADE2-ACF5C7DD30E2}"/>
              </a:ext>
            </a:extLst>
          </p:cNvPr>
          <p:cNvSpPr>
            <a:spLocks noGrp="1"/>
          </p:cNvSpPr>
          <p:nvPr>
            <p:ph type="title"/>
          </p:nvPr>
        </p:nvSpPr>
        <p:spPr>
          <a:xfrm>
            <a:off x="1054100" y="257025"/>
            <a:ext cx="8098354" cy="1320800"/>
          </a:xfrm>
        </p:spPr>
        <p:txBody>
          <a:bodyPr/>
          <a:lstStyle/>
          <a:p>
            <a:r>
              <a:rPr lang="en-US" dirty="0"/>
              <a:t>Where do I find all parts of the application?</a:t>
            </a:r>
          </a:p>
        </p:txBody>
      </p:sp>
      <p:sp>
        <p:nvSpPr>
          <p:cNvPr id="3" name="Text Placeholder 2">
            <a:extLst>
              <a:ext uri="{FF2B5EF4-FFF2-40B4-BE49-F238E27FC236}">
                <a16:creationId xmlns:a16="http://schemas.microsoft.com/office/drawing/2014/main" xmlns="" id="{8E8988DB-256E-974D-A41A-CE8CF58792BE}"/>
              </a:ext>
            </a:extLst>
          </p:cNvPr>
          <p:cNvSpPr>
            <a:spLocks noGrp="1"/>
          </p:cNvSpPr>
          <p:nvPr>
            <p:ph type="body" sz="quarter" idx="13"/>
          </p:nvPr>
        </p:nvSpPr>
        <p:spPr>
          <a:xfrm>
            <a:off x="787400" y="2019299"/>
            <a:ext cx="8957101" cy="4655475"/>
          </a:xfrm>
        </p:spPr>
        <p:txBody>
          <a:bodyPr/>
          <a:lstStyle/>
          <a:p>
            <a:r>
              <a:rPr lang="en-US" dirty="0"/>
              <a:t>KDE Competitive Grants webpage</a:t>
            </a:r>
          </a:p>
          <a:p>
            <a:r>
              <a:rPr lang="en-US" dirty="0"/>
              <a:t>30-60-90-180 Day Template</a:t>
            </a:r>
          </a:p>
          <a:p>
            <a:r>
              <a:rPr lang="en-US" dirty="0"/>
              <a:t>Budget summary</a:t>
            </a:r>
          </a:p>
          <a:p>
            <a:pPr lvl="1"/>
            <a:r>
              <a:rPr lang="en-US" dirty="0"/>
              <a:t>Download both from grants page</a:t>
            </a:r>
          </a:p>
          <a:p>
            <a:pPr lvl="1"/>
            <a:r>
              <a:rPr lang="en-US" dirty="0"/>
              <a:t>Both are Word documents </a:t>
            </a:r>
          </a:p>
          <a:p>
            <a:pPr lvl="1"/>
            <a:r>
              <a:rPr lang="en-US" dirty="0"/>
              <a:t>Type directly into the templates</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E3FE7015-CD75-D543-95E2-956286E89410}"/>
              </a:ext>
            </a:extLst>
          </p:cNvPr>
          <p:cNvSpPr>
            <a:spLocks noGrp="1"/>
          </p:cNvSpPr>
          <p:nvPr>
            <p:ph type="sldNum" sz="quarter" idx="12"/>
          </p:nvPr>
        </p:nvSpPr>
        <p:spPr/>
        <p:txBody>
          <a:bodyPr/>
          <a:lstStyle/>
          <a:p>
            <a:fld id="{91BD7323-49BF-4C97-8773-5EC64C492009}" type="slidenum">
              <a:rPr lang="en-US" smtClean="0"/>
              <a:t>31</a:t>
            </a:fld>
            <a:endParaRPr lang="en-US"/>
          </a:p>
        </p:txBody>
      </p:sp>
    </p:spTree>
    <p:extLst>
      <p:ext uri="{BB962C8B-B14F-4D97-AF65-F5344CB8AC3E}">
        <p14:creationId xmlns:p14="http://schemas.microsoft.com/office/powerpoint/2010/main" val="1869294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1587F-1FE2-9F46-9A62-4FAA64673281}"/>
              </a:ext>
            </a:extLst>
          </p:cNvPr>
          <p:cNvSpPr>
            <a:spLocks noGrp="1"/>
          </p:cNvSpPr>
          <p:nvPr>
            <p:ph type="title"/>
          </p:nvPr>
        </p:nvSpPr>
        <p:spPr>
          <a:xfrm>
            <a:off x="1282700" y="257025"/>
            <a:ext cx="7869754" cy="1320800"/>
          </a:xfrm>
        </p:spPr>
        <p:txBody>
          <a:bodyPr/>
          <a:lstStyle/>
          <a:p>
            <a:r>
              <a:rPr lang="en-US" dirty="0"/>
              <a:t>Submission Process cont.</a:t>
            </a:r>
          </a:p>
        </p:txBody>
      </p:sp>
      <p:sp>
        <p:nvSpPr>
          <p:cNvPr id="3" name="Text Placeholder 2">
            <a:extLst>
              <a:ext uri="{FF2B5EF4-FFF2-40B4-BE49-F238E27FC236}">
                <a16:creationId xmlns:a16="http://schemas.microsoft.com/office/drawing/2014/main" xmlns="" id="{EE43BC46-3717-D047-9A40-1F17E368D0DE}"/>
              </a:ext>
            </a:extLst>
          </p:cNvPr>
          <p:cNvSpPr>
            <a:spLocks noGrp="1"/>
          </p:cNvSpPr>
          <p:nvPr>
            <p:ph type="body" sz="quarter" idx="13"/>
          </p:nvPr>
        </p:nvSpPr>
        <p:spPr>
          <a:xfrm>
            <a:off x="673100" y="1384300"/>
            <a:ext cx="9071401" cy="5290475"/>
          </a:xfrm>
        </p:spPr>
        <p:txBody>
          <a:bodyPr/>
          <a:lstStyle/>
          <a:p>
            <a:r>
              <a:rPr lang="en-US" dirty="0"/>
              <a:t>Email PDF of full application</a:t>
            </a:r>
          </a:p>
          <a:p>
            <a:pPr lvl="1"/>
            <a:r>
              <a:rPr lang="en-US" dirty="0">
                <a:hlinkClick r:id="rId2"/>
              </a:rPr>
              <a:t>KDERFP@education.ky.gov</a:t>
            </a:r>
            <a:endParaRPr lang="en-US" dirty="0"/>
          </a:p>
          <a:p>
            <a:pPr lvl="1"/>
            <a:r>
              <a:rPr lang="en-US" dirty="0"/>
              <a:t>Subject: KASMINIGRANT/name of District</a:t>
            </a:r>
          </a:p>
          <a:p>
            <a:r>
              <a:rPr lang="en-US" dirty="0"/>
              <a:t>Time stamp be on or before 4:00 pm ET, October 28, 2019</a:t>
            </a:r>
          </a:p>
          <a:p>
            <a:r>
              <a:rPr lang="en-US" dirty="0"/>
              <a:t>Remember incoming mail is routed for security purposes and may delay the process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7294AC64-4980-6E46-A5B3-CA69F5EB2A11}"/>
              </a:ext>
            </a:extLst>
          </p:cNvPr>
          <p:cNvSpPr>
            <a:spLocks noGrp="1"/>
          </p:cNvSpPr>
          <p:nvPr>
            <p:ph type="sldNum" sz="quarter" idx="12"/>
          </p:nvPr>
        </p:nvSpPr>
        <p:spPr/>
        <p:txBody>
          <a:bodyPr/>
          <a:lstStyle/>
          <a:p>
            <a:fld id="{91BD7323-49BF-4C97-8773-5EC64C492009}" type="slidenum">
              <a:rPr lang="en-US" smtClean="0"/>
              <a:t>32</a:t>
            </a:fld>
            <a:endParaRPr lang="en-US"/>
          </a:p>
        </p:txBody>
      </p:sp>
    </p:spTree>
    <p:extLst>
      <p:ext uri="{BB962C8B-B14F-4D97-AF65-F5344CB8AC3E}">
        <p14:creationId xmlns:p14="http://schemas.microsoft.com/office/powerpoint/2010/main" val="132657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1587F-1FE2-9F46-9A62-4FAA64673281}"/>
              </a:ext>
            </a:extLst>
          </p:cNvPr>
          <p:cNvSpPr>
            <a:spLocks noGrp="1"/>
          </p:cNvSpPr>
          <p:nvPr>
            <p:ph type="title"/>
          </p:nvPr>
        </p:nvSpPr>
        <p:spPr>
          <a:xfrm>
            <a:off x="1282700" y="257025"/>
            <a:ext cx="7869754" cy="1320800"/>
          </a:xfrm>
        </p:spPr>
        <p:txBody>
          <a:bodyPr/>
          <a:lstStyle/>
          <a:p>
            <a:r>
              <a:rPr lang="en-US" dirty="0"/>
              <a:t>Submission Process cont.</a:t>
            </a:r>
          </a:p>
        </p:txBody>
      </p:sp>
      <p:sp>
        <p:nvSpPr>
          <p:cNvPr id="3" name="Text Placeholder 2">
            <a:extLst>
              <a:ext uri="{FF2B5EF4-FFF2-40B4-BE49-F238E27FC236}">
                <a16:creationId xmlns:a16="http://schemas.microsoft.com/office/drawing/2014/main" xmlns="" id="{EE43BC46-3717-D047-9A40-1F17E368D0DE}"/>
              </a:ext>
            </a:extLst>
          </p:cNvPr>
          <p:cNvSpPr>
            <a:spLocks noGrp="1"/>
          </p:cNvSpPr>
          <p:nvPr>
            <p:ph type="body" sz="quarter" idx="13"/>
          </p:nvPr>
        </p:nvSpPr>
        <p:spPr>
          <a:xfrm>
            <a:off x="673100" y="1577825"/>
            <a:ext cx="9071401" cy="5096950"/>
          </a:xfrm>
        </p:spPr>
        <p:txBody>
          <a:bodyPr/>
          <a:lstStyle/>
          <a:p>
            <a:r>
              <a:rPr lang="en-US" dirty="0"/>
              <a:t>Application not received by the deadline will not be reviewed or considered for award.</a:t>
            </a:r>
          </a:p>
          <a:p>
            <a:pPr lvl="1"/>
            <a:r>
              <a:rPr lang="en-US" dirty="0"/>
              <a:t>October 28, 2019</a:t>
            </a:r>
          </a:p>
          <a:p>
            <a:pPr lvl="1"/>
            <a:r>
              <a:rPr lang="en-US" dirty="0"/>
              <a:t>On or before 4:00 pm ET</a:t>
            </a:r>
          </a:p>
          <a:p>
            <a:pPr lvl="1"/>
            <a:r>
              <a:rPr lang="en-US" dirty="0">
                <a:hlinkClick r:id="rId2"/>
              </a:rPr>
              <a:t>KDERFP@education.ky.gov</a:t>
            </a:r>
            <a:endParaRPr lang="en-US" dirty="0"/>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xmlns="" id="{7294AC64-4980-6E46-A5B3-CA69F5EB2A11}"/>
              </a:ext>
            </a:extLst>
          </p:cNvPr>
          <p:cNvSpPr>
            <a:spLocks noGrp="1"/>
          </p:cNvSpPr>
          <p:nvPr>
            <p:ph type="sldNum" sz="quarter" idx="12"/>
          </p:nvPr>
        </p:nvSpPr>
        <p:spPr/>
        <p:txBody>
          <a:bodyPr/>
          <a:lstStyle/>
          <a:p>
            <a:fld id="{91BD7323-49BF-4C97-8773-5EC64C492009}" type="slidenum">
              <a:rPr lang="en-US" smtClean="0"/>
              <a:t>33</a:t>
            </a:fld>
            <a:endParaRPr lang="en-US"/>
          </a:p>
        </p:txBody>
      </p:sp>
    </p:spTree>
    <p:extLst>
      <p:ext uri="{BB962C8B-B14F-4D97-AF65-F5344CB8AC3E}">
        <p14:creationId xmlns:p14="http://schemas.microsoft.com/office/powerpoint/2010/main" val="101489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4DA03-7DED-F64A-91AC-71B9122A4992}"/>
              </a:ext>
            </a:extLst>
          </p:cNvPr>
          <p:cNvSpPr>
            <a:spLocks noGrp="1"/>
          </p:cNvSpPr>
          <p:nvPr>
            <p:ph type="title"/>
          </p:nvPr>
        </p:nvSpPr>
        <p:spPr>
          <a:xfrm>
            <a:off x="1168400" y="257025"/>
            <a:ext cx="7984054" cy="1320800"/>
          </a:xfrm>
        </p:spPr>
        <p:txBody>
          <a:bodyPr/>
          <a:lstStyle/>
          <a:p>
            <a:r>
              <a:rPr lang="en-US" dirty="0"/>
              <a:t>Award Notifications</a:t>
            </a:r>
          </a:p>
        </p:txBody>
      </p:sp>
      <p:sp>
        <p:nvSpPr>
          <p:cNvPr id="3" name="Text Placeholder 2">
            <a:extLst>
              <a:ext uri="{FF2B5EF4-FFF2-40B4-BE49-F238E27FC236}">
                <a16:creationId xmlns:a16="http://schemas.microsoft.com/office/drawing/2014/main" xmlns="" id="{A26E5AEC-38D8-3544-A80A-2A6774A32025}"/>
              </a:ext>
            </a:extLst>
          </p:cNvPr>
          <p:cNvSpPr>
            <a:spLocks noGrp="1"/>
          </p:cNvSpPr>
          <p:nvPr>
            <p:ph type="body" sz="quarter" idx="13"/>
          </p:nvPr>
        </p:nvSpPr>
        <p:spPr>
          <a:xfrm>
            <a:off x="774700" y="1773451"/>
            <a:ext cx="8969801" cy="4901324"/>
          </a:xfrm>
        </p:spPr>
        <p:txBody>
          <a:bodyPr/>
          <a:lstStyle/>
          <a:p>
            <a:r>
              <a:rPr lang="en-US" dirty="0"/>
              <a:t>Districts will receive preliminary notice of award on or around December 1, 2019</a:t>
            </a:r>
          </a:p>
        </p:txBody>
      </p:sp>
      <p:sp>
        <p:nvSpPr>
          <p:cNvPr id="4" name="Slide Number Placeholder 3">
            <a:extLst>
              <a:ext uri="{FF2B5EF4-FFF2-40B4-BE49-F238E27FC236}">
                <a16:creationId xmlns:a16="http://schemas.microsoft.com/office/drawing/2014/main" xmlns="" id="{2924FB6C-F606-FB45-B1CF-A6F232C02982}"/>
              </a:ext>
            </a:extLst>
          </p:cNvPr>
          <p:cNvSpPr>
            <a:spLocks noGrp="1"/>
          </p:cNvSpPr>
          <p:nvPr>
            <p:ph type="sldNum" sz="quarter" idx="12"/>
          </p:nvPr>
        </p:nvSpPr>
        <p:spPr/>
        <p:txBody>
          <a:bodyPr/>
          <a:lstStyle/>
          <a:p>
            <a:fld id="{91BD7323-49BF-4C97-8773-5EC64C492009}" type="slidenum">
              <a:rPr lang="en-US" smtClean="0"/>
              <a:t>34</a:t>
            </a:fld>
            <a:endParaRPr lang="en-US"/>
          </a:p>
        </p:txBody>
      </p:sp>
    </p:spTree>
    <p:extLst>
      <p:ext uri="{BB962C8B-B14F-4D97-AF65-F5344CB8AC3E}">
        <p14:creationId xmlns:p14="http://schemas.microsoft.com/office/powerpoint/2010/main" val="2892853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ED6C4-64E9-F345-9FA4-420718895213}"/>
              </a:ext>
            </a:extLst>
          </p:cNvPr>
          <p:cNvSpPr>
            <a:spLocks noGrp="1"/>
          </p:cNvSpPr>
          <p:nvPr>
            <p:ph type="title"/>
          </p:nvPr>
        </p:nvSpPr>
        <p:spPr>
          <a:xfrm>
            <a:off x="1282700" y="257025"/>
            <a:ext cx="7869754" cy="1320800"/>
          </a:xfrm>
        </p:spPr>
        <p:txBody>
          <a:bodyPr/>
          <a:lstStyle/>
          <a:p>
            <a:r>
              <a:rPr lang="en-US" dirty="0"/>
              <a:t>Evaluation of Proposal</a:t>
            </a:r>
            <a:br>
              <a:rPr lang="en-US" dirty="0"/>
            </a:br>
            <a:r>
              <a:rPr lang="en-US" dirty="0"/>
              <a:t>RFA p. 6</a:t>
            </a:r>
          </a:p>
        </p:txBody>
      </p:sp>
      <p:sp>
        <p:nvSpPr>
          <p:cNvPr id="3" name="Text Placeholder 2">
            <a:extLst>
              <a:ext uri="{FF2B5EF4-FFF2-40B4-BE49-F238E27FC236}">
                <a16:creationId xmlns:a16="http://schemas.microsoft.com/office/drawing/2014/main" xmlns="" id="{B45E3DB8-FFBB-CE4B-9E19-BA2406071004}"/>
              </a:ext>
            </a:extLst>
          </p:cNvPr>
          <p:cNvSpPr>
            <a:spLocks noGrp="1"/>
          </p:cNvSpPr>
          <p:nvPr>
            <p:ph type="body" sz="quarter" idx="13"/>
          </p:nvPr>
        </p:nvSpPr>
        <p:spPr>
          <a:xfrm>
            <a:off x="555786" y="2120899"/>
            <a:ext cx="9188715" cy="4553875"/>
          </a:xfrm>
        </p:spPr>
        <p:txBody>
          <a:bodyPr/>
          <a:lstStyle/>
          <a:p>
            <a:r>
              <a:rPr lang="en-US" dirty="0"/>
              <a:t>Independent peer-review process</a:t>
            </a:r>
          </a:p>
          <a:p>
            <a:r>
              <a:rPr lang="en-US" dirty="0"/>
              <a:t>Conducted through the KDE Grants Branch</a:t>
            </a:r>
          </a:p>
          <a:p>
            <a:r>
              <a:rPr lang="en-US" dirty="0"/>
              <a:t>Based on the scores of reviewers, proposals will be ranked and awarded as funding allows</a:t>
            </a:r>
          </a:p>
        </p:txBody>
      </p:sp>
      <p:sp>
        <p:nvSpPr>
          <p:cNvPr id="4" name="Slide Number Placeholder 3">
            <a:extLst>
              <a:ext uri="{FF2B5EF4-FFF2-40B4-BE49-F238E27FC236}">
                <a16:creationId xmlns:a16="http://schemas.microsoft.com/office/drawing/2014/main" xmlns="" id="{F99162C7-725E-2048-A2DA-C551D5AE2AB1}"/>
              </a:ext>
            </a:extLst>
          </p:cNvPr>
          <p:cNvSpPr>
            <a:spLocks noGrp="1"/>
          </p:cNvSpPr>
          <p:nvPr>
            <p:ph type="sldNum" sz="quarter" idx="12"/>
          </p:nvPr>
        </p:nvSpPr>
        <p:spPr/>
        <p:txBody>
          <a:bodyPr/>
          <a:lstStyle/>
          <a:p>
            <a:fld id="{91BD7323-49BF-4C97-8773-5EC64C492009}" type="slidenum">
              <a:rPr lang="en-US" smtClean="0"/>
              <a:t>35</a:t>
            </a:fld>
            <a:endParaRPr lang="en-US"/>
          </a:p>
        </p:txBody>
      </p:sp>
    </p:spTree>
    <p:extLst>
      <p:ext uri="{BB962C8B-B14F-4D97-AF65-F5344CB8AC3E}">
        <p14:creationId xmlns:p14="http://schemas.microsoft.com/office/powerpoint/2010/main" val="507999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A60B55A2-2736-7847-AD33-307E64A2F9D2}"/>
              </a:ext>
            </a:extLst>
          </p:cNvPr>
          <p:cNvSpPr>
            <a:spLocks noGrp="1"/>
          </p:cNvSpPr>
          <p:nvPr>
            <p:ph type="ctrTitle"/>
          </p:nvPr>
        </p:nvSpPr>
        <p:spPr/>
        <p:txBody>
          <a:bodyPr/>
          <a:lstStyle/>
          <a:p>
            <a:r>
              <a:rPr lang="en-US" dirty="0"/>
              <a:t>Questions?</a:t>
            </a:r>
          </a:p>
        </p:txBody>
      </p:sp>
      <p:sp>
        <p:nvSpPr>
          <p:cNvPr id="14" name="Subtitle 13">
            <a:extLst>
              <a:ext uri="{FF2B5EF4-FFF2-40B4-BE49-F238E27FC236}">
                <a16:creationId xmlns:a16="http://schemas.microsoft.com/office/drawing/2014/main" xmlns="" id="{D35A6E9D-7F1A-8B41-837E-6D84F3EC27C0}"/>
              </a:ext>
            </a:extLst>
          </p:cNvPr>
          <p:cNvSpPr>
            <a:spLocks noGrp="1"/>
          </p:cNvSpPr>
          <p:nvPr>
            <p:ph type="subTitle" idx="1"/>
          </p:nvPr>
        </p:nvSpPr>
        <p:spPr>
          <a:xfrm>
            <a:off x="1285102" y="3346212"/>
            <a:ext cx="8664694" cy="1096899"/>
          </a:xfrm>
        </p:spPr>
        <p:txBody>
          <a:bodyPr/>
          <a:lstStyle/>
          <a:p>
            <a:r>
              <a:rPr lang="en-US" dirty="0"/>
              <a:t>KAS Implementation Professional Learning Mini Grant</a:t>
            </a:r>
          </a:p>
        </p:txBody>
      </p:sp>
      <p:sp>
        <p:nvSpPr>
          <p:cNvPr id="4" name="Slide Number Placeholder 3">
            <a:extLst>
              <a:ext uri="{FF2B5EF4-FFF2-40B4-BE49-F238E27FC236}">
                <a16:creationId xmlns:a16="http://schemas.microsoft.com/office/drawing/2014/main" xmlns="" id="{765C609C-4AA9-D840-9949-9A2C567667A9}"/>
              </a:ext>
            </a:extLst>
          </p:cNvPr>
          <p:cNvSpPr>
            <a:spLocks noGrp="1"/>
          </p:cNvSpPr>
          <p:nvPr>
            <p:ph type="sldNum" sz="quarter" idx="4294967295"/>
          </p:nvPr>
        </p:nvSpPr>
        <p:spPr>
          <a:xfrm>
            <a:off x="11509375" y="6310313"/>
            <a:ext cx="682625" cy="365125"/>
          </a:xfrm>
        </p:spPr>
        <p:txBody>
          <a:bodyPr/>
          <a:lstStyle/>
          <a:p>
            <a:fld id="{91BD7323-49BF-4C97-8773-5EC64C492009}" type="slidenum">
              <a:rPr lang="en-US" smtClean="0"/>
              <a:t>36</a:t>
            </a:fld>
            <a:endParaRPr lang="en-US"/>
          </a:p>
        </p:txBody>
      </p:sp>
    </p:spTree>
    <p:extLst>
      <p:ext uri="{BB962C8B-B14F-4D97-AF65-F5344CB8AC3E}">
        <p14:creationId xmlns:p14="http://schemas.microsoft.com/office/powerpoint/2010/main" val="1122725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7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84EBDAA-E1AA-9542-B2AE-BD18DCA4B49B}"/>
              </a:ext>
            </a:extLst>
          </p:cNvPr>
          <p:cNvSpPr>
            <a:spLocks noGrp="1"/>
          </p:cNvSpPr>
          <p:nvPr>
            <p:ph type="title"/>
          </p:nvPr>
        </p:nvSpPr>
        <p:spPr>
          <a:xfrm>
            <a:off x="1210614" y="257025"/>
            <a:ext cx="7941840" cy="1320800"/>
          </a:xfrm>
        </p:spPr>
        <p:txBody>
          <a:bodyPr/>
          <a:lstStyle/>
          <a:p>
            <a:r>
              <a:rPr lang="en-US" dirty="0"/>
              <a:t>Questions</a:t>
            </a:r>
          </a:p>
        </p:txBody>
      </p:sp>
      <p:sp>
        <p:nvSpPr>
          <p:cNvPr id="5" name="Text Placeholder 4">
            <a:extLst>
              <a:ext uri="{FF2B5EF4-FFF2-40B4-BE49-F238E27FC236}">
                <a16:creationId xmlns:a16="http://schemas.microsoft.com/office/drawing/2014/main" xmlns="" id="{A68562D3-5347-D142-8910-F22F10F23A0C}"/>
              </a:ext>
            </a:extLst>
          </p:cNvPr>
          <p:cNvSpPr>
            <a:spLocks noGrp="1"/>
          </p:cNvSpPr>
          <p:nvPr>
            <p:ph type="body" sz="quarter" idx="13"/>
          </p:nvPr>
        </p:nvSpPr>
        <p:spPr>
          <a:xfrm>
            <a:off x="774727" y="1284053"/>
            <a:ext cx="9188715" cy="4901324"/>
          </a:xfrm>
        </p:spPr>
        <p:txBody>
          <a:bodyPr/>
          <a:lstStyle/>
          <a:p>
            <a:r>
              <a:rPr lang="en-US" dirty="0"/>
              <a:t>You may ask questions by typing in the chat box or unmuting your mic during the questions period</a:t>
            </a:r>
          </a:p>
          <a:p>
            <a:r>
              <a:rPr lang="en-US" dirty="0"/>
              <a:t>You may submit written questions to </a:t>
            </a:r>
            <a:r>
              <a:rPr lang="en-US" dirty="0">
                <a:hlinkClick r:id="rId3"/>
              </a:rPr>
              <a:t>KDERFP@education.ky.gov</a:t>
            </a:r>
            <a:r>
              <a:rPr lang="en-US" dirty="0"/>
              <a:t>	</a:t>
            </a:r>
          </a:p>
          <a:p>
            <a:r>
              <a:rPr lang="en-US" dirty="0"/>
              <a:t>Questions asked but not answered today will be included on the FAQ</a:t>
            </a:r>
          </a:p>
          <a:p>
            <a:r>
              <a:rPr lang="en-US" dirty="0"/>
              <a:t>Questions deadline is 10/7/19</a:t>
            </a:r>
          </a:p>
        </p:txBody>
      </p:sp>
    </p:spTree>
    <p:extLst>
      <p:ext uri="{BB962C8B-B14F-4D97-AF65-F5344CB8AC3E}">
        <p14:creationId xmlns:p14="http://schemas.microsoft.com/office/powerpoint/2010/main" val="421682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1C1AFCB-64DD-2E45-A30D-73895C65D947}"/>
              </a:ext>
            </a:extLst>
          </p:cNvPr>
          <p:cNvSpPr>
            <a:spLocks noGrp="1"/>
          </p:cNvSpPr>
          <p:nvPr>
            <p:ph type="title"/>
          </p:nvPr>
        </p:nvSpPr>
        <p:spPr>
          <a:xfrm>
            <a:off x="1264124" y="183225"/>
            <a:ext cx="8596668" cy="1320800"/>
          </a:xfrm>
        </p:spPr>
        <p:txBody>
          <a:bodyPr/>
          <a:lstStyle/>
          <a:p>
            <a:r>
              <a:rPr lang="en-US" dirty="0"/>
              <a:t>Purpose of the PL Mini Grant</a:t>
            </a:r>
          </a:p>
        </p:txBody>
      </p:sp>
      <p:sp>
        <p:nvSpPr>
          <p:cNvPr id="7" name="Text Placeholder 6">
            <a:extLst>
              <a:ext uri="{FF2B5EF4-FFF2-40B4-BE49-F238E27FC236}">
                <a16:creationId xmlns:a16="http://schemas.microsoft.com/office/drawing/2014/main" xmlns="" id="{9872C8B8-44BC-F84E-B3D3-235514EFFA6D}"/>
              </a:ext>
            </a:extLst>
          </p:cNvPr>
          <p:cNvSpPr>
            <a:spLocks noGrp="1"/>
          </p:cNvSpPr>
          <p:nvPr>
            <p:ph type="body" sz="quarter" idx="13"/>
          </p:nvPr>
        </p:nvSpPr>
        <p:spPr>
          <a:xfrm>
            <a:off x="675923" y="1387084"/>
            <a:ext cx="9614297" cy="4901324"/>
          </a:xfrm>
        </p:spPr>
        <p:txBody>
          <a:bodyPr/>
          <a:lstStyle/>
          <a:p>
            <a:r>
              <a:rPr lang="en-US" dirty="0"/>
              <a:t>Engage educators in </a:t>
            </a:r>
            <a:r>
              <a:rPr lang="en-US" u="sng" dirty="0"/>
              <a:t>professional learning </a:t>
            </a:r>
            <a:r>
              <a:rPr lang="en-US" dirty="0"/>
              <a:t>to address new </a:t>
            </a:r>
            <a:r>
              <a:rPr lang="en-US" u="sng" dirty="0"/>
              <a:t>KY Academic Standards </a:t>
            </a:r>
            <a:r>
              <a:rPr lang="en-US" dirty="0"/>
              <a:t>(KAS) </a:t>
            </a:r>
          </a:p>
          <a:p>
            <a:r>
              <a:rPr lang="en-US" dirty="0"/>
              <a:t>Build a plan for KAS implementation that shows </a:t>
            </a:r>
          </a:p>
          <a:p>
            <a:pPr lvl="1"/>
            <a:r>
              <a:rPr lang="en-US" dirty="0"/>
              <a:t>Who will be targeted for professional learning </a:t>
            </a:r>
          </a:p>
          <a:p>
            <a:pPr lvl="1"/>
            <a:r>
              <a:rPr lang="en-US" dirty="0"/>
              <a:t>When implementation items will occur</a:t>
            </a:r>
          </a:p>
          <a:p>
            <a:pPr lvl="1"/>
            <a:r>
              <a:rPr lang="en-US" dirty="0"/>
              <a:t>How it will be scaled and sustained for continuous improvement</a:t>
            </a:r>
          </a:p>
        </p:txBody>
      </p:sp>
    </p:spTree>
    <p:extLst>
      <p:ext uri="{BB962C8B-B14F-4D97-AF65-F5344CB8AC3E}">
        <p14:creationId xmlns:p14="http://schemas.microsoft.com/office/powerpoint/2010/main" val="9566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69849-AF2D-9D4C-8497-A7D50C4B94B3}"/>
              </a:ext>
            </a:extLst>
          </p:cNvPr>
          <p:cNvSpPr>
            <a:spLocks noGrp="1"/>
          </p:cNvSpPr>
          <p:nvPr>
            <p:ph type="title"/>
          </p:nvPr>
        </p:nvSpPr>
        <p:spPr>
          <a:xfrm>
            <a:off x="1197734" y="257025"/>
            <a:ext cx="7954719" cy="1320800"/>
          </a:xfrm>
        </p:spPr>
        <p:txBody>
          <a:bodyPr/>
          <a:lstStyle/>
          <a:p>
            <a:r>
              <a:rPr lang="en-US" dirty="0"/>
              <a:t>Eligibility </a:t>
            </a:r>
          </a:p>
        </p:txBody>
      </p:sp>
      <p:sp>
        <p:nvSpPr>
          <p:cNvPr id="4" name="Text Placeholder 3">
            <a:extLst>
              <a:ext uri="{FF2B5EF4-FFF2-40B4-BE49-F238E27FC236}">
                <a16:creationId xmlns:a16="http://schemas.microsoft.com/office/drawing/2014/main" xmlns="" id="{05D188E1-88FF-A445-AD12-4CB2592DAD69}"/>
              </a:ext>
            </a:extLst>
          </p:cNvPr>
          <p:cNvSpPr>
            <a:spLocks noGrp="1"/>
          </p:cNvSpPr>
          <p:nvPr>
            <p:ph type="body" sz="quarter" idx="13"/>
          </p:nvPr>
        </p:nvSpPr>
        <p:spPr>
          <a:xfrm>
            <a:off x="785611" y="1773451"/>
            <a:ext cx="8958890" cy="4901324"/>
          </a:xfrm>
        </p:spPr>
        <p:txBody>
          <a:bodyPr/>
          <a:lstStyle/>
          <a:p>
            <a:r>
              <a:rPr lang="en-US" dirty="0"/>
              <a:t>KY Public School Districts</a:t>
            </a:r>
          </a:p>
          <a:p>
            <a:r>
              <a:rPr lang="en-US" dirty="0"/>
              <a:t>No special considerations for enrollment, academic performance or demographics</a:t>
            </a:r>
          </a:p>
          <a:p>
            <a:endParaRPr lang="en-US" dirty="0"/>
          </a:p>
        </p:txBody>
      </p:sp>
      <p:sp>
        <p:nvSpPr>
          <p:cNvPr id="3" name="Slide Number Placeholder 2">
            <a:extLst>
              <a:ext uri="{FF2B5EF4-FFF2-40B4-BE49-F238E27FC236}">
                <a16:creationId xmlns:a16="http://schemas.microsoft.com/office/drawing/2014/main" xmlns="" id="{320D2464-708B-134E-8002-2812D0D5D025}"/>
              </a:ext>
            </a:extLst>
          </p:cNvPr>
          <p:cNvSpPr>
            <a:spLocks noGrp="1"/>
          </p:cNvSpPr>
          <p:nvPr>
            <p:ph type="sldNum" sz="quarter" idx="12"/>
          </p:nvPr>
        </p:nvSpPr>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34143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030309" y="257175"/>
            <a:ext cx="871376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Conditions of Application </a:t>
            </a:r>
          </a:p>
        </p:txBody>
      </p:sp>
      <p:sp>
        <p:nvSpPr>
          <p:cNvPr id="17411" name="Text Placeholder 2"/>
          <p:cNvSpPr>
            <a:spLocks noGrp="1"/>
          </p:cNvSpPr>
          <p:nvPr>
            <p:ph type="body" sz="quarter" idx="13"/>
          </p:nvPr>
        </p:nvSpPr>
        <p:spPr bwMode="auto">
          <a:xfrm>
            <a:off x="792833" y="1168144"/>
            <a:ext cx="9188715"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Applications will be submitted from the district only</a:t>
            </a:r>
          </a:p>
          <a:p>
            <a:r>
              <a:rPr lang="en-US" altLang="en-US" dirty="0"/>
              <a:t>District may apply on the behalf of the entire district, a single school or other configuration</a:t>
            </a:r>
          </a:p>
          <a:p>
            <a:pPr lvl="1"/>
            <a:r>
              <a:rPr lang="en-US" altLang="en-US" dirty="0"/>
              <a:t>Such as (but not limited to): selected teachers, content areas, grade levels, positions (instructional coaches, math teachers, principals, middle school teachers)</a:t>
            </a:r>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7</a:t>
            </a:fld>
            <a:endParaRPr lang="en-US" alt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EC0F5-18C3-9546-8A96-96DF90996F9F}"/>
              </a:ext>
            </a:extLst>
          </p:cNvPr>
          <p:cNvSpPr>
            <a:spLocks noGrp="1"/>
          </p:cNvSpPr>
          <p:nvPr>
            <p:ph type="title"/>
          </p:nvPr>
        </p:nvSpPr>
        <p:spPr>
          <a:xfrm>
            <a:off x="1171976" y="257025"/>
            <a:ext cx="7980477" cy="1320800"/>
          </a:xfrm>
        </p:spPr>
        <p:txBody>
          <a:bodyPr/>
          <a:lstStyle/>
          <a:p>
            <a:r>
              <a:rPr lang="en-US" dirty="0"/>
              <a:t>Funding</a:t>
            </a:r>
          </a:p>
        </p:txBody>
      </p:sp>
      <p:sp>
        <p:nvSpPr>
          <p:cNvPr id="3" name="Text Placeholder 2">
            <a:extLst>
              <a:ext uri="{FF2B5EF4-FFF2-40B4-BE49-F238E27FC236}">
                <a16:creationId xmlns:a16="http://schemas.microsoft.com/office/drawing/2014/main" xmlns="" id="{211C9FB4-FD43-EA40-AE9C-043CEEC7C741}"/>
              </a:ext>
            </a:extLst>
          </p:cNvPr>
          <p:cNvSpPr>
            <a:spLocks noGrp="1"/>
          </p:cNvSpPr>
          <p:nvPr>
            <p:ph type="body" sz="quarter" idx="13"/>
          </p:nvPr>
        </p:nvSpPr>
        <p:spPr>
          <a:xfrm>
            <a:off x="811369" y="1773451"/>
            <a:ext cx="8933132" cy="4901324"/>
          </a:xfrm>
        </p:spPr>
        <p:txBody>
          <a:bodyPr/>
          <a:lstStyle/>
          <a:p>
            <a:r>
              <a:rPr lang="en-US" dirty="0"/>
              <a:t>Total award all combined: $520,000</a:t>
            </a:r>
          </a:p>
          <a:p>
            <a:r>
              <a:rPr lang="en-US" dirty="0"/>
              <a:t>Total award per mini grant: $10,000</a:t>
            </a:r>
          </a:p>
          <a:p>
            <a:r>
              <a:rPr lang="en-US" dirty="0"/>
              <a:t>Estimated 52 individual awards</a:t>
            </a:r>
          </a:p>
        </p:txBody>
      </p:sp>
      <p:sp>
        <p:nvSpPr>
          <p:cNvPr id="4" name="Slide Number Placeholder 3">
            <a:extLst>
              <a:ext uri="{FF2B5EF4-FFF2-40B4-BE49-F238E27FC236}">
                <a16:creationId xmlns:a16="http://schemas.microsoft.com/office/drawing/2014/main" xmlns="" id="{C9BD1F80-E6EF-6740-B0C4-5973BF00ACBE}"/>
              </a:ext>
            </a:extLst>
          </p:cNvPr>
          <p:cNvSpPr>
            <a:spLocks noGrp="1"/>
          </p:cNvSpPr>
          <p:nvPr>
            <p:ph type="sldNum" sz="quarter" idx="12"/>
          </p:nvPr>
        </p:nvSpPr>
        <p:spPr/>
        <p:txBody>
          <a:bodyPr/>
          <a:lstStyle/>
          <a:p>
            <a:fld id="{91BD7323-49BF-4C97-8773-5EC64C492009}" type="slidenum">
              <a:rPr lang="en-US" smtClean="0"/>
              <a:t>8</a:t>
            </a:fld>
            <a:endParaRPr lang="en-US"/>
          </a:p>
        </p:txBody>
      </p:sp>
    </p:spTree>
    <p:extLst>
      <p:ext uri="{BB962C8B-B14F-4D97-AF65-F5344CB8AC3E}">
        <p14:creationId xmlns:p14="http://schemas.microsoft.com/office/powerpoint/2010/main" val="357176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F2E8F-4E08-A44F-9668-AEFBFDE43511}"/>
              </a:ext>
            </a:extLst>
          </p:cNvPr>
          <p:cNvSpPr>
            <a:spLocks noGrp="1"/>
          </p:cNvSpPr>
          <p:nvPr>
            <p:ph type="title"/>
          </p:nvPr>
        </p:nvSpPr>
        <p:spPr>
          <a:xfrm>
            <a:off x="837126" y="183225"/>
            <a:ext cx="9188715" cy="1320800"/>
          </a:xfrm>
        </p:spPr>
        <p:txBody>
          <a:bodyPr/>
          <a:lstStyle/>
          <a:p>
            <a:r>
              <a:rPr lang="en-US" dirty="0"/>
              <a:t>Requirements for Funded Districts</a:t>
            </a:r>
          </a:p>
        </p:txBody>
      </p:sp>
      <p:sp>
        <p:nvSpPr>
          <p:cNvPr id="3" name="Text Placeholder 2">
            <a:extLst>
              <a:ext uri="{FF2B5EF4-FFF2-40B4-BE49-F238E27FC236}">
                <a16:creationId xmlns:a16="http://schemas.microsoft.com/office/drawing/2014/main" xmlns="" id="{68588FB1-956B-3A44-BE98-5EF26D3B9C73}"/>
              </a:ext>
            </a:extLst>
          </p:cNvPr>
          <p:cNvSpPr>
            <a:spLocks noGrp="1"/>
          </p:cNvSpPr>
          <p:nvPr>
            <p:ph type="body" sz="quarter" idx="13"/>
          </p:nvPr>
        </p:nvSpPr>
        <p:spPr>
          <a:xfrm>
            <a:off x="684575" y="1412710"/>
            <a:ext cx="9188715" cy="4901324"/>
          </a:xfrm>
        </p:spPr>
        <p:txBody>
          <a:bodyPr/>
          <a:lstStyle/>
          <a:p>
            <a:r>
              <a:rPr lang="en-US" dirty="0"/>
              <a:t>Create a KAS Implementation Professional Learning (PL) plan based on needs assessment</a:t>
            </a:r>
          </a:p>
          <a:p>
            <a:r>
              <a:rPr lang="en-US" dirty="0"/>
              <a:t>Plan must be approved by KDE</a:t>
            </a:r>
          </a:p>
          <a:p>
            <a:r>
              <a:rPr lang="en-US" dirty="0"/>
              <a:t>Awardees will engage in PL provided by KDE plus additional learning</a:t>
            </a:r>
          </a:p>
          <a:p>
            <a:r>
              <a:rPr lang="en-US" dirty="0"/>
              <a:t>Budget Summary will be included</a:t>
            </a:r>
          </a:p>
          <a:p>
            <a:r>
              <a:rPr lang="en-US" dirty="0"/>
              <a:t>Appropriate signatures must be collected</a:t>
            </a:r>
          </a:p>
        </p:txBody>
      </p:sp>
      <p:sp>
        <p:nvSpPr>
          <p:cNvPr id="4" name="Slide Number Placeholder 3">
            <a:extLst>
              <a:ext uri="{FF2B5EF4-FFF2-40B4-BE49-F238E27FC236}">
                <a16:creationId xmlns:a16="http://schemas.microsoft.com/office/drawing/2014/main" xmlns="" id="{1473CAAA-6B12-8E4D-B81B-4B30EECB5B2D}"/>
              </a:ext>
            </a:extLst>
          </p:cNvPr>
          <p:cNvSpPr>
            <a:spLocks noGrp="1"/>
          </p:cNvSpPr>
          <p:nvPr>
            <p:ph type="sldNum" sz="quarter" idx="12"/>
          </p:nvPr>
        </p:nvSpPr>
        <p:spPr/>
        <p:txBody>
          <a:bodyPr/>
          <a:lstStyle/>
          <a:p>
            <a:fld id="{91BD7323-49BF-4C97-8773-5EC64C492009}" type="slidenum">
              <a:rPr lang="en-US" smtClean="0"/>
              <a:t>9</a:t>
            </a:fld>
            <a:endParaRPr lang="en-US"/>
          </a:p>
        </p:txBody>
      </p:sp>
    </p:spTree>
    <p:extLst>
      <p:ext uri="{BB962C8B-B14F-4D97-AF65-F5344CB8AC3E}">
        <p14:creationId xmlns:p14="http://schemas.microsoft.com/office/powerpoint/2010/main" val="2108346965"/>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67DB7FB784439943BCA59FAA76F4E080" ma:contentTypeVersion="28" ma:contentTypeDescription="" ma:contentTypeScope="" ma:versionID="8c81f355fe4088e29a456f1c453124e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84a373bb29f65c96541ada58257973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2019-10-04T04:00:00+00:00</Publication_x0020_Date>
    <Audience1 xmlns="3a62de7d-ba57-4f43-9dae-9623ba637be0">
      <Value>1</Value>
      <Value>2</Value>
      <Value>10</Value>
    </Audience1>
    <_dlc_DocId xmlns="3a62de7d-ba57-4f43-9dae-9623ba637be0">KYED-320-601</_dlc_DocId>
    <_dlc_DocIdUrl xmlns="3a62de7d-ba57-4f43-9dae-9623ba637be0">
      <Url>https://www.education.ky.gov/districts/business/_layouts/15/DocIdRedir.aspx?ID=KYED-320-601</Url>
      <Description>KYED-320-601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EAF7927-246F-40D9-8BA3-F11C18D2867D}"/>
</file>

<file path=customXml/itemProps2.xml><?xml version="1.0" encoding="utf-8"?>
<ds:datastoreItem xmlns:ds="http://schemas.openxmlformats.org/officeDocument/2006/customXml" ds:itemID="{62C23E9A-708A-4488-BC53-5F393D41DE67}">
  <ds:schemaRefs>
    <ds:schemaRef ds:uri="http://schemas.microsoft.com/sharepoint/v3"/>
    <ds:schemaRef ds:uri="http://purl.org/dc/terms/"/>
    <ds:schemaRef ds:uri="http://schemas.microsoft.com/office/2006/documentManagement/types"/>
    <ds:schemaRef ds:uri="http://schemas.openxmlformats.org/package/2006/metadata/core-properties"/>
    <ds:schemaRef ds:uri="cf3aa28c-8d44-408c-a5ca-996a87f6cd59"/>
    <ds:schemaRef ds:uri="http://schemas.microsoft.com/office/infopath/2007/PartnerControls"/>
    <ds:schemaRef ds:uri="http://purl.org/dc/elements/1.1/"/>
    <ds:schemaRef ds:uri="http://schemas.microsoft.com/office/2006/metadata/properties"/>
    <ds:schemaRef ds:uri="fda1fd82-63c9-4dcd-a1e2-7654a27dcd0b"/>
    <ds:schemaRef ds:uri="http://www.w3.org/XML/1998/namespace"/>
    <ds:schemaRef ds:uri="http://purl.org/dc/dcmitype/"/>
  </ds:schemaRefs>
</ds:datastoreItem>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1A7BA850-5416-493C-8776-A99859304185}"/>
</file>

<file path=docProps/app.xml><?xml version="1.0" encoding="utf-8"?>
<Properties xmlns="http://schemas.openxmlformats.org/officeDocument/2006/extended-properties" xmlns:vt="http://schemas.openxmlformats.org/officeDocument/2006/docPropsVTypes">
  <Template/>
  <TotalTime>6370</TotalTime>
  <Words>1515</Words>
  <Application>Microsoft Office PowerPoint</Application>
  <PresentationFormat>Widescreen</PresentationFormat>
  <Paragraphs>257</Paragraphs>
  <Slides>37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Franklin Gothic Medium</vt:lpstr>
      <vt:lpstr>Georgia</vt:lpstr>
      <vt:lpstr>Times New Roman</vt:lpstr>
      <vt:lpstr>Wingdings 2</vt:lpstr>
      <vt:lpstr>Wingdings 3</vt:lpstr>
      <vt:lpstr>3_Theme1</vt:lpstr>
      <vt:lpstr>PowerPoint Presentation</vt:lpstr>
      <vt:lpstr>KY Academic Standards (KAS) Implementation Professional Learning (PL) Mini Grant</vt:lpstr>
      <vt:lpstr>KDE Competitive Grants Page</vt:lpstr>
      <vt:lpstr>Questions</vt:lpstr>
      <vt:lpstr>Purpose of the PL Mini Grant</vt:lpstr>
      <vt:lpstr>Eligibility </vt:lpstr>
      <vt:lpstr>Conditions of Application </vt:lpstr>
      <vt:lpstr>Funding</vt:lpstr>
      <vt:lpstr>Requirements for Funded Districts</vt:lpstr>
      <vt:lpstr>KAS Implementation Professional Learning Mini Grant Timeline</vt:lpstr>
      <vt:lpstr>KAS Implementation Professional Learning 30-60-90-180 Day Plan</vt:lpstr>
      <vt:lpstr>KAS Implementation Professional Learning 30-60-90-180 Day Plan</vt:lpstr>
      <vt:lpstr>KAS Implementation Professional Learning 30-60-90-180 Day Plan</vt:lpstr>
      <vt:lpstr>KAS Implementation Professional Learning Plan Response Question 1</vt:lpstr>
      <vt:lpstr>KAS Implementation Professional Learning 30-60-90-180 Day Plan</vt:lpstr>
      <vt:lpstr>KAS Implementation Professional Learning Plan Response Question 1: Needs Assessment</vt:lpstr>
      <vt:lpstr>KAS Implementation Professional Learning Plan Response 2</vt:lpstr>
      <vt:lpstr>KAS Implementation Professional Learning 30-60-90-180 Day Plan</vt:lpstr>
      <vt:lpstr>KAS Implementation Professional Learning 30-60-90-180 Day Plan</vt:lpstr>
      <vt:lpstr>KAS Implementation Professional Learning 30-60-90-180 Day Plan</vt:lpstr>
      <vt:lpstr>Horizon Goal</vt:lpstr>
      <vt:lpstr>180 Day Goal</vt:lpstr>
      <vt:lpstr>Breaking 180 Day Goal into Measurable Elements</vt:lpstr>
      <vt:lpstr>30 Day Increment Planning</vt:lpstr>
      <vt:lpstr>30 Day Increment Planning</vt:lpstr>
      <vt:lpstr>Sustaining and Scaling Response Question 3</vt:lpstr>
      <vt:lpstr>Scalability &amp; Sustainability Defined (Key Terms &amp; Definitions, RFA p. 3)</vt:lpstr>
      <vt:lpstr>Submission Requirements</vt:lpstr>
      <vt:lpstr>Submission Process</vt:lpstr>
      <vt:lpstr>Where do I find all parts of the application?</vt:lpstr>
      <vt:lpstr>Where do I find all parts of the application?</vt:lpstr>
      <vt:lpstr>Submission Process cont.</vt:lpstr>
      <vt:lpstr>Submission Process cont.</vt:lpstr>
      <vt:lpstr>Award Notifications</vt:lpstr>
      <vt:lpstr>Evaluation of Proposal RFA p. 6</vt:lpstr>
      <vt:lpstr>Questions?</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Kendall, Jason - Division of Budget and Financial Management</cp:lastModifiedBy>
  <cp:revision>149</cp:revision>
  <dcterms:created xsi:type="dcterms:W3CDTF">2016-05-23T03:56:12Z</dcterms:created>
  <dcterms:modified xsi:type="dcterms:W3CDTF">2019-10-02T12:20:39Z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0x0101001BEB557DBE01834EAB47A683706DCD5B0067DB7FB784439943BCA59FAA76F4E080</vt:lpwstr>
  </property>
  <property fmtid="{D5CDD505-2E9C-101B-9397-08002B2CF9AE}" pid="3" name="_dlc_DocIdItemGuid">
    <vt:lpwstr>5ba8c99f-c3cd-4bc0-b57d-aaeb19b7388b</vt:lpwstr>
  </property>
</Properties>
</file>