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74" r:id="rId17"/>
    <p:sldId id="269" r:id="rId18"/>
    <p:sldId id="270" r:id="rId19"/>
    <p:sldId id="271"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D873E3-4DC4-748B-D574-646FE133D5AE}" name="Turner, Rosalind - Division of Communications" initials="TC" userId="S::rosalind.turner@education.ky.gov::7c9c7ca7-1d99-46ec-ad67-a660f1da40fc" providerId="AD"/>
  <p188:author id="{4D3359FE-3F21-DD37-8C39-B8B1FBF56728}" name="Stills, Shelby - Division of Communications" initials="SC" userId="S::shelby.stills@education.ky.gov::4c29101b-063f-47ef-86d2-478743c7c4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5B5095-3780-4635-6E12-060C9D7819D3}" v="52" dt="2021-12-13T19:23:42.676"/>
    <p1510:client id="{36CEA6C6-0C82-4533-B2FD-54FC638A1311}" v="4" dt="2022-01-06T17:02:35.012"/>
    <p1510:client id="{4EB87258-2756-4524-9911-54598FD0CD07}" v="1" dt="2022-01-19T14:33:03.141"/>
    <p1510:client id="{5F646486-AD2F-B274-0028-7E5A00AE18A6}" v="1" dt="2021-12-13T19:27:25.076"/>
    <p1510:client id="{6015E1E7-A3BD-4F3D-D800-7EEB1BBC5CD8}" v="38" dt="2021-12-10T17:26:52.104"/>
    <p1510:client id="{7C541C7C-07B2-43A9-91CE-61FFAE9066BB}" v="6" dt="2022-01-06T17:22:56.055"/>
    <p1510:client id="{B2198D7F-1E0C-4319-B2FA-927A9EE5489E}" v="93" dt="2021-12-01T18:22:48.791"/>
    <p1510:client id="{E07FF16D-407F-9C72-8607-133159FDB05F}" v="14" dt="2022-01-03T19:34:30.517"/>
    <p1510:client id="{E7FCAC14-7107-4232-8B90-8698FA1831A8}" v="10" dt="2022-01-06T17:09:29.105"/>
    <p1510:client id="{F9544DC9-63EB-48C4-A165-0F9751ABF4FB}" v="77" dt="2022-01-06T16:01:17.045"/>
    <p1510:client id="{FE4953BF-5091-D3AB-DDD0-2FFD542988C5}" v="46" dt="2022-01-06T16:38:07.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78E0B7-86D6-430E-90C3-B3D35736D39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9B11890-EF90-43AC-B8F5-1C0FBB81A0BC}">
      <dgm:prSet/>
      <dgm:spPr/>
      <dgm:t>
        <a:bodyPr/>
        <a:lstStyle/>
        <a:p>
          <a:pPr rtl="0"/>
          <a:r>
            <a:rPr lang="en-US"/>
            <a:t>This is all that is required for submission to </a:t>
          </a:r>
          <a:r>
            <a:rPr lang="en-US">
              <a:latin typeface="Franklin Gothic Medium" panose="020B0603020102020204"/>
            </a:rPr>
            <a:t>the Kentucky Department of Education (KDE),</a:t>
          </a:r>
          <a:r>
            <a:rPr lang="en-US"/>
            <a:t> however, KDE recommends entering all immunization dates as well</a:t>
          </a:r>
          <a:r>
            <a:rPr lang="en-US">
              <a:latin typeface="Franklin Gothic Medium" panose="020B0603020102020204"/>
            </a:rPr>
            <a:t> </a:t>
          </a:r>
          <a:endParaRPr lang="en-US"/>
        </a:p>
      </dgm:t>
      <dgm:extLst>
        <a:ext uri="{E40237B7-FDA0-4F09-8148-C483321AD2D9}">
          <dgm14:cNvPr xmlns:dgm14="http://schemas.microsoft.com/office/drawing/2010/diagram" id="0" name="" descr="This is all that is required for submission to KDE, however, KDE recommends entering all immunization dates as well &#10;&#10;"/>
        </a:ext>
      </dgm:extLst>
    </dgm:pt>
    <dgm:pt modelId="{A9144901-2E4E-4C88-8A48-B4AA47C457BE}" type="parTrans" cxnId="{AAEBA927-E2E3-4A7A-BDC4-1052FC5EDB67}">
      <dgm:prSet/>
      <dgm:spPr/>
      <dgm:t>
        <a:bodyPr/>
        <a:lstStyle/>
        <a:p>
          <a:endParaRPr lang="en-US"/>
        </a:p>
      </dgm:t>
    </dgm:pt>
    <dgm:pt modelId="{A86D59C9-D7B5-4137-AE45-7E0E4E454A4F}" type="sibTrans" cxnId="{AAEBA927-E2E3-4A7A-BDC4-1052FC5EDB67}">
      <dgm:prSet/>
      <dgm:spPr/>
      <dgm:t>
        <a:bodyPr/>
        <a:lstStyle/>
        <a:p>
          <a:endParaRPr lang="en-US"/>
        </a:p>
      </dgm:t>
    </dgm:pt>
    <dgm:pt modelId="{7BB981AE-CB7F-4299-92D3-1050AEF634A2}">
      <dgm:prSet/>
      <dgm:spPr/>
      <dgm:t>
        <a:bodyPr/>
        <a:lstStyle/>
        <a:p>
          <a:r>
            <a:rPr lang="en-US"/>
            <a:t>Not only does this give you a more complete health record for the student, but it will make completing the yearly immunization audit much easier </a:t>
          </a:r>
        </a:p>
      </dgm:t>
      <dgm:extLst>
        <a:ext uri="{E40237B7-FDA0-4F09-8148-C483321AD2D9}">
          <dgm14:cNvPr xmlns:dgm14="http://schemas.microsoft.com/office/drawing/2010/diagram" id="0" name="" descr="Not only does this give you a more complete health record for the student, but it will make completing the yearly immunization audit much easier &#10;"/>
        </a:ext>
      </dgm:extLst>
    </dgm:pt>
    <dgm:pt modelId="{4FE6FAE6-8123-4489-9D95-24E3F0C6468A}" type="parTrans" cxnId="{4D5564FC-088A-438B-94F0-00999C649C98}">
      <dgm:prSet/>
      <dgm:spPr/>
      <dgm:t>
        <a:bodyPr/>
        <a:lstStyle/>
        <a:p>
          <a:endParaRPr lang="en-US"/>
        </a:p>
      </dgm:t>
    </dgm:pt>
    <dgm:pt modelId="{6BF14B48-1A33-4C41-A636-2DB1F67F4F47}" type="sibTrans" cxnId="{4D5564FC-088A-438B-94F0-00999C649C98}">
      <dgm:prSet/>
      <dgm:spPr/>
      <dgm:t>
        <a:bodyPr/>
        <a:lstStyle/>
        <a:p>
          <a:endParaRPr lang="en-US"/>
        </a:p>
      </dgm:t>
    </dgm:pt>
    <dgm:pt modelId="{F8DA0BDF-24E3-42D4-84FE-BE306FBACBEF}" type="pres">
      <dgm:prSet presAssocID="{7978E0B7-86D6-430E-90C3-B3D35736D391}" presName="linear" presStyleCnt="0">
        <dgm:presLayoutVars>
          <dgm:animLvl val="lvl"/>
          <dgm:resizeHandles val="exact"/>
        </dgm:presLayoutVars>
      </dgm:prSet>
      <dgm:spPr/>
    </dgm:pt>
    <dgm:pt modelId="{A5298B65-71A3-4255-93A0-F389DB9D8B12}" type="pres">
      <dgm:prSet presAssocID="{B9B11890-EF90-43AC-B8F5-1C0FBB81A0BC}" presName="parentText" presStyleLbl="node1" presStyleIdx="0" presStyleCnt="2">
        <dgm:presLayoutVars>
          <dgm:chMax val="0"/>
          <dgm:bulletEnabled val="1"/>
        </dgm:presLayoutVars>
      </dgm:prSet>
      <dgm:spPr/>
    </dgm:pt>
    <dgm:pt modelId="{71B523FE-FA4F-44E6-9DAE-BAF0514EF71A}" type="pres">
      <dgm:prSet presAssocID="{A86D59C9-D7B5-4137-AE45-7E0E4E454A4F}" presName="spacer" presStyleCnt="0"/>
      <dgm:spPr/>
    </dgm:pt>
    <dgm:pt modelId="{E0D36A29-0B1B-488E-8727-545F67A1774D}" type="pres">
      <dgm:prSet presAssocID="{7BB981AE-CB7F-4299-92D3-1050AEF634A2}" presName="parentText" presStyleLbl="node1" presStyleIdx="1" presStyleCnt="2">
        <dgm:presLayoutVars>
          <dgm:chMax val="0"/>
          <dgm:bulletEnabled val="1"/>
        </dgm:presLayoutVars>
      </dgm:prSet>
      <dgm:spPr/>
    </dgm:pt>
  </dgm:ptLst>
  <dgm:cxnLst>
    <dgm:cxn modelId="{56DE2F23-9D35-47F9-B9A7-774C0F13FE7E}" type="presOf" srcId="{7BB981AE-CB7F-4299-92D3-1050AEF634A2}" destId="{E0D36A29-0B1B-488E-8727-545F67A1774D}" srcOrd="0" destOrd="0" presId="urn:microsoft.com/office/officeart/2005/8/layout/vList2"/>
    <dgm:cxn modelId="{AAEBA927-E2E3-4A7A-BDC4-1052FC5EDB67}" srcId="{7978E0B7-86D6-430E-90C3-B3D35736D391}" destId="{B9B11890-EF90-43AC-B8F5-1C0FBB81A0BC}" srcOrd="0" destOrd="0" parTransId="{A9144901-2E4E-4C88-8A48-B4AA47C457BE}" sibTransId="{A86D59C9-D7B5-4137-AE45-7E0E4E454A4F}"/>
    <dgm:cxn modelId="{DB861061-86CA-4044-92D6-C4B581D1E69F}" type="presOf" srcId="{7978E0B7-86D6-430E-90C3-B3D35736D391}" destId="{F8DA0BDF-24E3-42D4-84FE-BE306FBACBEF}" srcOrd="0" destOrd="0" presId="urn:microsoft.com/office/officeart/2005/8/layout/vList2"/>
    <dgm:cxn modelId="{5DBED071-B29C-475B-9BDE-B0944F2E6C0F}" type="presOf" srcId="{B9B11890-EF90-43AC-B8F5-1C0FBB81A0BC}" destId="{A5298B65-71A3-4255-93A0-F389DB9D8B12}" srcOrd="0" destOrd="0" presId="urn:microsoft.com/office/officeart/2005/8/layout/vList2"/>
    <dgm:cxn modelId="{4D5564FC-088A-438B-94F0-00999C649C98}" srcId="{7978E0B7-86D6-430E-90C3-B3D35736D391}" destId="{7BB981AE-CB7F-4299-92D3-1050AEF634A2}" srcOrd="1" destOrd="0" parTransId="{4FE6FAE6-8123-4489-9D95-24E3F0C6468A}" sibTransId="{6BF14B48-1A33-4C41-A636-2DB1F67F4F47}"/>
    <dgm:cxn modelId="{59BF4717-B065-4510-A98C-B924943730C0}" type="presParOf" srcId="{F8DA0BDF-24E3-42D4-84FE-BE306FBACBEF}" destId="{A5298B65-71A3-4255-93A0-F389DB9D8B12}" srcOrd="0" destOrd="0" presId="urn:microsoft.com/office/officeart/2005/8/layout/vList2"/>
    <dgm:cxn modelId="{1B8C8993-1832-4B9C-92D8-BD9BD3038FC4}" type="presParOf" srcId="{F8DA0BDF-24E3-42D4-84FE-BE306FBACBEF}" destId="{71B523FE-FA4F-44E6-9DAE-BAF0514EF71A}" srcOrd="1" destOrd="0" presId="urn:microsoft.com/office/officeart/2005/8/layout/vList2"/>
    <dgm:cxn modelId="{03BD5947-55BF-4C8F-A912-E29B7DADE6CF}" type="presParOf" srcId="{F8DA0BDF-24E3-42D4-84FE-BE306FBACBEF}" destId="{E0D36A29-0B1B-488E-8727-545F67A1774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98B65-71A3-4255-93A0-F389DB9D8B12}">
      <dsp:nvSpPr>
        <dsp:cNvPr id="0" name=""/>
        <dsp:cNvSpPr/>
      </dsp:nvSpPr>
      <dsp:spPr>
        <a:xfrm>
          <a:off x="0" y="111743"/>
          <a:ext cx="6263640" cy="2597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a:t>This is all that is required for submission to </a:t>
          </a:r>
          <a:r>
            <a:rPr lang="en-US" sz="3000" kern="1200">
              <a:latin typeface="Franklin Gothic Medium" panose="020B0603020102020204"/>
            </a:rPr>
            <a:t>the Kentucky Department of Education (KDE),</a:t>
          </a:r>
          <a:r>
            <a:rPr lang="en-US" sz="3000" kern="1200"/>
            <a:t> however, KDE recommends entering all immunization dates as well</a:t>
          </a:r>
          <a:r>
            <a:rPr lang="en-US" sz="3000" kern="1200">
              <a:latin typeface="Franklin Gothic Medium" panose="020B0603020102020204"/>
            </a:rPr>
            <a:t> </a:t>
          </a:r>
          <a:endParaRPr lang="en-US" sz="3000" kern="1200"/>
        </a:p>
      </dsp:txBody>
      <dsp:txXfrm>
        <a:off x="126795" y="238538"/>
        <a:ext cx="6010050" cy="2343810"/>
      </dsp:txXfrm>
    </dsp:sp>
    <dsp:sp modelId="{E0D36A29-0B1B-488E-8727-545F67A1774D}">
      <dsp:nvSpPr>
        <dsp:cNvPr id="0" name=""/>
        <dsp:cNvSpPr/>
      </dsp:nvSpPr>
      <dsp:spPr>
        <a:xfrm>
          <a:off x="0" y="2795544"/>
          <a:ext cx="6263640" cy="2597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Not only does this give you a more complete health record for the student, but it will make completing the yearly immunization audit much easier </a:t>
          </a:r>
        </a:p>
      </dsp:txBody>
      <dsp:txXfrm>
        <a:off x="126795" y="2922339"/>
        <a:ext cx="6010050" cy="23438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1/19/2022</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1/19/2022</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1/19/2022</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cronkitenewsonline.com/2015/01/immunization-advocate-arizonas-measles-outbreak-a-wake-up-call-on-vaccinations/"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ichelle.Malicote@education.ky.gov" TargetMode="External"/><Relationship Id="rId2" Type="http://schemas.openxmlformats.org/officeDocument/2006/relationships/hyperlink" Target="mailto:Angela.Mcdonald@education.ky.gov"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1654629" y="521471"/>
            <a:ext cx="9144000" cy="2387600"/>
          </a:xfrm>
        </p:spPr>
        <p:txBody>
          <a:bodyPr/>
          <a:lstStyle/>
          <a:p>
            <a:pPr algn="r"/>
            <a:r>
              <a:rPr lang="en-US"/>
              <a:t>Entering Immunizations Into Infinite Campus</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1524000" y="3095897"/>
            <a:ext cx="9144000" cy="2161903"/>
          </a:xfrm>
        </p:spPr>
        <p:txBody>
          <a:bodyPr vert="horz" lIns="91440" tIns="45720" rIns="91440" bIns="45720" rtlCol="0" anchor="t">
            <a:normAutofit lnSpcReduction="10000"/>
          </a:bodyPr>
          <a:lstStyle/>
          <a:p>
            <a:pPr algn="r"/>
            <a:r>
              <a:rPr lang="en-US"/>
              <a:t>Angie McDonald, ADN, RN, NASSNC</a:t>
            </a:r>
          </a:p>
          <a:p>
            <a:pPr algn="r"/>
            <a:r>
              <a:rPr lang="en-US"/>
              <a:t>KDE State School Nurse Consultant</a:t>
            </a:r>
          </a:p>
          <a:p>
            <a:pPr algn="r"/>
            <a:r>
              <a:rPr lang="en-US"/>
              <a:t>Michelle Malicote, BSN, RN, NASSNC</a:t>
            </a:r>
          </a:p>
          <a:p>
            <a:pPr algn="r"/>
            <a:r>
              <a:rPr lang="en-US"/>
              <a:t>KDPH School Health Branch Manager</a:t>
            </a:r>
          </a:p>
          <a:p>
            <a:pPr algn="r"/>
            <a:r>
              <a:rPr lang="en-US"/>
              <a:t>2022</a:t>
            </a:r>
          </a:p>
          <a:p>
            <a:endParaRPr lang="en-US"/>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149E-EAC0-41CF-97C2-6323504586D0}"/>
              </a:ext>
            </a:extLst>
          </p:cNvPr>
          <p:cNvSpPr>
            <a:spLocks noGrp="1"/>
          </p:cNvSpPr>
          <p:nvPr>
            <p:ph type="title"/>
          </p:nvPr>
        </p:nvSpPr>
        <p:spPr>
          <a:xfrm>
            <a:off x="838200" y="365126"/>
            <a:ext cx="10515600" cy="875200"/>
          </a:xfrm>
        </p:spPr>
        <p:txBody>
          <a:bodyPr/>
          <a:lstStyle/>
          <a:p>
            <a:r>
              <a:rPr lang="en-US"/>
              <a:t>Exemptions:</a:t>
            </a:r>
          </a:p>
        </p:txBody>
      </p:sp>
      <p:sp>
        <p:nvSpPr>
          <p:cNvPr id="4" name="Content Placeholder 3">
            <a:extLst>
              <a:ext uri="{FF2B5EF4-FFF2-40B4-BE49-F238E27FC236}">
                <a16:creationId xmlns:a16="http://schemas.microsoft.com/office/drawing/2014/main" id="{AB3AFFB0-4F2E-49AD-95ED-42AA7B6D66FB}"/>
              </a:ext>
            </a:extLst>
          </p:cNvPr>
          <p:cNvSpPr>
            <a:spLocks noGrp="1"/>
          </p:cNvSpPr>
          <p:nvPr>
            <p:ph sz="half" idx="2"/>
          </p:nvPr>
        </p:nvSpPr>
        <p:spPr>
          <a:xfrm>
            <a:off x="6292154" y="820685"/>
            <a:ext cx="4798337" cy="4882993"/>
          </a:xfrm>
          <a:ln w="12700">
            <a:solidFill>
              <a:schemeClr val="tx1"/>
            </a:solidFill>
          </a:ln>
        </p:spPr>
        <p:txBody>
          <a:bodyPr>
            <a:noAutofit/>
          </a:bodyPr>
          <a:lstStyle/>
          <a:p>
            <a:r>
              <a:rPr lang="en-US"/>
              <a:t>In the event of a medical or religious exemption, enter type of exemption in the type box</a:t>
            </a:r>
          </a:p>
          <a:p>
            <a:r>
              <a:rPr lang="en-US"/>
              <a:t>Under each individual immunization, select the type of exemption in the wavier box</a:t>
            </a:r>
          </a:p>
          <a:p>
            <a:r>
              <a:rPr lang="en-US"/>
              <a:t>List the certificate date in the date box</a:t>
            </a:r>
          </a:p>
          <a:p>
            <a:r>
              <a:rPr lang="en-US"/>
              <a:t>Click Save </a:t>
            </a:r>
          </a:p>
          <a:p>
            <a:endParaRPr lang="en-US"/>
          </a:p>
        </p:txBody>
      </p:sp>
      <p:pic>
        <p:nvPicPr>
          <p:cNvPr id="5" name="Content Placeholder 4" descr="A screenshot of how to enter a religious exemption for immunizations within Infinite Campus. Dates are for illustrative purpose only.">
            <a:extLst>
              <a:ext uri="{FF2B5EF4-FFF2-40B4-BE49-F238E27FC236}">
                <a16:creationId xmlns:a16="http://schemas.microsoft.com/office/drawing/2014/main" id="{D3D232D8-DC58-4F9A-8BDE-04E7707613CD}"/>
              </a:ext>
              <a:ext uri="{C183D7F6-B498-43B3-948B-1728B52AA6E4}">
                <adec:decorative xmlns:adec="http://schemas.microsoft.com/office/drawing/2017/decorative" val="0"/>
              </a:ext>
            </a:extLst>
          </p:cNvPr>
          <p:cNvPicPr>
            <a:picLocks noGrp="1" noChangeAspect="1"/>
          </p:cNvPicPr>
          <p:nvPr>
            <p:ph sz="half" idx="1"/>
          </p:nvPr>
        </p:nvPicPr>
        <p:blipFill>
          <a:blip r:embed="rId2"/>
          <a:stretch>
            <a:fillRect/>
          </a:stretch>
        </p:blipFill>
        <p:spPr>
          <a:xfrm>
            <a:off x="838200" y="1253331"/>
            <a:ext cx="4548612" cy="4882992"/>
          </a:xfrm>
          <a:prstGeom prst="rect">
            <a:avLst/>
          </a:prstGeom>
          <a:ln w="12700">
            <a:solidFill>
              <a:schemeClr val="tx1"/>
            </a:solidFill>
          </a:ln>
        </p:spPr>
      </p:pic>
      <p:pic>
        <p:nvPicPr>
          <p:cNvPr id="6" name="Picture 5" descr="&quot; &quot;">
            <a:extLst>
              <a:ext uri="{FF2B5EF4-FFF2-40B4-BE49-F238E27FC236}">
                <a16:creationId xmlns:a16="http://schemas.microsoft.com/office/drawing/2014/main" id="{B46D46FA-47F7-4EE9-BA8A-3ED0E33D95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012" y="3023438"/>
            <a:ext cx="1322947" cy="329213"/>
          </a:xfrm>
          <a:prstGeom prst="rect">
            <a:avLst/>
          </a:prstGeom>
        </p:spPr>
      </p:pic>
      <p:pic>
        <p:nvPicPr>
          <p:cNvPr id="7" name="Picture 6" descr="&quot; &quot;">
            <a:extLst>
              <a:ext uri="{FF2B5EF4-FFF2-40B4-BE49-F238E27FC236}">
                <a16:creationId xmlns:a16="http://schemas.microsoft.com/office/drawing/2014/main" id="{DF8FEB40-B0E9-48D2-96DD-A1AE97ED8A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5576" y="3727100"/>
            <a:ext cx="1322947" cy="448291"/>
          </a:xfrm>
          <a:prstGeom prst="rect">
            <a:avLst/>
          </a:prstGeom>
        </p:spPr>
      </p:pic>
      <p:pic>
        <p:nvPicPr>
          <p:cNvPr id="9" name="Picture 8" descr="&quot; &quot;">
            <a:extLst>
              <a:ext uri="{FF2B5EF4-FFF2-40B4-BE49-F238E27FC236}">
                <a16:creationId xmlns:a16="http://schemas.microsoft.com/office/drawing/2014/main" id="{197C9820-3EB4-4F0C-B2AD-CA02CE5DAF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4842106"/>
            <a:ext cx="1322947" cy="451143"/>
          </a:xfrm>
          <a:prstGeom prst="rect">
            <a:avLst/>
          </a:prstGeom>
        </p:spPr>
      </p:pic>
      <p:pic>
        <p:nvPicPr>
          <p:cNvPr id="10" name="Picture 9" descr="&quot; &quot;">
            <a:extLst>
              <a:ext uri="{FF2B5EF4-FFF2-40B4-BE49-F238E27FC236}">
                <a16:creationId xmlns:a16="http://schemas.microsoft.com/office/drawing/2014/main" id="{A919101C-8331-4A63-B64A-78D2A804DB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199" y="5765807"/>
            <a:ext cx="1322947" cy="451143"/>
          </a:xfrm>
          <a:prstGeom prst="rect">
            <a:avLst/>
          </a:prstGeom>
        </p:spPr>
      </p:pic>
    </p:spTree>
    <p:extLst>
      <p:ext uri="{BB962C8B-B14F-4D97-AF65-F5344CB8AC3E}">
        <p14:creationId xmlns:p14="http://schemas.microsoft.com/office/powerpoint/2010/main" val="3216033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F6E4E2-4183-4A0E-AB09-253F9F7B441F}"/>
              </a:ext>
            </a:extLst>
          </p:cNvPr>
          <p:cNvSpPr>
            <a:spLocks noGrp="1"/>
          </p:cNvSpPr>
          <p:nvPr>
            <p:ph type="title" idx="4294967295"/>
          </p:nvPr>
        </p:nvSpPr>
        <p:spPr>
          <a:xfrm>
            <a:off x="336884" y="-363037"/>
            <a:ext cx="10515600" cy="1325563"/>
          </a:xfrm>
        </p:spPr>
        <p:txBody>
          <a:bodyPr vert="horz" lIns="91440" tIns="45720" rIns="91440" bIns="45720" rtlCol="0" anchor="b">
            <a:normAutofit/>
          </a:bodyPr>
          <a:lstStyle/>
          <a:p>
            <a:r>
              <a:rPr lang="en-US"/>
              <a:t>Religious Exempt Example</a:t>
            </a:r>
          </a:p>
        </p:txBody>
      </p:sp>
      <p:pic>
        <p:nvPicPr>
          <p:cNvPr id="2" name="Picture 1" descr="Example of immunization summary screen with religious exemption">
            <a:extLst>
              <a:ext uri="{FF2B5EF4-FFF2-40B4-BE49-F238E27FC236}">
                <a16:creationId xmlns:a16="http://schemas.microsoft.com/office/drawing/2014/main" id="{5EE03A1F-33BC-479D-875F-6447B4F37A23}"/>
              </a:ext>
            </a:extLst>
          </p:cNvPr>
          <p:cNvPicPr>
            <a:picLocks noChangeAspect="1"/>
          </p:cNvPicPr>
          <p:nvPr/>
        </p:nvPicPr>
        <p:blipFill>
          <a:blip r:embed="rId2"/>
          <a:stretch>
            <a:fillRect/>
          </a:stretch>
        </p:blipFill>
        <p:spPr>
          <a:xfrm>
            <a:off x="333670" y="1120506"/>
            <a:ext cx="6089163" cy="5626141"/>
          </a:xfrm>
          <a:prstGeom prst="rect">
            <a:avLst/>
          </a:prstGeom>
          <a:ln w="12700">
            <a:solidFill>
              <a:schemeClr val="tx1"/>
            </a:solidFill>
          </a:ln>
        </p:spPr>
      </p:pic>
      <p:pic>
        <p:nvPicPr>
          <p:cNvPr id="3" name="Picture 2" descr="&quot; &quot;">
            <a:extLst>
              <a:ext uri="{FF2B5EF4-FFF2-40B4-BE49-F238E27FC236}">
                <a16:creationId xmlns:a16="http://schemas.microsoft.com/office/drawing/2014/main" id="{50EDBCC1-0DB1-4D75-B03A-49ECA9DA24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96475" y="961945"/>
            <a:ext cx="1711389" cy="1935491"/>
          </a:xfrm>
          <a:prstGeom prst="rect">
            <a:avLst/>
          </a:prstGeom>
        </p:spPr>
      </p:pic>
    </p:spTree>
    <p:extLst>
      <p:ext uri="{BB962C8B-B14F-4D97-AF65-F5344CB8AC3E}">
        <p14:creationId xmlns:p14="http://schemas.microsoft.com/office/powerpoint/2010/main" val="261258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descr="&quot; &quot;">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F2A6BB-E338-425F-872B-7A36E33334C9}"/>
              </a:ext>
            </a:extLst>
          </p:cNvPr>
          <p:cNvSpPr>
            <a:spLocks noGrp="1"/>
          </p:cNvSpPr>
          <p:nvPr>
            <p:ph type="title"/>
          </p:nvPr>
        </p:nvSpPr>
        <p:spPr>
          <a:xfrm>
            <a:off x="572493" y="238539"/>
            <a:ext cx="11018520" cy="1434415"/>
          </a:xfrm>
        </p:spPr>
        <p:txBody>
          <a:bodyPr anchor="b">
            <a:normAutofit/>
          </a:bodyPr>
          <a:lstStyle/>
          <a:p>
            <a:r>
              <a:rPr lang="en-US" sz="4600"/>
              <a:t>Running Immunization Compliance Reports:</a:t>
            </a:r>
          </a:p>
        </p:txBody>
      </p:sp>
      <p:sp>
        <p:nvSpPr>
          <p:cNvPr id="3" name="Content Placeholder 2">
            <a:extLst>
              <a:ext uri="{FF2B5EF4-FFF2-40B4-BE49-F238E27FC236}">
                <a16:creationId xmlns:a16="http://schemas.microsoft.com/office/drawing/2014/main" id="{7BB4B82F-A927-4291-8521-77D32BB8DBC8}"/>
              </a:ext>
            </a:extLst>
          </p:cNvPr>
          <p:cNvSpPr>
            <a:spLocks noGrp="1"/>
          </p:cNvSpPr>
          <p:nvPr>
            <p:ph idx="1"/>
          </p:nvPr>
        </p:nvSpPr>
        <p:spPr>
          <a:xfrm>
            <a:off x="572493" y="2071316"/>
            <a:ext cx="6713552" cy="4119172"/>
          </a:xfrm>
        </p:spPr>
        <p:txBody>
          <a:bodyPr anchor="t">
            <a:normAutofit fontScale="92500"/>
          </a:bodyPr>
          <a:lstStyle/>
          <a:p>
            <a:r>
              <a:rPr lang="en-US" sz="3200"/>
              <a:t>Once you have all your student immunizations entered in Infinite Campus, running the Immunization Certificate Report monthly will show you if you have new students who have enrolled, as well as students who have immunizations that have expired or will be expiring soon</a:t>
            </a:r>
          </a:p>
          <a:p>
            <a:r>
              <a:rPr lang="en-US" sz="3200"/>
              <a:t>This will help keep your data up to date</a:t>
            </a:r>
          </a:p>
          <a:p>
            <a:endParaRPr lang="en-US" sz="2200"/>
          </a:p>
        </p:txBody>
      </p:sp>
      <p:sp>
        <p:nvSpPr>
          <p:cNvPr id="12" name="sketchy line" descr="&quot; &quot;">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corative photo of syringe and vial">
            <a:extLst>
              <a:ext uri="{FF2B5EF4-FFF2-40B4-BE49-F238E27FC236}">
                <a16:creationId xmlns:a16="http://schemas.microsoft.com/office/drawing/2014/main" id="{2598B6F5-88D8-4109-849D-B4D0A13CD1CA}"/>
              </a:ext>
              <a:ext uri="{C183D7F6-B498-43B3-948B-1728B52AA6E4}">
                <adec:decorative xmlns:adec="http://schemas.microsoft.com/office/drawing/2017/decorative" val="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78" r="12181" b="-1"/>
          <a:stretch/>
        </p:blipFill>
        <p:spPr>
          <a:xfrm>
            <a:off x="7675658" y="2093976"/>
            <a:ext cx="3941064" cy="4096512"/>
          </a:xfrm>
          <a:prstGeom prst="rect">
            <a:avLst/>
          </a:prstGeom>
        </p:spPr>
      </p:pic>
    </p:spTree>
    <p:extLst>
      <p:ext uri="{BB962C8B-B14F-4D97-AF65-F5344CB8AC3E}">
        <p14:creationId xmlns:p14="http://schemas.microsoft.com/office/powerpoint/2010/main" val="1382392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A239-070C-42E6-B1EB-987BD2FC9217}"/>
              </a:ext>
            </a:extLst>
          </p:cNvPr>
          <p:cNvSpPr>
            <a:spLocks noGrp="1"/>
          </p:cNvSpPr>
          <p:nvPr>
            <p:ph type="title"/>
          </p:nvPr>
        </p:nvSpPr>
        <p:spPr/>
        <p:txBody>
          <a:bodyPr/>
          <a:lstStyle/>
          <a:p>
            <a:r>
              <a:rPr lang="en-US"/>
              <a:t>How to Run an Immunization Certificate Report</a:t>
            </a:r>
          </a:p>
        </p:txBody>
      </p:sp>
      <p:sp>
        <p:nvSpPr>
          <p:cNvPr id="3" name="Content Placeholder 2">
            <a:extLst>
              <a:ext uri="{FF2B5EF4-FFF2-40B4-BE49-F238E27FC236}">
                <a16:creationId xmlns:a16="http://schemas.microsoft.com/office/drawing/2014/main" id="{B2B63896-8930-4CEE-A5A2-00FFF773D2C0}"/>
              </a:ext>
            </a:extLst>
          </p:cNvPr>
          <p:cNvSpPr>
            <a:spLocks noGrp="1"/>
          </p:cNvSpPr>
          <p:nvPr>
            <p:ph idx="1"/>
          </p:nvPr>
        </p:nvSpPr>
        <p:spPr>
          <a:xfrm>
            <a:off x="7089422" y="1825625"/>
            <a:ext cx="4264378" cy="4351338"/>
          </a:xfrm>
        </p:spPr>
        <p:txBody>
          <a:bodyPr vert="horz" lIns="91440" tIns="45720" rIns="91440" bIns="45720" rtlCol="0" anchor="t">
            <a:normAutofit/>
          </a:bodyPr>
          <a:lstStyle/>
          <a:p>
            <a:r>
              <a:rPr lang="en-US">
                <a:solidFill>
                  <a:schemeClr val="tx1"/>
                </a:solidFill>
                <a:ea typeface="+mn-lt"/>
                <a:cs typeface="+mn-lt"/>
              </a:rPr>
              <a:t>Go to Index: </a:t>
            </a:r>
          </a:p>
          <a:p>
            <a:pPr marL="342900" indent="-342900">
              <a:buFont typeface="Arial,Sans-Serif" panose="020B0604020202020204" pitchFamily="34" charset="0"/>
            </a:pPr>
            <a:r>
              <a:rPr lang="en-US">
                <a:solidFill>
                  <a:schemeClr val="tx1"/>
                </a:solidFill>
                <a:ea typeface="+mn-lt"/>
                <a:cs typeface="+mn-lt"/>
              </a:rPr>
              <a:t>Health</a:t>
            </a:r>
          </a:p>
          <a:p>
            <a:pPr marL="342900" indent="-342900">
              <a:buFont typeface="Arial,Sans-Serif" panose="020B0604020202020204" pitchFamily="34" charset="0"/>
            </a:pPr>
            <a:r>
              <a:rPr lang="en-US">
                <a:solidFill>
                  <a:schemeClr val="tx1"/>
                </a:solidFill>
                <a:ea typeface="+mn-lt"/>
                <a:cs typeface="+mn-lt"/>
              </a:rPr>
              <a:t>Reports</a:t>
            </a:r>
          </a:p>
          <a:p>
            <a:pPr marL="342900" indent="-342900">
              <a:buFont typeface="Arial,Sans-Serif" panose="020B0604020202020204" pitchFamily="34" charset="0"/>
            </a:pPr>
            <a:r>
              <a:rPr lang="en-US">
                <a:solidFill>
                  <a:schemeClr val="tx1"/>
                </a:solidFill>
                <a:ea typeface="+mn-lt"/>
                <a:cs typeface="+mn-lt"/>
              </a:rPr>
              <a:t>Immunization Certificate</a:t>
            </a:r>
            <a:endParaRPr lang="en-US">
              <a:solidFill>
                <a:schemeClr val="tx1"/>
              </a:solidFill>
            </a:endParaRPr>
          </a:p>
        </p:txBody>
      </p:sp>
      <p:pic>
        <p:nvPicPr>
          <p:cNvPr id="5" name="Content Placeholder 4" descr="A screenshot of how to run an immunization report within Infinite Campus.">
            <a:extLst>
              <a:ext uri="{FF2B5EF4-FFF2-40B4-BE49-F238E27FC236}">
                <a16:creationId xmlns:a16="http://schemas.microsoft.com/office/drawing/2014/main" id="{DE754F16-274C-4FCA-94E5-7AE09DB1CE8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87742" y="1106669"/>
            <a:ext cx="2423304" cy="4638735"/>
          </a:xfrm>
          <a:prstGeom prst="rect">
            <a:avLst/>
          </a:prstGeom>
          <a:ln w="12700">
            <a:solidFill>
              <a:schemeClr val="tx1"/>
            </a:solidFill>
          </a:ln>
        </p:spPr>
      </p:pic>
      <p:pic>
        <p:nvPicPr>
          <p:cNvPr id="7" name="Picture 6" descr="&quot; &quot;">
            <a:extLst>
              <a:ext uri="{FF2B5EF4-FFF2-40B4-BE49-F238E27FC236}">
                <a16:creationId xmlns:a16="http://schemas.microsoft.com/office/drawing/2014/main" id="{D1D381BE-366D-46C0-AD22-CFC1FBC43D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02483" y="1111283"/>
            <a:ext cx="701101" cy="365792"/>
          </a:xfrm>
          <a:prstGeom prst="rect">
            <a:avLst/>
          </a:prstGeom>
        </p:spPr>
      </p:pic>
      <p:pic>
        <p:nvPicPr>
          <p:cNvPr id="9" name="Picture 8" descr="&quot; &quot;">
            <a:extLst>
              <a:ext uri="{FF2B5EF4-FFF2-40B4-BE49-F238E27FC236}">
                <a16:creationId xmlns:a16="http://schemas.microsoft.com/office/drawing/2014/main" id="{37D394FE-0546-409E-8F69-EC05DF75147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93889" y="2317301"/>
            <a:ext cx="701101" cy="272558"/>
          </a:xfrm>
          <a:prstGeom prst="rect">
            <a:avLst/>
          </a:prstGeom>
        </p:spPr>
      </p:pic>
      <p:pic>
        <p:nvPicPr>
          <p:cNvPr id="11" name="Picture 10" descr="&quot; &quot;">
            <a:extLst>
              <a:ext uri="{FF2B5EF4-FFF2-40B4-BE49-F238E27FC236}">
                <a16:creationId xmlns:a16="http://schemas.microsoft.com/office/drawing/2014/main" id="{4EADDE0D-A084-4F36-9D3B-31C68169F7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58176" y="2981363"/>
            <a:ext cx="701101" cy="205093"/>
          </a:xfrm>
          <a:prstGeom prst="rect">
            <a:avLst/>
          </a:prstGeom>
        </p:spPr>
      </p:pic>
      <p:pic>
        <p:nvPicPr>
          <p:cNvPr id="13" name="Picture 12" descr="&quot; &quot;">
            <a:extLst>
              <a:ext uri="{FF2B5EF4-FFF2-40B4-BE49-F238E27FC236}">
                <a16:creationId xmlns:a16="http://schemas.microsoft.com/office/drawing/2014/main" id="{A790107B-E8AA-4C52-8D43-19BDEBF92F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42351" y="3751771"/>
            <a:ext cx="1639966" cy="347502"/>
          </a:xfrm>
          <a:prstGeom prst="rect">
            <a:avLst/>
          </a:prstGeom>
        </p:spPr>
      </p:pic>
    </p:spTree>
    <p:extLst>
      <p:ext uri="{BB962C8B-B14F-4D97-AF65-F5344CB8AC3E}">
        <p14:creationId xmlns:p14="http://schemas.microsoft.com/office/powerpoint/2010/main" val="195068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3550-29CC-4138-BD75-BBB88A64CB72}"/>
              </a:ext>
            </a:extLst>
          </p:cNvPr>
          <p:cNvSpPr>
            <a:spLocks noGrp="1"/>
          </p:cNvSpPr>
          <p:nvPr>
            <p:ph type="title"/>
          </p:nvPr>
        </p:nvSpPr>
        <p:spPr>
          <a:xfrm>
            <a:off x="5731042" y="368885"/>
            <a:ext cx="6053890" cy="1646405"/>
          </a:xfrm>
        </p:spPr>
        <p:txBody>
          <a:bodyPr vert="horz" lIns="91440" tIns="45720" rIns="91440" bIns="45720" rtlCol="0" anchor="b">
            <a:normAutofit fontScale="90000"/>
          </a:bodyPr>
          <a:lstStyle/>
          <a:p>
            <a:r>
              <a:rPr lang="en-US"/>
              <a:t>How to Run Immunization Certificate Report:</a:t>
            </a:r>
          </a:p>
        </p:txBody>
      </p:sp>
      <p:sp>
        <p:nvSpPr>
          <p:cNvPr id="6" name="Content Placeholder 5">
            <a:extLst>
              <a:ext uri="{FF2B5EF4-FFF2-40B4-BE49-F238E27FC236}">
                <a16:creationId xmlns:a16="http://schemas.microsoft.com/office/drawing/2014/main" id="{84A20C9D-1075-4EFD-8D68-C5688CB67D36}"/>
              </a:ext>
            </a:extLst>
          </p:cNvPr>
          <p:cNvSpPr>
            <a:spLocks noGrp="1"/>
          </p:cNvSpPr>
          <p:nvPr>
            <p:ph sz="half" idx="2"/>
          </p:nvPr>
        </p:nvSpPr>
        <p:spPr>
          <a:xfrm>
            <a:off x="5735053" y="2112815"/>
            <a:ext cx="5181600" cy="3371064"/>
          </a:xfrm>
          <a:ln w="12700">
            <a:noFill/>
          </a:ln>
        </p:spPr>
        <p:txBody>
          <a:bodyPr/>
          <a:lstStyle/>
          <a:p>
            <a:r>
              <a:rPr lang="en-US"/>
              <a:t>First select what grade you would like to use</a:t>
            </a:r>
          </a:p>
          <a:p>
            <a:r>
              <a:rPr lang="en-US"/>
              <a:t>You can also choose to use an ad hoc filter and narrow the selection even more</a:t>
            </a:r>
          </a:p>
          <a:p>
            <a:r>
              <a:rPr lang="en-US"/>
              <a:t>Once the report is ready, click the Generate Report button</a:t>
            </a:r>
          </a:p>
        </p:txBody>
      </p:sp>
      <p:pic>
        <p:nvPicPr>
          <p:cNvPr id="7" name="Content Placeholder 6" descr="An Immunization Certificate Report in Infinite Campus.">
            <a:extLst>
              <a:ext uri="{FF2B5EF4-FFF2-40B4-BE49-F238E27FC236}">
                <a16:creationId xmlns:a16="http://schemas.microsoft.com/office/drawing/2014/main" id="{E6234BDD-5694-4ECF-8C8B-4EF5960972AE}"/>
              </a:ext>
              <a:ext uri="{C183D7F6-B498-43B3-948B-1728B52AA6E4}">
                <adec:decorative xmlns:adec="http://schemas.microsoft.com/office/drawing/2017/decorative" val="1"/>
              </a:ext>
            </a:extLst>
          </p:cNvPr>
          <p:cNvPicPr>
            <a:picLocks noGrp="1" noChangeAspect="1"/>
          </p:cNvPicPr>
          <p:nvPr>
            <p:ph sz="half" idx="1"/>
          </p:nvPr>
        </p:nvPicPr>
        <p:blipFill>
          <a:blip r:embed="rId2"/>
          <a:stretch>
            <a:fillRect/>
          </a:stretch>
        </p:blipFill>
        <p:spPr>
          <a:xfrm>
            <a:off x="534154" y="325925"/>
            <a:ext cx="4647800" cy="5851038"/>
          </a:xfrm>
          <a:prstGeom prst="rect">
            <a:avLst/>
          </a:prstGeom>
          <a:ln w="19050">
            <a:solidFill>
              <a:schemeClr val="tx1"/>
            </a:solidFill>
          </a:ln>
        </p:spPr>
      </p:pic>
      <p:pic>
        <p:nvPicPr>
          <p:cNvPr id="8" name="Picture 7" descr="An Immunization Certificate Report in Infinite Campus.">
            <a:extLst>
              <a:ext uri="{FF2B5EF4-FFF2-40B4-BE49-F238E27FC236}">
                <a16:creationId xmlns:a16="http://schemas.microsoft.com/office/drawing/2014/main" id="{FE80A604-F338-4E26-B448-B8BB32A22F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4166" y="1170357"/>
            <a:ext cx="580971" cy="142393"/>
          </a:xfrm>
          <a:prstGeom prst="rect">
            <a:avLst/>
          </a:prstGeom>
        </p:spPr>
      </p:pic>
      <p:pic>
        <p:nvPicPr>
          <p:cNvPr id="9" name="Picture 8" descr="&quot; &quot;">
            <a:extLst>
              <a:ext uri="{FF2B5EF4-FFF2-40B4-BE49-F238E27FC236}">
                <a16:creationId xmlns:a16="http://schemas.microsoft.com/office/drawing/2014/main" id="{6048AEEC-A8CE-4EE5-9794-5AC574EF0B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61278" y="5364711"/>
            <a:ext cx="1170533" cy="304826"/>
          </a:xfrm>
          <a:prstGeom prst="rect">
            <a:avLst/>
          </a:prstGeom>
        </p:spPr>
      </p:pic>
      <p:pic>
        <p:nvPicPr>
          <p:cNvPr id="10" name="Picture 9" descr="&quot; &quot;">
            <a:extLst>
              <a:ext uri="{FF2B5EF4-FFF2-40B4-BE49-F238E27FC236}">
                <a16:creationId xmlns:a16="http://schemas.microsoft.com/office/drawing/2014/main" id="{0669905E-4B17-4813-B5CE-D013691DAB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5156" y="2918475"/>
            <a:ext cx="906622" cy="222208"/>
          </a:xfrm>
          <a:prstGeom prst="rect">
            <a:avLst/>
          </a:prstGeom>
        </p:spPr>
      </p:pic>
    </p:spTree>
    <p:extLst>
      <p:ext uri="{BB962C8B-B14F-4D97-AF65-F5344CB8AC3E}">
        <p14:creationId xmlns:p14="http://schemas.microsoft.com/office/powerpoint/2010/main" val="109645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78AE-21E7-4E11-81CD-404746F7C62F}"/>
              </a:ext>
            </a:extLst>
          </p:cNvPr>
          <p:cNvSpPr>
            <a:spLocks noGrp="1"/>
          </p:cNvSpPr>
          <p:nvPr>
            <p:ph type="title"/>
          </p:nvPr>
        </p:nvSpPr>
        <p:spPr>
          <a:xfrm>
            <a:off x="625069" y="319194"/>
            <a:ext cx="10515600" cy="1325563"/>
          </a:xfrm>
        </p:spPr>
        <p:txBody>
          <a:bodyPr/>
          <a:lstStyle/>
          <a:p>
            <a:r>
              <a:rPr lang="en-US"/>
              <a:t>Example of Report:</a:t>
            </a:r>
          </a:p>
        </p:txBody>
      </p:sp>
      <p:sp>
        <p:nvSpPr>
          <p:cNvPr id="10" name="TextBox 9">
            <a:extLst>
              <a:ext uri="{FF2B5EF4-FFF2-40B4-BE49-F238E27FC236}">
                <a16:creationId xmlns:a16="http://schemas.microsoft.com/office/drawing/2014/main" id="{0683979F-9C9A-4261-9685-94C14226DB2D}"/>
              </a:ext>
            </a:extLst>
          </p:cNvPr>
          <p:cNvSpPr txBox="1"/>
          <p:nvPr/>
        </p:nvSpPr>
        <p:spPr>
          <a:xfrm>
            <a:off x="7460919" y="1283541"/>
            <a:ext cx="2526899" cy="1200329"/>
          </a:xfrm>
          <a:prstGeom prst="rect">
            <a:avLst/>
          </a:prstGeom>
          <a:noFill/>
          <a:ln w="12700">
            <a:solidFill>
              <a:schemeClr val="tx1"/>
            </a:solidFill>
          </a:ln>
        </p:spPr>
        <p:txBody>
          <a:bodyPr wrap="square">
            <a:spAutoFit/>
          </a:bodyPr>
          <a:lstStyle/>
          <a:p>
            <a:r>
              <a:rPr lang="en-US"/>
              <a:t>This is an example of where the CERTIFICATE information has NOT been entered</a:t>
            </a:r>
          </a:p>
        </p:txBody>
      </p:sp>
      <p:sp>
        <p:nvSpPr>
          <p:cNvPr id="17" name="TextBox 16">
            <a:extLst>
              <a:ext uri="{FF2B5EF4-FFF2-40B4-BE49-F238E27FC236}">
                <a16:creationId xmlns:a16="http://schemas.microsoft.com/office/drawing/2014/main" id="{397BC05A-D389-453D-90E3-C76ADEEC880E}"/>
              </a:ext>
            </a:extLst>
          </p:cNvPr>
          <p:cNvSpPr txBox="1"/>
          <p:nvPr/>
        </p:nvSpPr>
        <p:spPr>
          <a:xfrm>
            <a:off x="7460919" y="3923107"/>
            <a:ext cx="2380198" cy="1754326"/>
          </a:xfrm>
          <a:prstGeom prst="rect">
            <a:avLst/>
          </a:prstGeom>
          <a:noFill/>
          <a:ln w="12700">
            <a:solidFill>
              <a:schemeClr val="tx1"/>
            </a:solidFill>
          </a:ln>
        </p:spPr>
        <p:txBody>
          <a:bodyPr wrap="square" rtlCol="0">
            <a:spAutoFit/>
          </a:bodyPr>
          <a:lstStyle/>
          <a:p>
            <a:r>
              <a:rPr lang="en-US"/>
              <a:t>Because these entries are EXPIRED, they should be changed to PROVISIONAL and need UPDATED CERTIFICATES</a:t>
            </a:r>
          </a:p>
        </p:txBody>
      </p:sp>
      <p:pic>
        <p:nvPicPr>
          <p:cNvPr id="4" name="Content Placeholder 3" descr="An example Immunization Certificate Report generated within Infinite Campus. Dates are of no significance and are for illustrative purposes only.">
            <a:extLst>
              <a:ext uri="{FF2B5EF4-FFF2-40B4-BE49-F238E27FC236}">
                <a16:creationId xmlns:a16="http://schemas.microsoft.com/office/drawing/2014/main" id="{18936A9E-0948-4729-92E8-A34FA392FA5A}"/>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632807" y="1690687"/>
            <a:ext cx="6828112" cy="3306825"/>
          </a:xfrm>
          <a:prstGeom prst="rect">
            <a:avLst/>
          </a:prstGeom>
          <a:ln w="12700">
            <a:solidFill>
              <a:schemeClr val="tx1"/>
            </a:solidFill>
          </a:ln>
        </p:spPr>
      </p:pic>
      <p:sp>
        <p:nvSpPr>
          <p:cNvPr id="5" name="Rectangle 4" descr="&quot; &quot;">
            <a:extLst>
              <a:ext uri="{FF2B5EF4-FFF2-40B4-BE49-F238E27FC236}">
                <a16:creationId xmlns:a16="http://schemas.microsoft.com/office/drawing/2014/main" id="{5C301350-E080-4B5A-BE5A-83A3B23F4B23}"/>
              </a:ext>
              <a:ext uri="{C183D7F6-B498-43B3-948B-1728B52AA6E4}">
                <adec:decorative xmlns:adec="http://schemas.microsoft.com/office/drawing/2017/decorative" val="1"/>
              </a:ext>
            </a:extLst>
          </p:cNvPr>
          <p:cNvSpPr/>
          <p:nvPr/>
        </p:nvSpPr>
        <p:spPr>
          <a:xfrm>
            <a:off x="1292949" y="2986199"/>
            <a:ext cx="1371873" cy="1895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uot; &quot;">
            <a:extLst>
              <a:ext uri="{FF2B5EF4-FFF2-40B4-BE49-F238E27FC236}">
                <a16:creationId xmlns:a16="http://schemas.microsoft.com/office/drawing/2014/main" id="{FC074A15-09EC-45A0-A7F4-9B75A3BF15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2710" y="3109108"/>
            <a:ext cx="6383065" cy="524301"/>
          </a:xfrm>
          <a:prstGeom prst="rect">
            <a:avLst/>
          </a:prstGeom>
        </p:spPr>
      </p:pic>
      <p:sp>
        <p:nvSpPr>
          <p:cNvPr id="8" name="Arrow: Down 7" descr="&quot; &quot;">
            <a:extLst>
              <a:ext uri="{FF2B5EF4-FFF2-40B4-BE49-F238E27FC236}">
                <a16:creationId xmlns:a16="http://schemas.microsoft.com/office/drawing/2014/main" id="{CCAA08DB-5C7B-44B3-BB93-C41D4475B84E}"/>
              </a:ext>
              <a:ext uri="{C183D7F6-B498-43B3-948B-1728B52AA6E4}">
                <adec:decorative xmlns:adec="http://schemas.microsoft.com/office/drawing/2017/decorative" val="1"/>
              </a:ext>
            </a:extLst>
          </p:cNvPr>
          <p:cNvSpPr/>
          <p:nvPr/>
        </p:nvSpPr>
        <p:spPr>
          <a:xfrm rot="1800634">
            <a:off x="7053458" y="2426886"/>
            <a:ext cx="484632" cy="97840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1" name="Picture 10" descr="&quot; &quot;">
            <a:extLst>
              <a:ext uri="{FF2B5EF4-FFF2-40B4-BE49-F238E27FC236}">
                <a16:creationId xmlns:a16="http://schemas.microsoft.com/office/drawing/2014/main" id="{7031FE6B-E0EF-4186-A788-BA31BA7FFF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70643" y="4075308"/>
            <a:ext cx="3092296" cy="143608"/>
          </a:xfrm>
          <a:prstGeom prst="rect">
            <a:avLst/>
          </a:prstGeom>
        </p:spPr>
      </p:pic>
      <p:pic>
        <p:nvPicPr>
          <p:cNvPr id="13" name="Picture 12" descr="&quot; &quot;">
            <a:extLst>
              <a:ext uri="{FF2B5EF4-FFF2-40B4-BE49-F238E27FC236}">
                <a16:creationId xmlns:a16="http://schemas.microsoft.com/office/drawing/2014/main" id="{216C7D34-94E4-4641-A06B-E3794A331CB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70643" y="4608811"/>
            <a:ext cx="3090940" cy="140220"/>
          </a:xfrm>
          <a:prstGeom prst="rect">
            <a:avLst/>
          </a:prstGeom>
        </p:spPr>
      </p:pic>
      <p:pic>
        <p:nvPicPr>
          <p:cNvPr id="14" name="Picture 13" descr="&quot; &quot;">
            <a:extLst>
              <a:ext uri="{FF2B5EF4-FFF2-40B4-BE49-F238E27FC236}">
                <a16:creationId xmlns:a16="http://schemas.microsoft.com/office/drawing/2014/main" id="{7CC9472A-9541-4B06-BCB0-B48D44D4CF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70643" y="3793830"/>
            <a:ext cx="3090940" cy="140220"/>
          </a:xfrm>
          <a:prstGeom prst="rect">
            <a:avLst/>
          </a:prstGeom>
        </p:spPr>
      </p:pic>
      <p:pic>
        <p:nvPicPr>
          <p:cNvPr id="15" name="Picture 14" descr="&quot; &quot;">
            <a:extLst>
              <a:ext uri="{FF2B5EF4-FFF2-40B4-BE49-F238E27FC236}">
                <a16:creationId xmlns:a16="http://schemas.microsoft.com/office/drawing/2014/main" id="{4F217231-6D2E-4DF7-8804-E14AC5CE3EB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6047726">
            <a:off x="6968800" y="3874148"/>
            <a:ext cx="362151" cy="932769"/>
          </a:xfrm>
          <a:prstGeom prst="rect">
            <a:avLst/>
          </a:prstGeom>
        </p:spPr>
      </p:pic>
      <p:pic>
        <p:nvPicPr>
          <p:cNvPr id="18" name="Picture 17" descr="&quot; &quot;">
            <a:extLst>
              <a:ext uri="{FF2B5EF4-FFF2-40B4-BE49-F238E27FC236}">
                <a16:creationId xmlns:a16="http://schemas.microsoft.com/office/drawing/2014/main" id="{3C370B99-06D1-42C0-8C23-3FC04AA65D1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95885" y="4663164"/>
            <a:ext cx="993734" cy="536494"/>
          </a:xfrm>
          <a:prstGeom prst="rect">
            <a:avLst/>
          </a:prstGeom>
        </p:spPr>
      </p:pic>
      <p:pic>
        <p:nvPicPr>
          <p:cNvPr id="19" name="Picture 18" descr="&quot; &quot;">
            <a:extLst>
              <a:ext uri="{FF2B5EF4-FFF2-40B4-BE49-F238E27FC236}">
                <a16:creationId xmlns:a16="http://schemas.microsoft.com/office/drawing/2014/main" id="{28ACCB08-6BE6-4129-878A-8A6AFD0A0A6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44954" y="3831247"/>
            <a:ext cx="993734" cy="536494"/>
          </a:xfrm>
          <a:prstGeom prst="rect">
            <a:avLst/>
          </a:prstGeom>
        </p:spPr>
      </p:pic>
      <p:pic>
        <p:nvPicPr>
          <p:cNvPr id="20" name="Picture 19" descr="&quot; &quot;">
            <a:extLst>
              <a:ext uri="{FF2B5EF4-FFF2-40B4-BE49-F238E27FC236}">
                <a16:creationId xmlns:a16="http://schemas.microsoft.com/office/drawing/2014/main" id="{8320D689-17DE-48DC-94EF-B91EE28B850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428167" y="2197302"/>
            <a:ext cx="914479" cy="262151"/>
          </a:xfrm>
          <a:prstGeom prst="rect">
            <a:avLst/>
          </a:prstGeom>
        </p:spPr>
      </p:pic>
    </p:spTree>
    <p:extLst>
      <p:ext uri="{BB962C8B-B14F-4D97-AF65-F5344CB8AC3E}">
        <p14:creationId xmlns:p14="http://schemas.microsoft.com/office/powerpoint/2010/main" val="193727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D654D-670F-41E1-9178-23A1BE9488F3}"/>
              </a:ext>
            </a:extLst>
          </p:cNvPr>
          <p:cNvSpPr>
            <a:spLocks noGrp="1"/>
          </p:cNvSpPr>
          <p:nvPr>
            <p:ph type="title"/>
          </p:nvPr>
        </p:nvSpPr>
        <p:spPr>
          <a:xfrm>
            <a:off x="838200" y="685967"/>
            <a:ext cx="10515600" cy="1014747"/>
          </a:xfrm>
        </p:spPr>
        <p:txBody>
          <a:bodyPr/>
          <a:lstStyle/>
          <a:p>
            <a:r>
              <a:rPr lang="en-US"/>
              <a:t>Missing Information:</a:t>
            </a:r>
          </a:p>
        </p:txBody>
      </p:sp>
      <p:sp>
        <p:nvSpPr>
          <p:cNvPr id="6" name="TextBox 5">
            <a:extLst>
              <a:ext uri="{FF2B5EF4-FFF2-40B4-BE49-F238E27FC236}">
                <a16:creationId xmlns:a16="http://schemas.microsoft.com/office/drawing/2014/main" id="{202AC2F1-9B2F-4558-972A-249F9B8B8358}"/>
              </a:ext>
            </a:extLst>
          </p:cNvPr>
          <p:cNvSpPr txBox="1"/>
          <p:nvPr/>
        </p:nvSpPr>
        <p:spPr>
          <a:xfrm>
            <a:off x="6880350" y="2063914"/>
            <a:ext cx="2538008" cy="2862322"/>
          </a:xfrm>
          <a:prstGeom prst="rect">
            <a:avLst/>
          </a:prstGeom>
          <a:noFill/>
          <a:ln w="12700">
            <a:solidFill>
              <a:schemeClr val="tx1"/>
            </a:solidFill>
          </a:ln>
        </p:spPr>
        <p:txBody>
          <a:bodyPr wrap="square">
            <a:spAutoFit/>
          </a:bodyPr>
          <a:lstStyle/>
          <a:p>
            <a:pPr marL="285750" indent="-285750">
              <a:buFont typeface="Wingdings" panose="05000000000000000000" pitchFamily="2" charset="2"/>
              <a:buChar char="Ø"/>
            </a:pPr>
            <a:r>
              <a:rPr lang="en-US"/>
              <a:t>When this student’s immunization information was entered, the certificate type was inadvertently omitted.  </a:t>
            </a:r>
          </a:p>
          <a:p>
            <a:pPr marL="285750" indent="-285750">
              <a:buFont typeface="Wingdings" panose="05000000000000000000" pitchFamily="2" charset="2"/>
              <a:buChar char="Ø"/>
            </a:pPr>
            <a:r>
              <a:rPr lang="en-US"/>
              <a:t>This is a great tool to find any mistakes with data entry</a:t>
            </a:r>
          </a:p>
        </p:txBody>
      </p:sp>
      <p:pic>
        <p:nvPicPr>
          <p:cNvPr id="4" name="Content Placeholder 3" descr="Screenshot showing immunization report highlighting how to find missing records.  Dates are of no significance. ">
            <a:extLst>
              <a:ext uri="{FF2B5EF4-FFF2-40B4-BE49-F238E27FC236}">
                <a16:creationId xmlns:a16="http://schemas.microsoft.com/office/drawing/2014/main" id="{2AA33AB1-09A1-403A-B925-01BE9C296140}"/>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621955" y="2024088"/>
            <a:ext cx="5986791" cy="2523963"/>
          </a:xfrm>
          <a:prstGeom prst="rect">
            <a:avLst/>
          </a:prstGeom>
          <a:ln w="12700">
            <a:solidFill>
              <a:schemeClr val="tx1"/>
            </a:solidFill>
          </a:ln>
        </p:spPr>
      </p:pic>
      <p:pic>
        <p:nvPicPr>
          <p:cNvPr id="7" name="Picture 6" descr="&quot; &quot;">
            <a:extLst>
              <a:ext uri="{FF2B5EF4-FFF2-40B4-BE49-F238E27FC236}">
                <a16:creationId xmlns:a16="http://schemas.microsoft.com/office/drawing/2014/main" id="{8D474041-C1A6-4EAD-92C8-C8E48CE870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46420" y="3014857"/>
            <a:ext cx="3090940" cy="140220"/>
          </a:xfrm>
          <a:prstGeom prst="rect">
            <a:avLst/>
          </a:prstGeom>
        </p:spPr>
      </p:pic>
      <p:sp>
        <p:nvSpPr>
          <p:cNvPr id="8" name="Rectangle 7" descr="&quot; &quot;">
            <a:extLst>
              <a:ext uri="{FF2B5EF4-FFF2-40B4-BE49-F238E27FC236}">
                <a16:creationId xmlns:a16="http://schemas.microsoft.com/office/drawing/2014/main" id="{5EECD15F-6931-41C3-8365-0136E80CDB88}"/>
              </a:ext>
              <a:ext uri="{C183D7F6-B498-43B3-948B-1728B52AA6E4}">
                <adec:decorative xmlns:adec="http://schemas.microsoft.com/office/drawing/2017/decorative" val="1"/>
              </a:ext>
            </a:extLst>
          </p:cNvPr>
          <p:cNvSpPr/>
          <p:nvPr/>
        </p:nvSpPr>
        <p:spPr>
          <a:xfrm>
            <a:off x="1158843" y="3032963"/>
            <a:ext cx="1131683" cy="1515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descr="&quot; &quot;">
            <a:extLst>
              <a:ext uri="{FF2B5EF4-FFF2-40B4-BE49-F238E27FC236}">
                <a16:creationId xmlns:a16="http://schemas.microsoft.com/office/drawing/2014/main" id="{E6160228-1191-4149-BCAF-3423D6AAC886}"/>
              </a:ext>
              <a:ext uri="{C183D7F6-B498-43B3-948B-1728B52AA6E4}">
                <adec:decorative xmlns:adec="http://schemas.microsoft.com/office/drawing/2017/decorative" val="1"/>
              </a:ext>
            </a:extLst>
          </p:cNvPr>
          <p:cNvSpPr/>
          <p:nvPr/>
        </p:nvSpPr>
        <p:spPr>
          <a:xfrm rot="2870937">
            <a:off x="6280737" y="2058336"/>
            <a:ext cx="484632" cy="97840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135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4826-2C28-4E83-B940-B39C2F202DF8}"/>
              </a:ext>
            </a:extLst>
          </p:cNvPr>
          <p:cNvSpPr>
            <a:spLocks noGrp="1"/>
          </p:cNvSpPr>
          <p:nvPr>
            <p:ph type="title"/>
          </p:nvPr>
        </p:nvSpPr>
        <p:spPr>
          <a:xfrm>
            <a:off x="666842" y="508000"/>
            <a:ext cx="10963183" cy="1325563"/>
          </a:xfrm>
        </p:spPr>
        <p:txBody>
          <a:bodyPr/>
          <a:lstStyle/>
          <a:p>
            <a:r>
              <a:rPr lang="en-US"/>
              <a:t>Contact Information:​</a:t>
            </a:r>
            <a:br>
              <a:rPr lang="en-US"/>
            </a:br>
            <a:endParaRPr lang="en-US"/>
          </a:p>
        </p:txBody>
      </p:sp>
      <p:sp>
        <p:nvSpPr>
          <p:cNvPr id="6" name="TextBox 5">
            <a:extLst>
              <a:ext uri="{FF2B5EF4-FFF2-40B4-BE49-F238E27FC236}">
                <a16:creationId xmlns:a16="http://schemas.microsoft.com/office/drawing/2014/main" id="{28B4E319-3230-4667-AD1C-37AD3A11B68F}"/>
              </a:ext>
            </a:extLst>
          </p:cNvPr>
          <p:cNvSpPr txBox="1"/>
          <p:nvPr/>
        </p:nvSpPr>
        <p:spPr>
          <a:xfrm>
            <a:off x="671004" y="1874901"/>
            <a:ext cx="7003175" cy="4031873"/>
          </a:xfrm>
          <a:prstGeom prst="rect">
            <a:avLst/>
          </a:prstGeom>
          <a:noFill/>
        </p:spPr>
        <p:txBody>
          <a:bodyPr wrap="square" lIns="91440" tIns="45720" rIns="91440" bIns="45720" anchor="t">
            <a:spAutoFit/>
          </a:bodyPr>
          <a:lstStyle/>
          <a:p>
            <a:pPr algn="l" rtl="0" fontAlgn="base"/>
            <a:r>
              <a:rPr lang="en-US" sz="3200" b="0" i="0">
                <a:solidFill>
                  <a:srgbClr val="000000"/>
                </a:solidFill>
                <a:effectLst/>
                <a:latin typeface="Franklin Gothic Book"/>
              </a:rPr>
              <a:t>​</a:t>
            </a:r>
          </a:p>
          <a:p>
            <a:pPr algn="l" rtl="0" fontAlgn="base"/>
            <a:r>
              <a:rPr lang="en-US" sz="3200" b="0" i="0" u="none" strike="noStrike">
                <a:solidFill>
                  <a:srgbClr val="000000"/>
                </a:solidFill>
                <a:effectLst/>
                <a:latin typeface="Franklin Gothic Book"/>
              </a:rPr>
              <a:t>Angie McDonald</a:t>
            </a:r>
            <a:r>
              <a:rPr lang="en-US" sz="3200">
                <a:solidFill>
                  <a:srgbClr val="000000"/>
                </a:solidFill>
                <a:latin typeface="Franklin Gothic Book"/>
              </a:rPr>
              <a:t>,</a:t>
            </a:r>
            <a:r>
              <a:rPr lang="en-US" sz="3200" b="0" i="0" u="none" strike="noStrike">
                <a:solidFill>
                  <a:srgbClr val="000000"/>
                </a:solidFill>
                <a:effectLst/>
                <a:latin typeface="Franklin Gothic Book"/>
              </a:rPr>
              <a:t> ADN, RN, NASSNC</a:t>
            </a:r>
            <a:r>
              <a:rPr lang="en-US" sz="3200" b="0" i="0">
                <a:solidFill>
                  <a:srgbClr val="000000"/>
                </a:solidFill>
                <a:effectLst/>
                <a:latin typeface="Franklin Gothic Book"/>
              </a:rPr>
              <a:t>​</a:t>
            </a:r>
          </a:p>
          <a:p>
            <a:pPr fontAlgn="base"/>
            <a:r>
              <a:rPr lang="en-US" sz="3200">
                <a:solidFill>
                  <a:srgbClr val="000000"/>
                </a:solidFill>
                <a:latin typeface="Franklin Gothic Book"/>
              </a:rPr>
              <a:t>KDE State</a:t>
            </a:r>
            <a:r>
              <a:rPr lang="en-US" sz="3200" b="0" i="0" u="none" strike="noStrike">
                <a:solidFill>
                  <a:srgbClr val="000000"/>
                </a:solidFill>
                <a:effectLst/>
                <a:latin typeface="Franklin Gothic Book"/>
              </a:rPr>
              <a:t> School Nurse Consultant</a:t>
            </a:r>
            <a:r>
              <a:rPr lang="en-US" sz="3200" b="0" i="0">
                <a:solidFill>
                  <a:srgbClr val="000000"/>
                </a:solidFill>
                <a:effectLst/>
                <a:latin typeface="Franklin Gothic Book"/>
              </a:rPr>
              <a:t>​</a:t>
            </a:r>
          </a:p>
          <a:p>
            <a:pPr algn="l" rtl="0" fontAlgn="base"/>
            <a:r>
              <a:rPr lang="en-US" sz="3200" b="0" i="0" u="sng" strike="noStrike">
                <a:solidFill>
                  <a:srgbClr val="0563C1"/>
                </a:solidFill>
                <a:effectLst/>
                <a:latin typeface="Franklin Gothic Book"/>
                <a:hlinkClick r:id="rId2"/>
              </a:rPr>
              <a:t>Angela.Mcdonald@education.ky.gov</a:t>
            </a:r>
            <a:r>
              <a:rPr lang="en-US" sz="3200" b="0" i="0">
                <a:solidFill>
                  <a:srgbClr val="000000"/>
                </a:solidFill>
                <a:effectLst/>
                <a:latin typeface="Franklin Gothic Book"/>
              </a:rPr>
              <a:t>​</a:t>
            </a:r>
          </a:p>
          <a:p>
            <a:pPr algn="l" rtl="0" fontAlgn="base"/>
            <a:r>
              <a:rPr lang="en-US" sz="3200" b="0" i="0">
                <a:solidFill>
                  <a:srgbClr val="000000"/>
                </a:solidFill>
                <a:effectLst/>
                <a:latin typeface="Franklin Gothic Book"/>
              </a:rPr>
              <a:t>​</a:t>
            </a:r>
          </a:p>
          <a:p>
            <a:pPr algn="l" rtl="0" fontAlgn="base"/>
            <a:r>
              <a:rPr lang="en-US" sz="3200" b="0" i="0" u="none" strike="noStrike">
                <a:solidFill>
                  <a:srgbClr val="000000"/>
                </a:solidFill>
                <a:effectLst/>
                <a:latin typeface="Franklin Gothic Book"/>
              </a:rPr>
              <a:t>Michelle Malicote</a:t>
            </a:r>
            <a:r>
              <a:rPr lang="en-US" sz="3200">
                <a:solidFill>
                  <a:srgbClr val="000000"/>
                </a:solidFill>
                <a:latin typeface="Franklin Gothic Book"/>
              </a:rPr>
              <a:t>,</a:t>
            </a:r>
            <a:r>
              <a:rPr lang="en-US" sz="3200" b="0" i="0" u="none" strike="noStrike">
                <a:solidFill>
                  <a:srgbClr val="000000"/>
                </a:solidFill>
                <a:effectLst/>
                <a:latin typeface="Franklin Gothic Book"/>
              </a:rPr>
              <a:t> BSN, RN, NASSNC</a:t>
            </a:r>
            <a:r>
              <a:rPr lang="en-US" sz="3200" b="0" i="0">
                <a:solidFill>
                  <a:srgbClr val="000000"/>
                </a:solidFill>
                <a:effectLst/>
                <a:latin typeface="Franklin Gothic Book"/>
              </a:rPr>
              <a:t>​</a:t>
            </a:r>
          </a:p>
          <a:p>
            <a:pPr fontAlgn="base"/>
            <a:r>
              <a:rPr lang="en-US" sz="3200">
                <a:solidFill>
                  <a:srgbClr val="000000"/>
                </a:solidFill>
                <a:latin typeface="Franklin Gothic Book"/>
              </a:rPr>
              <a:t>KDPH School Health Branch Manager</a:t>
            </a:r>
            <a:endParaRPr lang="en-US" sz="3200" b="0" i="0">
              <a:solidFill>
                <a:srgbClr val="000000"/>
              </a:solidFill>
              <a:effectLst/>
              <a:latin typeface="Franklin Gothic Book"/>
            </a:endParaRPr>
          </a:p>
          <a:p>
            <a:pPr algn="l" rtl="0" fontAlgn="base"/>
            <a:r>
              <a:rPr lang="en-US" sz="3200" b="0" i="0" u="sng" strike="noStrike">
                <a:solidFill>
                  <a:srgbClr val="0563C1"/>
                </a:solidFill>
                <a:effectLst/>
                <a:latin typeface="Franklin Gothic Book"/>
                <a:hlinkClick r:id="rId3"/>
              </a:rPr>
              <a:t>Michelle.Malicote@ky.gov</a:t>
            </a:r>
            <a:endParaRPr lang="en-US" sz="3200" b="0" i="0">
              <a:solidFill>
                <a:srgbClr val="000000"/>
              </a:solidFill>
              <a:effectLst/>
              <a:latin typeface="Franklin Gothic Book"/>
            </a:endParaRPr>
          </a:p>
        </p:txBody>
      </p:sp>
    </p:spTree>
    <p:extLst>
      <p:ext uri="{BB962C8B-B14F-4D97-AF65-F5344CB8AC3E}">
        <p14:creationId xmlns:p14="http://schemas.microsoft.com/office/powerpoint/2010/main" val="973877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hank you">
            <a:extLst>
              <a:ext uri="{FF2B5EF4-FFF2-40B4-BE49-F238E27FC236}">
                <a16:creationId xmlns:a16="http://schemas.microsoft.com/office/drawing/2014/main" id="{D40A9248-AECE-413C-8C96-46BBACF30614}"/>
              </a:ext>
            </a:extLst>
          </p:cNvPr>
          <p:cNvPicPr>
            <a:picLocks noChangeAspect="1"/>
          </p:cNvPicPr>
          <p:nvPr/>
        </p:nvPicPr>
        <p:blipFill>
          <a:blip r:embed="rId2"/>
          <a:stretch>
            <a:fillRect/>
          </a:stretch>
        </p:blipFill>
        <p:spPr>
          <a:xfrm>
            <a:off x="659449" y="787325"/>
            <a:ext cx="10715862" cy="5517222"/>
          </a:xfrm>
          <a:prstGeom prst="rect">
            <a:avLst/>
          </a:prstGeom>
        </p:spPr>
      </p:pic>
    </p:spTree>
    <p:extLst>
      <p:ext uri="{BB962C8B-B14F-4D97-AF65-F5344CB8AC3E}">
        <p14:creationId xmlns:p14="http://schemas.microsoft.com/office/powerpoint/2010/main" val="358249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A8DE-154B-476B-90EA-6D3CF838F635}"/>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804D5CF4-8FC0-482A-993D-5897CD1387FF}"/>
              </a:ext>
            </a:extLst>
          </p:cNvPr>
          <p:cNvSpPr>
            <a:spLocks noGrp="1"/>
          </p:cNvSpPr>
          <p:nvPr>
            <p:ph idx="1"/>
          </p:nvPr>
        </p:nvSpPr>
        <p:spPr>
          <a:xfrm>
            <a:off x="838200" y="1492250"/>
            <a:ext cx="10515600" cy="4684713"/>
          </a:xfrm>
        </p:spPr>
        <p:txBody>
          <a:bodyPr vert="horz" lIns="91440" tIns="45720" rIns="91440" bIns="45720" rtlCol="0" anchor="t">
            <a:normAutofit/>
          </a:bodyPr>
          <a:lstStyle/>
          <a:p>
            <a:r>
              <a:rPr lang="en-US"/>
              <a:t>Understand how to correctly enter immunizations into Infinite Campus</a:t>
            </a:r>
          </a:p>
          <a:p>
            <a:r>
              <a:rPr lang="en-US"/>
              <a:t>Define compliant vs. non-compliant</a:t>
            </a:r>
          </a:p>
          <a:p>
            <a:r>
              <a:rPr lang="en-US"/>
              <a:t>Identify what an immunization screen entry looks like</a:t>
            </a:r>
          </a:p>
          <a:p>
            <a:r>
              <a:rPr lang="en-US"/>
              <a:t>Can enter immunization certificate data and recognize incomplete or incorrect entries</a:t>
            </a:r>
          </a:p>
          <a:p>
            <a:r>
              <a:rPr lang="en-US"/>
              <a:t>Can create immunization data reports to support compliance </a:t>
            </a:r>
          </a:p>
          <a:p>
            <a:endParaRPr lang="en-US"/>
          </a:p>
        </p:txBody>
      </p:sp>
    </p:spTree>
    <p:extLst>
      <p:ext uri="{BB962C8B-B14F-4D97-AF65-F5344CB8AC3E}">
        <p14:creationId xmlns:p14="http://schemas.microsoft.com/office/powerpoint/2010/main" val="710405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28333B-B91C-4D03-9680-1A5833DE5730}"/>
              </a:ext>
            </a:extLst>
          </p:cNvPr>
          <p:cNvSpPr>
            <a:spLocks noGrp="1"/>
          </p:cNvSpPr>
          <p:nvPr>
            <p:ph type="title"/>
          </p:nvPr>
        </p:nvSpPr>
        <p:spPr/>
        <p:txBody>
          <a:bodyPr/>
          <a:lstStyle/>
          <a:p>
            <a:r>
              <a:rPr lang="en-US"/>
              <a:t>Getting Started:</a:t>
            </a:r>
          </a:p>
        </p:txBody>
      </p:sp>
      <p:pic>
        <p:nvPicPr>
          <p:cNvPr id="8" name="Content Placeholder 7" descr="Select name of student, go to index tab, select student information, Health, general">
            <a:extLst>
              <a:ext uri="{FF2B5EF4-FFF2-40B4-BE49-F238E27FC236}">
                <a16:creationId xmlns:a16="http://schemas.microsoft.com/office/drawing/2014/main" id="{C0DBAAF7-7FAF-4BF1-8DB9-2A4B3E98A018}"/>
              </a:ext>
            </a:extLst>
          </p:cNvPr>
          <p:cNvPicPr>
            <a:picLocks noGrp="1" noChangeAspect="1"/>
          </p:cNvPicPr>
          <p:nvPr>
            <p:ph sz="half" idx="1"/>
          </p:nvPr>
        </p:nvPicPr>
        <p:blipFill>
          <a:blip r:embed="rId2"/>
          <a:stretch>
            <a:fillRect/>
          </a:stretch>
        </p:blipFill>
        <p:spPr>
          <a:xfrm>
            <a:off x="838200" y="1562885"/>
            <a:ext cx="5181600" cy="3736949"/>
          </a:xfrm>
          <a:prstGeom prst="rect">
            <a:avLst/>
          </a:prstGeom>
        </p:spPr>
      </p:pic>
      <p:pic>
        <p:nvPicPr>
          <p:cNvPr id="7" name="Content Placeholder 6" descr="Graphic reading, Index, Student Information, Health, and General, circled in red.">
            <a:extLst>
              <a:ext uri="{FF2B5EF4-FFF2-40B4-BE49-F238E27FC236}">
                <a16:creationId xmlns:a16="http://schemas.microsoft.com/office/drawing/2014/main" id="{5167D05D-30A7-48B9-B084-1D137F48DA74}"/>
              </a:ext>
              <a:ext uri="{C183D7F6-B498-43B3-948B-1728B52AA6E4}">
                <adec:decorative xmlns:adec="http://schemas.microsoft.com/office/drawing/2017/decorative" val="0"/>
              </a:ext>
            </a:extLst>
          </p:cNvPr>
          <p:cNvPicPr>
            <a:picLocks noGrp="1" noChangeAspect="1"/>
          </p:cNvPicPr>
          <p:nvPr>
            <p:ph sz="half" idx="2"/>
          </p:nvPr>
        </p:nvPicPr>
        <p:blipFill>
          <a:blip r:embed="rId3"/>
          <a:stretch>
            <a:fillRect/>
          </a:stretch>
        </p:blipFill>
        <p:spPr>
          <a:xfrm>
            <a:off x="7055518" y="923582"/>
            <a:ext cx="3044260" cy="4351338"/>
          </a:xfrm>
          <a:prstGeom prst="rect">
            <a:avLst/>
          </a:prstGeom>
          <a:ln w="12700">
            <a:solidFill>
              <a:schemeClr val="tx1"/>
            </a:solidFill>
          </a:ln>
        </p:spPr>
      </p:pic>
      <p:pic>
        <p:nvPicPr>
          <p:cNvPr id="2" name="Picture 1" descr="&quot; &quot;">
            <a:extLst>
              <a:ext uri="{FF2B5EF4-FFF2-40B4-BE49-F238E27FC236}">
                <a16:creationId xmlns:a16="http://schemas.microsoft.com/office/drawing/2014/main" id="{8F4B09A1-ED77-470F-AD54-07EC548471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75085" y="1828952"/>
            <a:ext cx="2158171" cy="475529"/>
          </a:xfrm>
          <a:prstGeom prst="rect">
            <a:avLst/>
          </a:prstGeom>
        </p:spPr>
      </p:pic>
      <p:pic>
        <p:nvPicPr>
          <p:cNvPr id="3" name="Picture 2" descr="&quot; &quot;">
            <a:extLst>
              <a:ext uri="{FF2B5EF4-FFF2-40B4-BE49-F238E27FC236}">
                <a16:creationId xmlns:a16="http://schemas.microsoft.com/office/drawing/2014/main" id="{9A8ED15C-B671-4E7D-8F38-0E97789B24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82150" y="948479"/>
            <a:ext cx="1013552" cy="475529"/>
          </a:xfrm>
          <a:prstGeom prst="rect">
            <a:avLst/>
          </a:prstGeom>
        </p:spPr>
      </p:pic>
      <p:pic>
        <p:nvPicPr>
          <p:cNvPr id="5" name="Picture 4" descr="&quot; &quot;">
            <a:extLst>
              <a:ext uri="{FF2B5EF4-FFF2-40B4-BE49-F238E27FC236}">
                <a16:creationId xmlns:a16="http://schemas.microsoft.com/office/drawing/2014/main" id="{3E2F7E09-0EBA-4D02-804A-6B6C22C422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57570" y="2615460"/>
            <a:ext cx="1156771" cy="392145"/>
          </a:xfrm>
          <a:prstGeom prst="rect">
            <a:avLst/>
          </a:prstGeom>
        </p:spPr>
      </p:pic>
      <p:pic>
        <p:nvPicPr>
          <p:cNvPr id="6" name="Picture 5" descr="&quot; &quot;">
            <a:extLst>
              <a:ext uri="{FF2B5EF4-FFF2-40B4-BE49-F238E27FC236}">
                <a16:creationId xmlns:a16="http://schemas.microsoft.com/office/drawing/2014/main" id="{66A4D65A-1B21-4A70-9A04-75869D0023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80241" y="3028711"/>
            <a:ext cx="1252746" cy="355975"/>
          </a:xfrm>
          <a:prstGeom prst="rect">
            <a:avLst/>
          </a:prstGeom>
        </p:spPr>
      </p:pic>
    </p:spTree>
    <p:extLst>
      <p:ext uri="{BB962C8B-B14F-4D97-AF65-F5344CB8AC3E}">
        <p14:creationId xmlns:p14="http://schemas.microsoft.com/office/powerpoint/2010/main" val="648646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1D793-2CC8-496D-A2F3-CB151FE6130C}"/>
              </a:ext>
            </a:extLst>
          </p:cNvPr>
          <p:cNvSpPr>
            <a:spLocks noGrp="1"/>
          </p:cNvSpPr>
          <p:nvPr>
            <p:ph type="title"/>
          </p:nvPr>
        </p:nvSpPr>
        <p:spPr/>
        <p:txBody>
          <a:bodyPr/>
          <a:lstStyle/>
          <a:p>
            <a:r>
              <a:rPr lang="en-US"/>
              <a:t>Choose the Immunizations Tab:</a:t>
            </a:r>
          </a:p>
        </p:txBody>
      </p:sp>
      <p:pic>
        <p:nvPicPr>
          <p:cNvPr id="4" name="Picture 3" descr="Immunizations tab in Infiite Campus">
            <a:extLst>
              <a:ext uri="{FF2B5EF4-FFF2-40B4-BE49-F238E27FC236}">
                <a16:creationId xmlns:a16="http://schemas.microsoft.com/office/drawing/2014/main" id="{C9D6EAEA-D6F3-4325-B0D7-11B38EFCD058}"/>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949430" y="3191085"/>
            <a:ext cx="8772904" cy="390178"/>
          </a:xfrm>
          <a:prstGeom prst="rect">
            <a:avLst/>
          </a:prstGeom>
          <a:ln w="28575">
            <a:solidFill>
              <a:schemeClr val="tx1"/>
            </a:solidFill>
          </a:ln>
        </p:spPr>
      </p:pic>
      <p:pic>
        <p:nvPicPr>
          <p:cNvPr id="2" name="Picture 1" descr="&quot; &quot;">
            <a:extLst>
              <a:ext uri="{FF2B5EF4-FFF2-40B4-BE49-F238E27FC236}">
                <a16:creationId xmlns:a16="http://schemas.microsoft.com/office/drawing/2014/main" id="{5FC337C6-2A47-4781-B13F-ABF9694F0F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87456" y="3198596"/>
            <a:ext cx="1099799" cy="390179"/>
          </a:xfrm>
          <a:prstGeom prst="rect">
            <a:avLst/>
          </a:prstGeom>
        </p:spPr>
      </p:pic>
    </p:spTree>
    <p:extLst>
      <p:ext uri="{BB962C8B-B14F-4D97-AF65-F5344CB8AC3E}">
        <p14:creationId xmlns:p14="http://schemas.microsoft.com/office/powerpoint/2010/main" val="311088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7E7C-097E-4221-BB77-868EED5023BB}"/>
              </a:ext>
            </a:extLst>
          </p:cNvPr>
          <p:cNvSpPr>
            <a:spLocks noGrp="1"/>
          </p:cNvSpPr>
          <p:nvPr>
            <p:ph type="title"/>
          </p:nvPr>
        </p:nvSpPr>
        <p:spPr>
          <a:xfrm>
            <a:off x="983479" y="1854926"/>
            <a:ext cx="3932237" cy="1600200"/>
          </a:xfrm>
        </p:spPr>
        <p:txBody>
          <a:bodyPr/>
          <a:lstStyle/>
          <a:p>
            <a:r>
              <a:rPr lang="en-US"/>
              <a:t>Your Screen Should Now Look Like This:</a:t>
            </a:r>
          </a:p>
        </p:txBody>
      </p:sp>
      <p:pic>
        <p:nvPicPr>
          <p:cNvPr id="6" name="Picture 5" descr="Immunization Summary screenshot in Infinite Campus.">
            <a:extLst>
              <a:ext uri="{FF2B5EF4-FFF2-40B4-BE49-F238E27FC236}">
                <a16:creationId xmlns:a16="http://schemas.microsoft.com/office/drawing/2014/main" id="{230C2079-688A-4AF4-8E92-89C17B2E60CE}"/>
              </a:ext>
            </a:extLst>
          </p:cNvPr>
          <p:cNvPicPr>
            <a:picLocks noChangeAspect="1"/>
          </p:cNvPicPr>
          <p:nvPr/>
        </p:nvPicPr>
        <p:blipFill>
          <a:blip r:embed="rId2"/>
          <a:stretch>
            <a:fillRect/>
          </a:stretch>
        </p:blipFill>
        <p:spPr>
          <a:xfrm>
            <a:off x="6096000" y="272375"/>
            <a:ext cx="4804064" cy="5596613"/>
          </a:xfrm>
          <a:prstGeom prst="rect">
            <a:avLst/>
          </a:prstGeom>
          <a:ln w="12700">
            <a:solidFill>
              <a:schemeClr val="tx1"/>
            </a:solidFill>
          </a:ln>
        </p:spPr>
      </p:pic>
    </p:spTree>
    <p:extLst>
      <p:ext uri="{BB962C8B-B14F-4D97-AF65-F5344CB8AC3E}">
        <p14:creationId xmlns:p14="http://schemas.microsoft.com/office/powerpoint/2010/main" val="2763494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2664-A72C-4313-8C90-150DD2D96747}"/>
              </a:ext>
            </a:extLst>
          </p:cNvPr>
          <p:cNvSpPr>
            <a:spLocks noGrp="1"/>
          </p:cNvSpPr>
          <p:nvPr>
            <p:ph type="title"/>
          </p:nvPr>
        </p:nvSpPr>
        <p:spPr>
          <a:xfrm>
            <a:off x="838200" y="365125"/>
            <a:ext cx="10515600" cy="721291"/>
          </a:xfrm>
        </p:spPr>
        <p:txBody>
          <a:bodyPr/>
          <a:lstStyle/>
          <a:p>
            <a:r>
              <a:rPr lang="en-US"/>
              <a:t>Dates on the Certificate:</a:t>
            </a:r>
          </a:p>
        </p:txBody>
      </p:sp>
      <p:sp>
        <p:nvSpPr>
          <p:cNvPr id="5" name="Content Placeholder 4">
            <a:extLst>
              <a:ext uri="{FF2B5EF4-FFF2-40B4-BE49-F238E27FC236}">
                <a16:creationId xmlns:a16="http://schemas.microsoft.com/office/drawing/2014/main" id="{418679AD-6DA0-4679-BCF6-EF46CC665FB1}"/>
              </a:ext>
            </a:extLst>
          </p:cNvPr>
          <p:cNvSpPr>
            <a:spLocks noGrp="1"/>
          </p:cNvSpPr>
          <p:nvPr>
            <p:ph sz="half" idx="2"/>
          </p:nvPr>
        </p:nvSpPr>
        <p:spPr>
          <a:xfrm>
            <a:off x="6292913" y="1581182"/>
            <a:ext cx="5060887" cy="2782588"/>
          </a:xfrm>
          <a:ln w="12700">
            <a:solidFill>
              <a:schemeClr val="tx1"/>
            </a:solidFill>
          </a:ln>
        </p:spPr>
        <p:txBody>
          <a:bodyPr vert="horz" lIns="91440" tIns="45720" rIns="91440" bIns="45720" rtlCol="0" anchor="t">
            <a:normAutofit lnSpcReduction="10000"/>
          </a:bodyPr>
          <a:lstStyle/>
          <a:p>
            <a:pPr>
              <a:lnSpc>
                <a:spcPct val="100000"/>
              </a:lnSpc>
            </a:pPr>
            <a:r>
              <a:rPr lang="en-US" sz="2000"/>
              <a:t>Enter certificate date:</a:t>
            </a:r>
          </a:p>
          <a:p>
            <a:pPr marL="0" indent="0">
              <a:lnSpc>
                <a:spcPct val="100000"/>
              </a:lnSpc>
              <a:buNone/>
            </a:pPr>
            <a:r>
              <a:rPr lang="en-US" sz="2000"/>
              <a:t>   (This is the date the certificate was signed</a:t>
            </a:r>
          </a:p>
          <a:p>
            <a:pPr marL="0" indent="0">
              <a:lnSpc>
                <a:spcPct val="100000"/>
              </a:lnSpc>
              <a:buNone/>
            </a:pPr>
            <a:r>
              <a:rPr lang="en-US" sz="2000"/>
              <a:t>    or the date you entered into Infinite Campus (IC))</a:t>
            </a:r>
          </a:p>
          <a:p>
            <a:pPr>
              <a:lnSpc>
                <a:spcPct val="100000"/>
              </a:lnSpc>
            </a:pPr>
            <a:r>
              <a:rPr lang="en-US" sz="2000"/>
              <a:t>Enter certificate expiration date</a:t>
            </a:r>
          </a:p>
          <a:p>
            <a:pPr>
              <a:lnSpc>
                <a:spcPct val="100000"/>
              </a:lnSpc>
            </a:pPr>
            <a:r>
              <a:rPr lang="en-US" sz="2000"/>
              <a:t>Enter the type of certificate:</a:t>
            </a:r>
          </a:p>
          <a:p>
            <a:pPr marL="0" indent="0">
              <a:lnSpc>
                <a:spcPct val="100000"/>
              </a:lnSpc>
              <a:buNone/>
            </a:pPr>
            <a:r>
              <a:rPr lang="en-US" sz="2000"/>
              <a:t>   (provisional, standard, medical or religious)</a:t>
            </a:r>
          </a:p>
          <a:p>
            <a:endParaRPr lang="en-US"/>
          </a:p>
        </p:txBody>
      </p:sp>
      <p:pic>
        <p:nvPicPr>
          <p:cNvPr id="4" name="Content Placeholder 3" descr="Immunization Summary screenshot in Infinite Campus, showing certificate date, expiration date, and type of certificate">
            <a:extLst>
              <a:ext uri="{FF2B5EF4-FFF2-40B4-BE49-F238E27FC236}">
                <a16:creationId xmlns:a16="http://schemas.microsoft.com/office/drawing/2014/main" id="{797D10CA-A0E3-49DD-BDB7-A0E4B9B35CAD}"/>
              </a:ext>
              <a:ext uri="{C183D7F6-B498-43B3-948B-1728B52AA6E4}">
                <adec:decorative xmlns:adec="http://schemas.microsoft.com/office/drawing/2017/decorative" val="0"/>
              </a:ext>
            </a:extLst>
          </p:cNvPr>
          <p:cNvPicPr>
            <a:picLocks noGrp="1" noChangeAspect="1"/>
          </p:cNvPicPr>
          <p:nvPr>
            <p:ph sz="half" idx="1"/>
          </p:nvPr>
        </p:nvPicPr>
        <p:blipFill>
          <a:blip r:embed="rId2"/>
          <a:stretch>
            <a:fillRect/>
          </a:stretch>
        </p:blipFill>
        <p:spPr>
          <a:xfrm>
            <a:off x="838200" y="1303698"/>
            <a:ext cx="4460185" cy="5260063"/>
          </a:xfrm>
          <a:prstGeom prst="rect">
            <a:avLst/>
          </a:prstGeom>
          <a:ln w="12700">
            <a:solidFill>
              <a:schemeClr val="tx1"/>
            </a:solidFill>
          </a:ln>
        </p:spPr>
      </p:pic>
      <p:pic>
        <p:nvPicPr>
          <p:cNvPr id="6" name="Picture 5" descr="&quot; &quot;">
            <a:extLst>
              <a:ext uri="{FF2B5EF4-FFF2-40B4-BE49-F238E27FC236}">
                <a16:creationId xmlns:a16="http://schemas.microsoft.com/office/drawing/2014/main" id="{F01DC279-2C32-4BC4-BC72-B8E19AC639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3184885"/>
            <a:ext cx="1343585" cy="268247"/>
          </a:xfrm>
          <a:prstGeom prst="rect">
            <a:avLst/>
          </a:prstGeom>
        </p:spPr>
      </p:pic>
      <p:pic>
        <p:nvPicPr>
          <p:cNvPr id="7" name="Picture 6" descr="&quot; &quot;">
            <a:extLst>
              <a:ext uri="{FF2B5EF4-FFF2-40B4-BE49-F238E27FC236}">
                <a16:creationId xmlns:a16="http://schemas.microsoft.com/office/drawing/2014/main" id="{535CF41A-E70B-48B8-A382-E5218B772D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81785" y="3195901"/>
            <a:ext cx="1500803" cy="268247"/>
          </a:xfrm>
          <a:prstGeom prst="rect">
            <a:avLst/>
          </a:prstGeom>
        </p:spPr>
      </p:pic>
      <p:pic>
        <p:nvPicPr>
          <p:cNvPr id="8" name="Picture 7" descr="&quot; '">
            <a:extLst>
              <a:ext uri="{FF2B5EF4-FFF2-40B4-BE49-F238E27FC236}">
                <a16:creationId xmlns:a16="http://schemas.microsoft.com/office/drawing/2014/main" id="{062ABF86-F06A-4BFA-8C9C-AD307E3A5C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37350" y="3184883"/>
            <a:ext cx="1188823" cy="268247"/>
          </a:xfrm>
          <a:prstGeom prst="rect">
            <a:avLst/>
          </a:prstGeom>
        </p:spPr>
      </p:pic>
    </p:spTree>
    <p:extLst>
      <p:ext uri="{BB962C8B-B14F-4D97-AF65-F5344CB8AC3E}">
        <p14:creationId xmlns:p14="http://schemas.microsoft.com/office/powerpoint/2010/main" val="142065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descr="&quot; &quot;">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B60545-FBAB-4719-B55F-9F5561F11B57}"/>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KDE Requirements:</a:t>
            </a:r>
          </a:p>
        </p:txBody>
      </p:sp>
      <p:graphicFrame>
        <p:nvGraphicFramePr>
          <p:cNvPr id="5" name="Content Placeholder 2" descr="&quot; &quot;">
            <a:extLst>
              <a:ext uri="{FF2B5EF4-FFF2-40B4-BE49-F238E27FC236}">
                <a16:creationId xmlns:a16="http://schemas.microsoft.com/office/drawing/2014/main" id="{4C18642E-6D96-442D-840B-4DC4D3EEF7B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3187600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884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B97D9-0A74-43EE-B843-DCC85CA45CD6}"/>
              </a:ext>
            </a:extLst>
          </p:cNvPr>
          <p:cNvSpPr>
            <a:spLocks noGrp="1"/>
          </p:cNvSpPr>
          <p:nvPr>
            <p:ph type="title"/>
          </p:nvPr>
        </p:nvSpPr>
        <p:spPr>
          <a:xfrm>
            <a:off x="838200" y="365126"/>
            <a:ext cx="10515600" cy="723318"/>
          </a:xfrm>
        </p:spPr>
        <p:txBody>
          <a:bodyPr/>
          <a:lstStyle/>
          <a:p>
            <a:r>
              <a:rPr lang="en-US"/>
              <a:t>Immunization Dates:</a:t>
            </a:r>
          </a:p>
        </p:txBody>
      </p:sp>
      <p:sp>
        <p:nvSpPr>
          <p:cNvPr id="4" name="Content Placeholder 3">
            <a:extLst>
              <a:ext uri="{FF2B5EF4-FFF2-40B4-BE49-F238E27FC236}">
                <a16:creationId xmlns:a16="http://schemas.microsoft.com/office/drawing/2014/main" id="{8889CAA8-30DA-463C-90C7-D930BFF65D2D}"/>
              </a:ext>
            </a:extLst>
          </p:cNvPr>
          <p:cNvSpPr>
            <a:spLocks noGrp="1"/>
          </p:cNvSpPr>
          <p:nvPr>
            <p:ph sz="half" idx="2"/>
          </p:nvPr>
        </p:nvSpPr>
        <p:spPr>
          <a:xfrm>
            <a:off x="6686740" y="1890485"/>
            <a:ext cx="5055606" cy="2165467"/>
          </a:xfrm>
          <a:ln w="12700">
            <a:solidFill>
              <a:schemeClr val="tx1"/>
            </a:solidFill>
          </a:ln>
        </p:spPr>
        <p:txBody>
          <a:bodyPr vert="horz" lIns="91440" tIns="45720" rIns="91440" bIns="45720" rtlCol="0" anchor="t">
            <a:normAutofit/>
          </a:bodyPr>
          <a:lstStyle/>
          <a:p>
            <a:r>
              <a:rPr lang="en-US"/>
              <a:t>Enter the dates of the immunizations listed on the certificate</a:t>
            </a:r>
          </a:p>
          <a:p>
            <a:r>
              <a:rPr lang="en-US"/>
              <a:t>Click Save</a:t>
            </a:r>
          </a:p>
          <a:p>
            <a:endParaRPr lang="en-US"/>
          </a:p>
        </p:txBody>
      </p:sp>
      <p:pic>
        <p:nvPicPr>
          <p:cNvPr id="5" name="Content Placeholder 4" descr="Screenshot of dates of immunization entered on the certificate. Dates have no significance, just for illustrative purpose. ">
            <a:extLst>
              <a:ext uri="{FF2B5EF4-FFF2-40B4-BE49-F238E27FC236}">
                <a16:creationId xmlns:a16="http://schemas.microsoft.com/office/drawing/2014/main" id="{D62E90C1-0F64-4100-9754-3B8610D833D2}"/>
              </a:ext>
              <a:ext uri="{C183D7F6-B498-43B3-948B-1728B52AA6E4}">
                <adec:decorative xmlns:adec="http://schemas.microsoft.com/office/drawing/2017/decorative" val="0"/>
              </a:ext>
            </a:extLst>
          </p:cNvPr>
          <p:cNvPicPr>
            <a:picLocks noGrp="1" noChangeAspect="1"/>
          </p:cNvPicPr>
          <p:nvPr>
            <p:ph sz="half" idx="1"/>
          </p:nvPr>
        </p:nvPicPr>
        <p:blipFill>
          <a:blip r:embed="rId2"/>
          <a:stretch>
            <a:fillRect/>
          </a:stretch>
        </p:blipFill>
        <p:spPr>
          <a:xfrm>
            <a:off x="838200" y="1195057"/>
            <a:ext cx="5055606" cy="5187636"/>
          </a:xfrm>
          <a:prstGeom prst="rect">
            <a:avLst/>
          </a:prstGeom>
          <a:ln w="12700">
            <a:solidFill>
              <a:schemeClr val="tx1"/>
            </a:solidFill>
          </a:ln>
        </p:spPr>
      </p:pic>
      <p:pic>
        <p:nvPicPr>
          <p:cNvPr id="6" name="Picture 5" descr="&quot; &quot;">
            <a:extLst>
              <a:ext uri="{FF2B5EF4-FFF2-40B4-BE49-F238E27FC236}">
                <a16:creationId xmlns:a16="http://schemas.microsoft.com/office/drawing/2014/main" id="{DD92806B-37D2-47EA-BB00-6D8A84B867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0999" y="1195057"/>
            <a:ext cx="999831" cy="329213"/>
          </a:xfrm>
          <a:prstGeom prst="rect">
            <a:avLst/>
          </a:prstGeom>
        </p:spPr>
      </p:pic>
      <p:pic>
        <p:nvPicPr>
          <p:cNvPr id="12" name="Picture 11" descr="&quot; &quot;">
            <a:extLst>
              <a:ext uri="{FF2B5EF4-FFF2-40B4-BE49-F238E27FC236}">
                <a16:creationId xmlns:a16="http://schemas.microsoft.com/office/drawing/2014/main" id="{89D39956-A3A0-408F-B05C-1607559105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96139" y="3776460"/>
            <a:ext cx="674623" cy="219475"/>
          </a:xfrm>
          <a:prstGeom prst="rect">
            <a:avLst/>
          </a:prstGeom>
        </p:spPr>
      </p:pic>
      <p:pic>
        <p:nvPicPr>
          <p:cNvPr id="13" name="Picture 12" descr="&quot; &quot;">
            <a:extLst>
              <a:ext uri="{FF2B5EF4-FFF2-40B4-BE49-F238E27FC236}">
                <a16:creationId xmlns:a16="http://schemas.microsoft.com/office/drawing/2014/main" id="{E5A9E49E-4391-4662-83A2-AB09C2B83A7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29821" y="3764173"/>
            <a:ext cx="676715" cy="225572"/>
          </a:xfrm>
          <a:prstGeom prst="rect">
            <a:avLst/>
          </a:prstGeom>
        </p:spPr>
      </p:pic>
      <p:pic>
        <p:nvPicPr>
          <p:cNvPr id="14" name="Picture 13" descr="&quot; &quot;">
            <a:extLst>
              <a:ext uri="{FF2B5EF4-FFF2-40B4-BE49-F238E27FC236}">
                <a16:creationId xmlns:a16="http://schemas.microsoft.com/office/drawing/2014/main" id="{FEA0C705-D090-411A-BEA6-59BF6726C72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06536" y="3766841"/>
            <a:ext cx="676715" cy="225572"/>
          </a:xfrm>
          <a:prstGeom prst="rect">
            <a:avLst/>
          </a:prstGeom>
        </p:spPr>
      </p:pic>
      <p:pic>
        <p:nvPicPr>
          <p:cNvPr id="15" name="Picture 14" descr="&quot; &quot;">
            <a:extLst>
              <a:ext uri="{FF2B5EF4-FFF2-40B4-BE49-F238E27FC236}">
                <a16:creationId xmlns:a16="http://schemas.microsoft.com/office/drawing/2014/main" id="{0420A58E-BA3C-4C6E-959C-0497546171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09658" y="3766978"/>
            <a:ext cx="676715" cy="225572"/>
          </a:xfrm>
          <a:prstGeom prst="rect">
            <a:avLst/>
          </a:prstGeom>
        </p:spPr>
      </p:pic>
      <p:pic>
        <p:nvPicPr>
          <p:cNvPr id="16" name="Picture 15" descr="&quot; &quot;">
            <a:extLst>
              <a:ext uri="{FF2B5EF4-FFF2-40B4-BE49-F238E27FC236}">
                <a16:creationId xmlns:a16="http://schemas.microsoft.com/office/drawing/2014/main" id="{1D87849D-A274-4BD6-8F32-75C922F5353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515051" y="3768197"/>
            <a:ext cx="676715" cy="225572"/>
          </a:xfrm>
          <a:prstGeom prst="rect">
            <a:avLst/>
          </a:prstGeom>
        </p:spPr>
      </p:pic>
      <p:pic>
        <p:nvPicPr>
          <p:cNvPr id="17" name="Picture 16" descr="&quot; &quot;">
            <a:extLst>
              <a:ext uri="{FF2B5EF4-FFF2-40B4-BE49-F238E27FC236}">
                <a16:creationId xmlns:a16="http://schemas.microsoft.com/office/drawing/2014/main" id="{CD3B4FF3-A755-4B82-8D2F-FEEEB6BD42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09148" y="5012810"/>
            <a:ext cx="676715" cy="225572"/>
          </a:xfrm>
          <a:prstGeom prst="rect">
            <a:avLst/>
          </a:prstGeom>
        </p:spPr>
      </p:pic>
      <p:pic>
        <p:nvPicPr>
          <p:cNvPr id="18" name="Picture 17" descr="&quot; &quot;">
            <a:extLst>
              <a:ext uri="{FF2B5EF4-FFF2-40B4-BE49-F238E27FC236}">
                <a16:creationId xmlns:a16="http://schemas.microsoft.com/office/drawing/2014/main" id="{2E3991BC-846A-4DF4-A3FD-B8DB7EFBDC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06535" y="5012947"/>
            <a:ext cx="676715" cy="225572"/>
          </a:xfrm>
          <a:prstGeom prst="rect">
            <a:avLst/>
          </a:prstGeom>
        </p:spPr>
      </p:pic>
      <p:pic>
        <p:nvPicPr>
          <p:cNvPr id="19" name="Picture 18" descr="&quot; &quot;">
            <a:extLst>
              <a:ext uri="{FF2B5EF4-FFF2-40B4-BE49-F238E27FC236}">
                <a16:creationId xmlns:a16="http://schemas.microsoft.com/office/drawing/2014/main" id="{2E22E71F-6B0F-4D56-A723-9BD9F1A684A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17223" y="5008261"/>
            <a:ext cx="676715" cy="225572"/>
          </a:xfrm>
          <a:prstGeom prst="rect">
            <a:avLst/>
          </a:prstGeom>
        </p:spPr>
      </p:pic>
      <p:pic>
        <p:nvPicPr>
          <p:cNvPr id="20" name="Picture 19" descr="&quot; &quot;">
            <a:extLst>
              <a:ext uri="{FF2B5EF4-FFF2-40B4-BE49-F238E27FC236}">
                <a16:creationId xmlns:a16="http://schemas.microsoft.com/office/drawing/2014/main" id="{69F55EA1-3D69-4FAF-ADC8-6BE865B6359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519424" y="5008124"/>
            <a:ext cx="676715" cy="225572"/>
          </a:xfrm>
          <a:prstGeom prst="rect">
            <a:avLst/>
          </a:prstGeom>
        </p:spPr>
      </p:pic>
      <p:pic>
        <p:nvPicPr>
          <p:cNvPr id="21" name="Picture 20" descr="&quot; &quot;">
            <a:extLst>
              <a:ext uri="{FF2B5EF4-FFF2-40B4-BE49-F238E27FC236}">
                <a16:creationId xmlns:a16="http://schemas.microsoft.com/office/drawing/2014/main" id="{80629461-6D14-4228-B24F-1A0F821CE1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28917" y="6073387"/>
            <a:ext cx="676715" cy="225572"/>
          </a:xfrm>
          <a:prstGeom prst="rect">
            <a:avLst/>
          </a:prstGeom>
        </p:spPr>
      </p:pic>
      <p:pic>
        <p:nvPicPr>
          <p:cNvPr id="22" name="Picture 21" descr="&quot; &quot;">
            <a:extLst>
              <a:ext uri="{FF2B5EF4-FFF2-40B4-BE49-F238E27FC236}">
                <a16:creationId xmlns:a16="http://schemas.microsoft.com/office/drawing/2014/main" id="{0CEFFBC9-78AB-46C6-8833-3338A8E717D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29821" y="6071597"/>
            <a:ext cx="676715" cy="225572"/>
          </a:xfrm>
          <a:prstGeom prst="rect">
            <a:avLst/>
          </a:prstGeom>
        </p:spPr>
      </p:pic>
    </p:spTree>
    <p:extLst>
      <p:ext uri="{BB962C8B-B14F-4D97-AF65-F5344CB8AC3E}">
        <p14:creationId xmlns:p14="http://schemas.microsoft.com/office/powerpoint/2010/main" val="757275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D165-C506-4ACD-99D3-381FB5DA20DB}"/>
              </a:ext>
            </a:extLst>
          </p:cNvPr>
          <p:cNvSpPr>
            <a:spLocks noGrp="1"/>
          </p:cNvSpPr>
          <p:nvPr>
            <p:ph type="title"/>
          </p:nvPr>
        </p:nvSpPr>
        <p:spPr>
          <a:xfrm>
            <a:off x="838200" y="365125"/>
            <a:ext cx="10515600" cy="811825"/>
          </a:xfrm>
        </p:spPr>
        <p:txBody>
          <a:bodyPr/>
          <a:lstStyle/>
          <a:p>
            <a:r>
              <a:rPr lang="en-US"/>
              <a:t>Non-Compliant Immunizations:</a:t>
            </a:r>
          </a:p>
        </p:txBody>
      </p:sp>
      <p:sp>
        <p:nvSpPr>
          <p:cNvPr id="4" name="Content Placeholder 3">
            <a:extLst>
              <a:ext uri="{FF2B5EF4-FFF2-40B4-BE49-F238E27FC236}">
                <a16:creationId xmlns:a16="http://schemas.microsoft.com/office/drawing/2014/main" id="{9D644B67-9DB4-4E4A-AB49-F8370E4B5EF7}"/>
              </a:ext>
            </a:extLst>
          </p:cNvPr>
          <p:cNvSpPr>
            <a:spLocks noGrp="1"/>
          </p:cNvSpPr>
          <p:nvPr>
            <p:ph sz="half" idx="2"/>
          </p:nvPr>
        </p:nvSpPr>
        <p:spPr>
          <a:xfrm>
            <a:off x="6452857" y="1400113"/>
            <a:ext cx="5181600" cy="4351338"/>
          </a:xfrm>
          <a:ln w="12700">
            <a:solidFill>
              <a:schemeClr val="tx1"/>
            </a:solidFill>
          </a:ln>
        </p:spPr>
        <p:txBody>
          <a:bodyPr vert="horz" lIns="91440" tIns="45720" rIns="91440" bIns="45720" rtlCol="0" anchor="t">
            <a:normAutofit/>
          </a:bodyPr>
          <a:lstStyle/>
          <a:p>
            <a:r>
              <a:rPr lang="en-US"/>
              <a:t>If you have an immunization that is considered Non-compliant, your screen will look like this</a:t>
            </a:r>
          </a:p>
          <a:p>
            <a:r>
              <a:rPr lang="en-US"/>
              <a:t>Double check the entry to make sure that the immunization dates were entered correctly</a:t>
            </a:r>
          </a:p>
          <a:p>
            <a:r>
              <a:rPr lang="en-US"/>
              <a:t>If the immunization was given at the incorrect interval, it will show non-compliant</a:t>
            </a:r>
          </a:p>
          <a:p>
            <a:endParaRPr lang="en-US"/>
          </a:p>
        </p:txBody>
      </p:sp>
      <p:pic>
        <p:nvPicPr>
          <p:cNvPr id="5" name="Content Placeholder 4" descr="An example of a screen showing a non-compliant immunization.  Dates have no significance, for illustrative purposes only. ">
            <a:extLst>
              <a:ext uri="{FF2B5EF4-FFF2-40B4-BE49-F238E27FC236}">
                <a16:creationId xmlns:a16="http://schemas.microsoft.com/office/drawing/2014/main" id="{7B019BDE-D9FC-449D-B802-F9508F7C2652}"/>
              </a:ext>
              <a:ext uri="{C183D7F6-B498-43B3-948B-1728B52AA6E4}">
                <adec:decorative xmlns:adec="http://schemas.microsoft.com/office/drawing/2017/decorative" val="0"/>
              </a:ext>
            </a:extLst>
          </p:cNvPr>
          <p:cNvPicPr>
            <a:picLocks noGrp="1" noChangeAspect="1"/>
          </p:cNvPicPr>
          <p:nvPr>
            <p:ph sz="half" idx="1"/>
          </p:nvPr>
        </p:nvPicPr>
        <p:blipFill>
          <a:blip r:embed="rId2"/>
          <a:stretch>
            <a:fillRect/>
          </a:stretch>
        </p:blipFill>
        <p:spPr>
          <a:xfrm>
            <a:off x="838200" y="1563929"/>
            <a:ext cx="5181600" cy="3778376"/>
          </a:xfrm>
          <a:prstGeom prst="rect">
            <a:avLst/>
          </a:prstGeom>
          <a:ln w="12700">
            <a:solidFill>
              <a:schemeClr val="tx1"/>
            </a:solidFill>
          </a:ln>
        </p:spPr>
      </p:pic>
      <p:pic>
        <p:nvPicPr>
          <p:cNvPr id="6" name="Picture 5" descr="&quot; &quot;">
            <a:extLst>
              <a:ext uri="{FF2B5EF4-FFF2-40B4-BE49-F238E27FC236}">
                <a16:creationId xmlns:a16="http://schemas.microsoft.com/office/drawing/2014/main" id="{99141F01-2914-40F6-AF1B-7440D4C1D8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80815" y="2477608"/>
            <a:ext cx="1091279" cy="270646"/>
          </a:xfrm>
          <a:prstGeom prst="rect">
            <a:avLst/>
          </a:prstGeom>
        </p:spPr>
      </p:pic>
    </p:spTree>
    <p:extLst>
      <p:ext uri="{BB962C8B-B14F-4D97-AF65-F5344CB8AC3E}">
        <p14:creationId xmlns:p14="http://schemas.microsoft.com/office/powerpoint/2010/main" val="2590716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KDE" id="{7A14BFFA-FDE8-420C-926E-B09B0F1C9BFD}" vid="{8A4913E4-020B-49E2-9B70-1F191DE4FB2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35CD734833F17F40A89C84F876C7911D" ma:contentTypeVersion="28" ma:contentTypeDescription="" ma:contentTypeScope="" ma:versionID="26e6224276877f095b946a8b3f7dd98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51f3bc7745b65db0910c188a0fd9060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2022-01-19T05:00:00+00:00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2022-01-19T05:00:00+00:00</Publication_x0020_Date>
    <Audience1 xmlns="3a62de7d-ba57-4f43-9dae-9623ba637be0"/>
    <_dlc_DocId xmlns="3a62de7d-ba57-4f43-9dae-9623ba637be0">KYED-212-516</_dlc_DocId>
    <_dlc_DocIdUrl xmlns="3a62de7d-ba57-4f43-9dae-9623ba637be0">
      <Url>https://www.education.ky.gov/districts/enrol/_layouts/15/DocIdRedir.aspx?ID=KYED-212-516</Url>
      <Description>KYED-212-516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720C313-A983-4982-A0C3-A56DBC65DE2B}"/>
</file>

<file path=customXml/itemProps2.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3.xml><?xml version="1.0" encoding="utf-8"?>
<ds:datastoreItem xmlns:ds="http://schemas.openxmlformats.org/officeDocument/2006/customXml" ds:itemID="{C70D4522-EDD2-4326-BD38-D65ABD3DF72F}">
  <ds:schemaRefs>
    <ds:schemaRef ds:uri="08fe087a-bfb0-41bc-9b50-a2ca033edc86"/>
    <ds:schemaRef ds:uri="http://purl.org/dc/dcmitype/"/>
    <ds:schemaRef ds:uri="http://purl.org/dc/elements/1.1/"/>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terms/"/>
    <ds:schemaRef ds:uri="http://schemas.openxmlformats.org/package/2006/metadata/core-properties"/>
  </ds:schemaRefs>
</ds:datastoreItem>
</file>

<file path=customXml/itemProps4.xml><?xml version="1.0" encoding="utf-8"?>
<ds:datastoreItem xmlns:ds="http://schemas.openxmlformats.org/officeDocument/2006/customXml" ds:itemID="{03E30472-46A8-4094-BCF0-C2D5BC6B2B46}"/>
</file>

<file path=docProps/app.xml><?xml version="1.0" encoding="utf-8"?>
<Properties xmlns="http://schemas.openxmlformats.org/officeDocument/2006/extended-properties" xmlns:vt="http://schemas.openxmlformats.org/officeDocument/2006/docPropsVTypes">
  <Template>TEMPLATE KDE</Template>
  <TotalTime>0</TotalTime>
  <Words>465</Words>
  <Application>Microsoft Office PowerPoint</Application>
  <PresentationFormat>Widescreen</PresentationFormat>
  <Paragraphs>65</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Arial,Sans-Serif</vt:lpstr>
      <vt:lpstr>Franklin Gothic Book</vt:lpstr>
      <vt:lpstr>Franklin Gothic Medium</vt:lpstr>
      <vt:lpstr>Wingdings</vt:lpstr>
      <vt:lpstr>Office Theme</vt:lpstr>
      <vt:lpstr>Entering Immunizations Into Infinite Campus</vt:lpstr>
      <vt:lpstr>Objectives:</vt:lpstr>
      <vt:lpstr>Getting Started:</vt:lpstr>
      <vt:lpstr>Choose the Immunizations Tab:</vt:lpstr>
      <vt:lpstr>Your Screen Should Now Look Like This:</vt:lpstr>
      <vt:lpstr>Dates on the Certificate:</vt:lpstr>
      <vt:lpstr>KDE Requirements:</vt:lpstr>
      <vt:lpstr>Immunization Dates:</vt:lpstr>
      <vt:lpstr>Non-Compliant Immunizations:</vt:lpstr>
      <vt:lpstr>Exemptions:</vt:lpstr>
      <vt:lpstr>Religious Exempt Example</vt:lpstr>
      <vt:lpstr>Running Immunization Compliance Reports:</vt:lpstr>
      <vt:lpstr>How to Run an Immunization Certificate Report</vt:lpstr>
      <vt:lpstr>How to Run Immunization Certificate Report:</vt:lpstr>
      <vt:lpstr>Example of Report:</vt:lpstr>
      <vt:lpstr>Missing Information:</vt:lpstr>
      <vt:lpstr>Contact Information:​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Entering Immunizations Into Infinite Campus</dc:title>
  <dc:creator>Malicote, Michelle - Division of District Support</dc:creator>
  <cp:lastModifiedBy>McDonald, Angela - Division of District Support</cp:lastModifiedBy>
  <cp:revision>1</cp:revision>
  <dcterms:created xsi:type="dcterms:W3CDTF">2021-11-16T15:49:40Z</dcterms:created>
  <dcterms:modified xsi:type="dcterms:W3CDTF">2022-01-19T14:33:03Z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0x0101001BEB557DBE01834EAB47A683706DCD5B0035CD734833F17F40A89C84F876C7911D</vt:lpwstr>
  </property>
  <property fmtid="{D5CDD505-2E9C-101B-9397-08002B2CF9AE}" pid="3" name="_dlc_DocIdItemGuid">
    <vt:lpwstr>a31717b0-b79b-4821-ba32-13e16c55c137</vt:lpwstr>
  </property>
</Properties>
</file>