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96_172444DE.xml" ContentType="application/vnd.ms-powerpoint.comments+xml"/>
  <Override PartName="/ppt/comments/modernComment_182_636D44B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sldIdLst>
    <p:sldId id="257" r:id="rId6"/>
    <p:sldId id="275" r:id="rId7"/>
    <p:sldId id="266" r:id="rId8"/>
    <p:sldId id="390" r:id="rId9"/>
    <p:sldId id="267" r:id="rId10"/>
    <p:sldId id="270" r:id="rId11"/>
    <p:sldId id="391" r:id="rId12"/>
    <p:sldId id="261" r:id="rId13"/>
    <p:sldId id="385" r:id="rId14"/>
    <p:sldId id="387" r:id="rId15"/>
    <p:sldId id="392" r:id="rId16"/>
    <p:sldId id="396" r:id="rId17"/>
    <p:sldId id="397" r:id="rId18"/>
    <p:sldId id="393" r:id="rId19"/>
    <p:sldId id="394" r:id="rId20"/>
    <p:sldId id="395" r:id="rId21"/>
    <p:sldId id="400" r:id="rId22"/>
    <p:sldId id="401" r:id="rId23"/>
    <p:sldId id="402" r:id="rId24"/>
    <p:sldId id="405" r:id="rId25"/>
    <p:sldId id="404" r:id="rId26"/>
    <p:sldId id="403" r:id="rId27"/>
    <p:sldId id="407" r:id="rId28"/>
    <p:sldId id="406" r:id="rId29"/>
    <p:sldId id="408" r:id="rId30"/>
    <p:sldId id="409" r:id="rId31"/>
    <p:sldId id="398" r:id="rId32"/>
    <p:sldId id="399" r:id="rId33"/>
    <p:sldId id="386"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835D3-9290-4832-99F2-894776A02A3F}" v="18" dt="2022-10-27T13:20:59.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6410" autoAdjust="0"/>
  </p:normalViewPr>
  <p:slideViewPr>
    <p:cSldViewPr snapToGrid="0">
      <p:cViewPr varScale="1">
        <p:scale>
          <a:sx n="74" d="100"/>
          <a:sy n="74" d="100"/>
        </p:scale>
        <p:origin x="878" y="67"/>
      </p:cViewPr>
      <p:guideLst/>
    </p:cSldViewPr>
  </p:slideViewPr>
  <p:outlineViewPr>
    <p:cViewPr>
      <p:scale>
        <a:sx n="33" d="100"/>
        <a:sy n="33" d="100"/>
      </p:scale>
      <p:origin x="0" y="-108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omments/modernComment_182_636D44BE.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96_172444DE.xml><?xml version="1.0" encoding="utf-8"?>
<p188:cmLst xmlns:a="http://schemas.openxmlformats.org/drawingml/2006/main" xmlns:r="http://schemas.openxmlformats.org/officeDocument/2006/relationships" xmlns:p188="http://schemas.microsoft.com/office/powerpoint/2018/8/main">
  <p188:cm id="{AFEA5771-4A99-4060-8F52-C04BF03F0B27}" authorId="{C3D873E3-4DC4-748B-D574-646FE133D5AE}" created="2022-10-31T13:26:19.043">
    <ac:deMkLst xmlns:ac="http://schemas.microsoft.com/office/drawing/2013/main/command">
      <pc:docMk xmlns:pc="http://schemas.microsoft.com/office/powerpoint/2013/main/command"/>
      <pc:sldMk xmlns:pc="http://schemas.microsoft.com/office/powerpoint/2013/main/command" cId="388252894" sldId="406"/>
      <ac:spMk id="3" creationId="{EDE3305C-50AD-4EB7-8318-1175863DDE34}"/>
    </ac:deMkLst>
    <p188:txBody>
      <a:bodyPr/>
      <a:lstStyle/>
      <a:p>
        <a:r>
          <a:rPr lang="en-US"/>
          <a:t>IAmericans With Disabilities Act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dirty="0"/>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11/10/2022</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11/10/2022</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11/10/2022</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11/10/2022</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11/10/2022</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11/10/2022</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11/10/2022</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11/10/2022</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96_172444DE.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182_636D44BE.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robin.kinney@education.ky.gov"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chay.kinney@education.ky.gov" TargetMode="External"/><Relationship Id="rId2" Type="http://schemas.openxmlformats.org/officeDocument/2006/relationships/hyperlink" Target="mailto:robin.kinney@education.ky.go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james.bauman@education.ky.gov" TargetMode="External"/><Relationship Id="rId2" Type="http://schemas.openxmlformats.org/officeDocument/2006/relationships/hyperlink" Target="mailto:greg.dunbar@education.ky.gov" TargetMode="External"/><Relationship Id="rId1" Type="http://schemas.openxmlformats.org/officeDocument/2006/relationships/slideLayout" Target="../slideLayouts/slideLayout6.xml"/><Relationship Id="rId4" Type="http://schemas.openxmlformats.org/officeDocument/2006/relationships/hyperlink" Target="mailto:gary.leist@education.ky.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john.gilbert@education.ky.gov" TargetMode="External"/><Relationship Id="rId2" Type="http://schemas.openxmlformats.org/officeDocument/2006/relationships/hyperlink" Target="mailto:marcus.highland@education.ky.gov" TargetMode="External"/><Relationship Id="rId1" Type="http://schemas.openxmlformats.org/officeDocument/2006/relationships/slideLayout" Target="../slideLayouts/slideLayout6.xml"/><Relationship Id="rId4" Type="http://schemas.openxmlformats.org/officeDocument/2006/relationships/hyperlink" Target="mailto:teresa.hester@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645920" y="749560"/>
            <a:ext cx="10210800" cy="1681163"/>
          </a:xfrm>
        </p:spPr>
        <p:txBody>
          <a:bodyPr>
            <a:normAutofit fontScale="90000"/>
          </a:bodyPr>
          <a:lstStyle/>
          <a:p>
            <a:r>
              <a:rPr lang="en-US" sz="4400" dirty="0"/>
              <a:t>District Facility Plan Part 4: The Do’s and Don’ts on a Draft District Facility Plan (DFP)</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79320" y="2707924"/>
            <a:ext cx="9144000" cy="2133599"/>
          </a:xfrm>
        </p:spPr>
        <p:txBody>
          <a:bodyPr>
            <a:normAutofit/>
          </a:bodyPr>
          <a:lstStyle/>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296160" y="484152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November 3, 2022</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#1 </a:t>
            </a:r>
            <a:r>
              <a:rPr lang="en-US" sz="4000" b="1" u="sng" dirty="0"/>
              <a:t>Do</a:t>
            </a:r>
            <a:r>
              <a:rPr lang="en-US" sz="4000" dirty="0"/>
              <a:t> submit the draft DFP as an Excel file.</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We review the content, check numbers and often make comments in the file itself. </a:t>
            </a:r>
          </a:p>
          <a:p>
            <a:pPr lvl="1">
              <a:buFont typeface="Wingdings" panose="05000000000000000000" pitchFamily="2" charset="2"/>
              <a:buChar char="q"/>
            </a:pPr>
            <a:r>
              <a:rPr lang="en-US" dirty="0"/>
              <a:t> Additional tip – Submit a final DFP as an Excel file as part of your final submittal as well for our staff to consider formatting items before posting on the KDE website.</a:t>
            </a:r>
          </a:p>
        </p:txBody>
      </p:sp>
    </p:spTree>
    <p:extLst>
      <p:ext uri="{BB962C8B-B14F-4D97-AF65-F5344CB8AC3E}">
        <p14:creationId xmlns:p14="http://schemas.microsoft.com/office/powerpoint/2010/main" val="17811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fontScale="90000"/>
          </a:bodyPr>
          <a:lstStyle/>
          <a:p>
            <a:r>
              <a:rPr lang="en-US" sz="4000" b="1" dirty="0"/>
              <a:t>#1 </a:t>
            </a:r>
            <a:r>
              <a:rPr lang="en-US" sz="4000" b="1" u="sng" dirty="0"/>
              <a:t>Do not</a:t>
            </a:r>
            <a:r>
              <a:rPr lang="en-US" sz="4000" dirty="0"/>
              <a:t> submit the draft DFP exclusively as a pdf or any other non-editable file without the Excel file.</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3987441"/>
          </a:xfrm>
        </p:spPr>
        <p:txBody>
          <a:bodyPr>
            <a:normAutofit/>
          </a:bodyPr>
          <a:lstStyle/>
          <a:p>
            <a:pPr>
              <a:buFont typeface="Wingdings" panose="05000000000000000000" pitchFamily="2" charset="2"/>
              <a:buChar char="q"/>
            </a:pPr>
            <a:r>
              <a:rPr lang="en-US" dirty="0"/>
              <a:t> You may provide a .pdf file or equal for records, however, only providing this file delays the review process. </a:t>
            </a:r>
          </a:p>
          <a:p>
            <a:pPr lvl="1">
              <a:buFont typeface="Wingdings" panose="05000000000000000000" pitchFamily="2" charset="2"/>
              <a:buChar char="q"/>
            </a:pPr>
            <a:r>
              <a:rPr lang="en-US" dirty="0"/>
              <a:t> Additional tip – A best practice move would be to attach a .pdf file to the minutes the LPC voted on the draft for records.</a:t>
            </a:r>
          </a:p>
        </p:txBody>
      </p:sp>
    </p:spTree>
    <p:extLst>
      <p:ext uri="{BB962C8B-B14F-4D97-AF65-F5344CB8AC3E}">
        <p14:creationId xmlns:p14="http://schemas.microsoft.com/office/powerpoint/2010/main" val="149538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#2 </a:t>
            </a:r>
            <a:r>
              <a:rPr lang="en-US" sz="4000" b="1" u="sng" dirty="0"/>
              <a:t>Do</a:t>
            </a:r>
            <a:r>
              <a:rPr lang="en-US" sz="4000" dirty="0"/>
              <a:t> correctly list your Current and Long-Range Plan Information</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We review the content of the full plan based on this information which directly impacts model program review for each school. </a:t>
            </a:r>
          </a:p>
          <a:p>
            <a:pPr>
              <a:buFont typeface="Wingdings" panose="05000000000000000000" pitchFamily="2" charset="2"/>
              <a:buChar char="q"/>
            </a:pPr>
            <a:r>
              <a:rPr lang="en-US" dirty="0"/>
              <a:t> This may directly impact the review process if it is not reviewed and considered by your Local Planning Committee (LPC).</a:t>
            </a:r>
          </a:p>
        </p:txBody>
      </p:sp>
    </p:spTree>
    <p:extLst>
      <p:ext uri="{BB962C8B-B14F-4D97-AF65-F5344CB8AC3E}">
        <p14:creationId xmlns:p14="http://schemas.microsoft.com/office/powerpoint/2010/main" val="24677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#2 </a:t>
            </a:r>
            <a:r>
              <a:rPr lang="en-US" sz="4000" b="1" u="sng" dirty="0"/>
              <a:t>Do not</a:t>
            </a:r>
            <a:r>
              <a:rPr lang="en-US" sz="4000" dirty="0"/>
              <a:t> provide multiple scenarios, options or “what-ifs” for a school. </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3987441"/>
          </a:xfrm>
        </p:spPr>
        <p:txBody>
          <a:bodyPr>
            <a:normAutofit/>
          </a:bodyPr>
          <a:lstStyle/>
          <a:p>
            <a:pPr>
              <a:buFont typeface="Wingdings" panose="05000000000000000000" pitchFamily="2" charset="2"/>
              <a:buChar char="q"/>
            </a:pPr>
            <a:r>
              <a:rPr lang="en-US" dirty="0"/>
              <a:t> Providing options does not provide a clear plan for the district or community.</a:t>
            </a:r>
          </a:p>
          <a:p>
            <a:pPr>
              <a:buFont typeface="Wingdings" panose="05000000000000000000" pitchFamily="2" charset="2"/>
              <a:buChar char="q"/>
            </a:pPr>
            <a:r>
              <a:rPr lang="en-US" dirty="0"/>
              <a:t> “Either/or” scenarios skew the District’s Need Totals.</a:t>
            </a:r>
          </a:p>
          <a:p>
            <a:pPr>
              <a:buFont typeface="Wingdings" panose="05000000000000000000" pitchFamily="2" charset="2"/>
              <a:buChar char="q"/>
            </a:pPr>
            <a:r>
              <a:rPr lang="en-US" dirty="0"/>
              <a:t> “What-if” scenarios are a level of uncertainty that you may address through amendments or findings if something does need to change because of unforeseen curriculum, enrollment or other changes.</a:t>
            </a:r>
          </a:p>
        </p:txBody>
      </p:sp>
    </p:spTree>
    <p:extLst>
      <p:ext uri="{BB962C8B-B14F-4D97-AF65-F5344CB8AC3E}">
        <p14:creationId xmlns:p14="http://schemas.microsoft.com/office/powerpoint/2010/main" val="218712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#3 </a:t>
            </a:r>
            <a:r>
              <a:rPr lang="en-US" sz="4000" b="1" u="sng" dirty="0"/>
              <a:t>Do</a:t>
            </a:r>
            <a:r>
              <a:rPr lang="en-US" sz="4000" dirty="0"/>
              <a:t> provide consistent naming of your school centers and facilities.</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8"/>
            <a:ext cx="10515600" cy="4016938"/>
          </a:xfrm>
        </p:spPr>
        <p:txBody>
          <a:bodyPr>
            <a:normAutofit fontScale="92500" lnSpcReduction="10000"/>
          </a:bodyPr>
          <a:lstStyle/>
          <a:p>
            <a:pPr>
              <a:buFont typeface="Wingdings" panose="05000000000000000000" pitchFamily="2" charset="2"/>
              <a:buChar char="q"/>
            </a:pPr>
            <a:r>
              <a:rPr lang="en-US" dirty="0"/>
              <a:t> The school center must be identified through the </a:t>
            </a:r>
            <a:r>
              <a:rPr lang="en-US" b="1" u="sng" dirty="0"/>
              <a:t>D</a:t>
            </a:r>
            <a:r>
              <a:rPr lang="en-US" dirty="0"/>
              <a:t>istrict </a:t>
            </a:r>
            <a:r>
              <a:rPr lang="en-US" b="1" u="sng" dirty="0"/>
              <a:t>a</a:t>
            </a:r>
            <a:r>
              <a:rPr lang="en-US" dirty="0"/>
              <a:t>nd </a:t>
            </a:r>
            <a:r>
              <a:rPr lang="en-US" b="1" u="sng" dirty="0"/>
              <a:t>S</a:t>
            </a:r>
            <a:r>
              <a:rPr lang="en-US" dirty="0"/>
              <a:t>chool </a:t>
            </a:r>
            <a:r>
              <a:rPr lang="en-US" b="1" u="sng" dirty="0"/>
              <a:t>C</a:t>
            </a:r>
            <a:r>
              <a:rPr lang="en-US" dirty="0"/>
              <a:t>ollection </a:t>
            </a:r>
            <a:r>
              <a:rPr lang="en-US" b="1" u="sng" dirty="0"/>
              <a:t>R</a:t>
            </a:r>
            <a:r>
              <a:rPr lang="en-US" dirty="0"/>
              <a:t>epository </a:t>
            </a:r>
            <a:r>
              <a:rPr lang="en-US" b="1" u="sng" dirty="0"/>
              <a:t>Id</a:t>
            </a:r>
            <a:r>
              <a:rPr lang="en-US" dirty="0"/>
              <a:t>entification (DASCR ID) and/or listed in the KY </a:t>
            </a:r>
            <a:r>
              <a:rPr lang="en-US" b="1" u="sng" dirty="0"/>
              <a:t>S</a:t>
            </a:r>
            <a:r>
              <a:rPr lang="en-US" dirty="0"/>
              <a:t>chool </a:t>
            </a:r>
            <a:r>
              <a:rPr lang="en-US" b="1" u="sng" dirty="0"/>
              <a:t>R</a:t>
            </a:r>
            <a:r>
              <a:rPr lang="en-US" dirty="0"/>
              <a:t>eport </a:t>
            </a:r>
            <a:r>
              <a:rPr lang="en-US" b="1" u="sng" dirty="0"/>
              <a:t>C</a:t>
            </a:r>
            <a:r>
              <a:rPr lang="en-US" dirty="0"/>
              <a:t>ard (SRC) as an official school center.</a:t>
            </a:r>
          </a:p>
          <a:p>
            <a:pPr lvl="1">
              <a:buFont typeface="Wingdings" panose="05000000000000000000" pitchFamily="2" charset="2"/>
              <a:buChar char="q"/>
            </a:pPr>
            <a:r>
              <a:rPr lang="en-US" dirty="0"/>
              <a:t> </a:t>
            </a:r>
            <a:r>
              <a:rPr lang="en-US" dirty="0">
                <a:solidFill>
                  <a:schemeClr val="tx1"/>
                </a:solidFill>
              </a:rPr>
              <a:t>School Classification designation is important too.</a:t>
            </a:r>
          </a:p>
          <a:p>
            <a:pPr>
              <a:buFont typeface="Wingdings" panose="05000000000000000000" pitchFamily="2" charset="2"/>
              <a:buChar char="q"/>
            </a:pPr>
            <a:r>
              <a:rPr lang="en-US" dirty="0"/>
              <a:t> Whether you have a campus that has multiple freestanding buildings representing one school center, or one building representing multiple school centers, you may want to clearly define how and where the work occurs.</a:t>
            </a:r>
          </a:p>
          <a:p>
            <a:pPr>
              <a:buFont typeface="Wingdings" panose="05000000000000000000" pitchFamily="2" charset="2"/>
              <a:buChar char="q"/>
            </a:pPr>
            <a:r>
              <a:rPr lang="en-US" dirty="0"/>
              <a:t> Consult your project manager if you have complex school center and school building scenarios as you draft your plan to avoid delays and confusion in drafting your plan.</a:t>
            </a:r>
          </a:p>
        </p:txBody>
      </p:sp>
    </p:spTree>
    <p:extLst>
      <p:ext uri="{BB962C8B-B14F-4D97-AF65-F5344CB8AC3E}">
        <p14:creationId xmlns:p14="http://schemas.microsoft.com/office/powerpoint/2010/main" val="89848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fontScale="90000"/>
          </a:bodyPr>
          <a:lstStyle/>
          <a:p>
            <a:r>
              <a:rPr lang="en-US" sz="4000" b="1" dirty="0"/>
              <a:t>#3 </a:t>
            </a:r>
            <a:r>
              <a:rPr lang="en-US" sz="4000" b="1" u="sng" dirty="0"/>
              <a:t>Do not</a:t>
            </a:r>
            <a:r>
              <a:rPr lang="en-US" sz="4000" dirty="0"/>
              <a:t> list buildings for qualifying projects that are not reported to KDE or do not have a completed  assessment for planning purposes.</a:t>
            </a:r>
          </a:p>
        </p:txBody>
      </p:sp>
      <p:sp>
        <p:nvSpPr>
          <p:cNvPr id="5" name="Content Placeholder 4">
            <a:extLst>
              <a:ext uri="{FF2B5EF4-FFF2-40B4-BE49-F238E27FC236}">
                <a16:creationId xmlns:a16="http://schemas.microsoft.com/office/drawing/2014/main" id="{FA5B5892-E780-AC6A-044F-80ED02271E76}"/>
              </a:ext>
            </a:extLst>
          </p:cNvPr>
          <p:cNvSpPr>
            <a:spLocks noGrp="1"/>
          </p:cNvSpPr>
          <p:nvPr>
            <p:ph idx="1"/>
          </p:nvPr>
        </p:nvSpPr>
        <p:spPr>
          <a:xfrm>
            <a:off x="838200" y="1825625"/>
            <a:ext cx="10515600" cy="3896749"/>
          </a:xfrm>
        </p:spPr>
        <p:txBody>
          <a:bodyPr>
            <a:normAutofit/>
          </a:bodyPr>
          <a:lstStyle/>
          <a:p>
            <a:pPr>
              <a:buFont typeface="Wingdings" panose="05000000000000000000" pitchFamily="2" charset="2"/>
              <a:buChar char="q"/>
            </a:pPr>
            <a:r>
              <a:rPr lang="en-US" dirty="0"/>
              <a:t> If a building is listed for work on a DFP and no assessment or identification reported to KDE has occurred, we will comment to remove the project from the draft DFP or direct to place the work under a Priority 5 heading.</a:t>
            </a:r>
          </a:p>
          <a:p>
            <a:pPr lvl="1">
              <a:buFont typeface="Wingdings" panose="05000000000000000000" pitchFamily="2" charset="2"/>
              <a:buChar char="q"/>
            </a:pPr>
            <a:r>
              <a:rPr lang="en-US" dirty="0"/>
              <a:t> Assessments primarily occur through the </a:t>
            </a:r>
            <a:r>
              <a:rPr lang="en-US" b="1" u="sng" dirty="0"/>
              <a:t>K</a:t>
            </a:r>
            <a:r>
              <a:rPr lang="en-US" dirty="0"/>
              <a:t>entucky </a:t>
            </a:r>
            <a:r>
              <a:rPr lang="en-US" b="1" u="sng" dirty="0"/>
              <a:t>F</a:t>
            </a:r>
            <a:r>
              <a:rPr lang="en-US" dirty="0"/>
              <a:t>acilities </a:t>
            </a:r>
            <a:r>
              <a:rPr lang="en-US" b="1" u="sng" dirty="0"/>
              <a:t>I</a:t>
            </a:r>
            <a:r>
              <a:rPr lang="en-US" dirty="0"/>
              <a:t>nventory and </a:t>
            </a:r>
            <a:r>
              <a:rPr lang="en-US" b="1" u="sng" dirty="0"/>
              <a:t>C</a:t>
            </a:r>
            <a:r>
              <a:rPr lang="en-US" dirty="0"/>
              <a:t>lassification </a:t>
            </a:r>
            <a:r>
              <a:rPr lang="en-US" b="1" u="sng" dirty="0"/>
              <a:t>S</a:t>
            </a:r>
            <a:r>
              <a:rPr lang="en-US" dirty="0"/>
              <a:t>ystem (KFICS).</a:t>
            </a:r>
          </a:p>
        </p:txBody>
      </p:sp>
    </p:spTree>
    <p:extLst>
      <p:ext uri="{BB962C8B-B14F-4D97-AF65-F5344CB8AC3E}">
        <p14:creationId xmlns:p14="http://schemas.microsoft.com/office/powerpoint/2010/main" val="285562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#3 One Exception to consider – HB 678 </a:t>
            </a:r>
            <a:br>
              <a:rPr lang="en-US" sz="4000" b="1" dirty="0"/>
            </a:br>
            <a:r>
              <a:rPr lang="en-US" sz="2800" b="1" dirty="0"/>
              <a:t>(</a:t>
            </a:r>
            <a:r>
              <a:rPr lang="en-US" sz="2800" b="1" u="sng" dirty="0"/>
              <a:t>H</a:t>
            </a:r>
            <a:r>
              <a:rPr lang="en-US" sz="2800" b="1" dirty="0"/>
              <a:t>ouse </a:t>
            </a:r>
            <a:r>
              <a:rPr lang="en-US" sz="2800" b="1" u="sng" dirty="0"/>
              <a:t>B</a:t>
            </a:r>
            <a:r>
              <a:rPr lang="en-US" sz="2800" b="1" dirty="0"/>
              <a:t>ill – 2022 Regular Session; Act expires June 24, 2024)</a:t>
            </a:r>
            <a:endParaRPr lang="en-US" sz="2800" dirty="0"/>
          </a:p>
        </p:txBody>
      </p:sp>
      <p:sp>
        <p:nvSpPr>
          <p:cNvPr id="5" name="Content Placeholder 4">
            <a:extLst>
              <a:ext uri="{FF2B5EF4-FFF2-40B4-BE49-F238E27FC236}">
                <a16:creationId xmlns:a16="http://schemas.microsoft.com/office/drawing/2014/main" id="{FA5B5892-E780-AC6A-044F-80ED02271E76}"/>
              </a:ext>
            </a:extLst>
          </p:cNvPr>
          <p:cNvSpPr>
            <a:spLocks noGrp="1"/>
          </p:cNvSpPr>
          <p:nvPr>
            <p:ph idx="1"/>
          </p:nvPr>
        </p:nvSpPr>
        <p:spPr>
          <a:xfrm>
            <a:off x="838200" y="1690688"/>
            <a:ext cx="10515600" cy="3896749"/>
          </a:xfrm>
        </p:spPr>
        <p:txBody>
          <a:bodyPr>
            <a:normAutofit/>
          </a:bodyPr>
          <a:lstStyle/>
          <a:p>
            <a:pPr>
              <a:buFont typeface="Wingdings" panose="05000000000000000000" pitchFamily="2" charset="2"/>
              <a:buChar char="q"/>
            </a:pPr>
            <a:r>
              <a:rPr lang="en-US" dirty="0"/>
              <a:t> House Bill (HB) 678 allows for extracurricular facilities to be listed under </a:t>
            </a:r>
            <a:r>
              <a:rPr lang="en-US" b="1" i="1" u="sng" dirty="0"/>
              <a:t>any</a:t>
            </a:r>
            <a:r>
              <a:rPr lang="en-US" dirty="0"/>
              <a:t> DFP Priority. </a:t>
            </a:r>
          </a:p>
          <a:p>
            <a:pPr lvl="1">
              <a:buFont typeface="Wingdings" panose="05000000000000000000" pitchFamily="2" charset="2"/>
              <a:buChar char="q"/>
            </a:pPr>
            <a:r>
              <a:rPr lang="en-US" dirty="0"/>
              <a:t> We do not define or assess extracurricular or athletic facilities BUT, described projects should:</a:t>
            </a:r>
          </a:p>
          <a:p>
            <a:pPr lvl="2">
              <a:buFont typeface="Wingdings" panose="05000000000000000000" pitchFamily="2" charset="2"/>
              <a:buChar char="q"/>
            </a:pPr>
            <a:r>
              <a:rPr lang="en-US" dirty="0"/>
              <a:t> Be tied to a school center identified in KDE systems in some way.</a:t>
            </a:r>
          </a:p>
          <a:p>
            <a:pPr lvl="2">
              <a:buFont typeface="Wingdings" panose="05000000000000000000" pitchFamily="2" charset="2"/>
              <a:buChar char="q"/>
            </a:pPr>
            <a:r>
              <a:rPr lang="en-US" dirty="0"/>
              <a:t> Show evidence that the school is part of an </a:t>
            </a:r>
            <a:r>
              <a:rPr lang="en-US" i="1" u="sng" dirty="0"/>
              <a:t>official</a:t>
            </a:r>
            <a:r>
              <a:rPr lang="en-US" dirty="0"/>
              <a:t> extracurricular program in Kentucky that provides standards or requirements for such facilities (KY High School Athletic Association (KHSAA), Kentucky Theater Association (KTA), etc.) </a:t>
            </a:r>
          </a:p>
          <a:p>
            <a:pPr lvl="2">
              <a:buFont typeface="Wingdings" panose="05000000000000000000" pitchFamily="2" charset="2"/>
              <a:buChar char="q"/>
            </a:pPr>
            <a:r>
              <a:rPr lang="en-US" dirty="0"/>
              <a:t> Clearly listed as its own line item in the DFP and not mingled in with other qualifying work (like a separate project or a separate “addition” to a building).</a:t>
            </a:r>
          </a:p>
          <a:p>
            <a:pPr lvl="2">
              <a:buFont typeface="Wingdings" panose="05000000000000000000" pitchFamily="2" charset="2"/>
              <a:buChar char="q"/>
            </a:pPr>
            <a:r>
              <a:rPr lang="en-US" dirty="0"/>
              <a:t> Each item will physically note “HB 678” in the description.</a:t>
            </a:r>
          </a:p>
        </p:txBody>
      </p:sp>
    </p:spTree>
    <p:extLst>
      <p:ext uri="{BB962C8B-B14F-4D97-AF65-F5344CB8AC3E}">
        <p14:creationId xmlns:p14="http://schemas.microsoft.com/office/powerpoint/2010/main" val="207148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b="1" dirty="0"/>
              <a:t>#4 </a:t>
            </a:r>
            <a:r>
              <a:rPr lang="en-US" b="1" u="sng" dirty="0"/>
              <a:t>Do</a:t>
            </a:r>
            <a:r>
              <a:rPr lang="en-US" dirty="0"/>
              <a:t> review your entire DFP before sending for our review.</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fontScale="85000" lnSpcReduction="20000"/>
          </a:bodyPr>
          <a:lstStyle/>
          <a:p>
            <a:pPr>
              <a:buFont typeface="Wingdings" panose="05000000000000000000" pitchFamily="2" charset="2"/>
              <a:buChar char="q"/>
            </a:pPr>
            <a:r>
              <a:rPr lang="en-US" dirty="0"/>
              <a:t> Check for spelling.</a:t>
            </a:r>
          </a:p>
          <a:p>
            <a:pPr>
              <a:buFont typeface="Wingdings" panose="05000000000000000000" pitchFamily="2" charset="2"/>
              <a:buChar char="q"/>
            </a:pPr>
            <a:r>
              <a:rPr lang="en-US" dirty="0"/>
              <a:t> Make sure </a:t>
            </a:r>
            <a:r>
              <a:rPr lang="en-US" i="1" u="sng" dirty="0"/>
              <a:t>all</a:t>
            </a:r>
            <a:r>
              <a:rPr lang="en-US" dirty="0"/>
              <a:t> school centers receiving priority projects are listed and include their school classification, permanence status, grade level served and enrollment/capacity information.</a:t>
            </a:r>
          </a:p>
          <a:p>
            <a:pPr>
              <a:buFont typeface="Wingdings" panose="05000000000000000000" pitchFamily="2" charset="2"/>
              <a:buChar char="q"/>
            </a:pPr>
            <a:r>
              <a:rPr lang="en-US" dirty="0"/>
              <a:t> Check the numbering through the plan (example: Is Priority 1c.1 followed by 1c.2 or 1c.1?).</a:t>
            </a:r>
          </a:p>
          <a:p>
            <a:pPr>
              <a:buFont typeface="Wingdings" panose="05000000000000000000" pitchFamily="2" charset="2"/>
              <a:buChar char="q"/>
            </a:pPr>
            <a:r>
              <a:rPr lang="en-US" dirty="0"/>
              <a:t> Remove all hidden rows and columns not pertinent to the plan information and make sure all fields with text show all text.</a:t>
            </a:r>
          </a:p>
          <a:p>
            <a:pPr>
              <a:buFont typeface="Wingdings" panose="05000000000000000000" pitchFamily="2" charset="2"/>
              <a:buChar char="q"/>
            </a:pPr>
            <a:r>
              <a:rPr lang="en-US" dirty="0"/>
              <a:t> Check the District Need total formula and that it totals all eligible Priority 1-4 Needs.</a:t>
            </a:r>
          </a:p>
          <a:p>
            <a:pPr>
              <a:buFont typeface="Wingdings" panose="05000000000000000000" pitchFamily="2" charset="2"/>
              <a:buChar char="q"/>
            </a:pPr>
            <a:r>
              <a:rPr lang="en-US" dirty="0"/>
              <a:t> Make sure all HB 678 eligible items are separate from others and literally note HB 678 as part of the item. </a:t>
            </a:r>
          </a:p>
        </p:txBody>
      </p:sp>
    </p:spTree>
    <p:extLst>
      <p:ext uri="{BB962C8B-B14F-4D97-AF65-F5344CB8AC3E}">
        <p14:creationId xmlns:p14="http://schemas.microsoft.com/office/powerpoint/2010/main" val="258905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b="1" dirty="0"/>
              <a:t>#4 </a:t>
            </a:r>
            <a:r>
              <a:rPr lang="en-US" u="sng" dirty="0">
                <a:effectLst/>
                <a:ea typeface="Times New Roman" panose="02020603050405020304" pitchFamily="18" charset="0"/>
              </a:rPr>
              <a:t>Do not</a:t>
            </a:r>
            <a:r>
              <a:rPr lang="en-US" dirty="0">
                <a:effectLst/>
                <a:ea typeface="Times New Roman" panose="02020603050405020304" pitchFamily="18" charset="0"/>
              </a:rPr>
              <a:t> propose any non-qualifying additions and renovations in Priorities 1-4.</a:t>
            </a:r>
            <a:endParaRPr lang="en-US" dirty="0"/>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3987441"/>
          </a:xfrm>
        </p:spPr>
        <p:txBody>
          <a:bodyPr>
            <a:normAutofit/>
          </a:bodyPr>
          <a:lstStyle/>
          <a:p>
            <a:pPr>
              <a:buFont typeface="Wingdings" panose="05000000000000000000" pitchFamily="2" charset="2"/>
              <a:buChar char="q"/>
            </a:pPr>
            <a:r>
              <a:rPr lang="en-US" dirty="0"/>
              <a:t> This includes</a:t>
            </a:r>
          </a:p>
          <a:p>
            <a:pPr lvl="1">
              <a:buFont typeface="Wingdings" panose="05000000000000000000" pitchFamily="2" charset="2"/>
              <a:buChar char="q"/>
            </a:pPr>
            <a:r>
              <a:rPr lang="en-US" dirty="0"/>
              <a:t> Non-qualifying renovations less than 30-years in age {systems qualifying at 15-years are life-safety, handicap accessibility, roof and </a:t>
            </a:r>
            <a:r>
              <a:rPr lang="en-US" b="1" u="sng" dirty="0"/>
              <a:t>H</a:t>
            </a:r>
            <a:r>
              <a:rPr lang="en-US" dirty="0"/>
              <a:t>eating </a:t>
            </a:r>
            <a:r>
              <a:rPr lang="en-US" b="1" u="sng" dirty="0"/>
              <a:t>V</a:t>
            </a:r>
            <a:r>
              <a:rPr lang="en-US" dirty="0"/>
              <a:t>entilation and </a:t>
            </a:r>
            <a:r>
              <a:rPr lang="en-US" b="1" u="sng" dirty="0"/>
              <a:t>A</a:t>
            </a:r>
            <a:r>
              <a:rPr lang="en-US" dirty="0"/>
              <a:t>ir </a:t>
            </a:r>
            <a:r>
              <a:rPr lang="en-US" b="1" u="sng" dirty="0"/>
              <a:t>C</a:t>
            </a:r>
            <a:r>
              <a:rPr lang="en-US" dirty="0"/>
              <a:t>onditioning (HVAC) projects}.</a:t>
            </a:r>
          </a:p>
          <a:p>
            <a:pPr lvl="1">
              <a:buFont typeface="Wingdings" panose="05000000000000000000" pitchFamily="2" charset="2"/>
              <a:buChar char="q"/>
            </a:pPr>
            <a:r>
              <a:rPr lang="en-US" dirty="0"/>
              <a:t> Non-qualifying single system projects (see above for 15-year systems which also qualify for single system considerations). </a:t>
            </a:r>
          </a:p>
          <a:p>
            <a:pPr lvl="1">
              <a:buFont typeface="Wingdings" panose="05000000000000000000" pitchFamily="2" charset="2"/>
              <a:buChar char="q"/>
            </a:pPr>
            <a:r>
              <a:rPr lang="en-US" dirty="0"/>
              <a:t> Any addition of model program found to exceed model program requirements for students served.</a:t>
            </a:r>
          </a:p>
          <a:p>
            <a:pPr lvl="1">
              <a:buFont typeface="Wingdings" panose="05000000000000000000" pitchFamily="2" charset="2"/>
              <a:buChar char="q"/>
            </a:pPr>
            <a:r>
              <a:rPr lang="en-US" dirty="0"/>
              <a:t> (</a:t>
            </a:r>
            <a:r>
              <a:rPr lang="en-US" b="1" dirty="0"/>
              <a:t>HB 678</a:t>
            </a:r>
            <a:r>
              <a:rPr lang="en-US" dirty="0"/>
              <a:t>) Extracurricular programs that are not affiliated with a governing association (</a:t>
            </a:r>
            <a:r>
              <a:rPr lang="en-US" i="1" dirty="0"/>
              <a:t>Kentucky High School Athletic Association (KHSAA), etc.</a:t>
            </a:r>
            <a:r>
              <a:rPr lang="en-US" dirty="0"/>
              <a:t>).</a:t>
            </a:r>
          </a:p>
        </p:txBody>
      </p:sp>
    </p:spTree>
    <p:extLst>
      <p:ext uri="{BB962C8B-B14F-4D97-AF65-F5344CB8AC3E}">
        <p14:creationId xmlns:p14="http://schemas.microsoft.com/office/powerpoint/2010/main" val="38836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b="1" dirty="0"/>
              <a:t>#5 </a:t>
            </a:r>
            <a:r>
              <a:rPr lang="en-US" b="1" u="sng" dirty="0"/>
              <a:t>Do</a:t>
            </a:r>
            <a:r>
              <a:rPr lang="en-US" b="1" dirty="0"/>
              <a:t> list proposed new schools up to 100% of Model Program</a:t>
            </a:r>
            <a:r>
              <a:rPr lang="en-US" dirty="0"/>
              <a:t>.</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See Section 304 of The Planning Manual.</a:t>
            </a:r>
          </a:p>
          <a:p>
            <a:pPr>
              <a:buFont typeface="Wingdings" panose="05000000000000000000" pitchFamily="2" charset="2"/>
              <a:buChar char="q"/>
            </a:pPr>
            <a:r>
              <a:rPr lang="en-US" dirty="0"/>
              <a:t> This may require an interpolation of numbers if the size of your school does not align with examples provided in The Planning Manual which KDE along with your design professional can assist you with.</a:t>
            </a:r>
          </a:p>
        </p:txBody>
      </p:sp>
    </p:spTree>
    <p:extLst>
      <p:ext uri="{BB962C8B-B14F-4D97-AF65-F5344CB8AC3E}">
        <p14:creationId xmlns:p14="http://schemas.microsoft.com/office/powerpoint/2010/main" val="6179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97082" y="446809"/>
            <a:ext cx="10397836" cy="2982191"/>
          </a:xfrm>
        </p:spPr>
        <p:txBody>
          <a:bodyPr>
            <a:normAutofit fontScale="90000"/>
          </a:bodyPr>
          <a:lstStyle/>
          <a:p>
            <a:r>
              <a:rPr lang="en-US" sz="4900" b="1" dirty="0"/>
              <a:t>#5 </a:t>
            </a:r>
            <a:r>
              <a:rPr lang="en-US" sz="4900" u="sng" dirty="0">
                <a:effectLst/>
                <a:ea typeface="Times New Roman" panose="02020603050405020304" pitchFamily="18" charset="0"/>
              </a:rPr>
              <a:t>Do not</a:t>
            </a:r>
            <a:r>
              <a:rPr lang="en-US" sz="4900" dirty="0">
                <a:effectLst/>
                <a:ea typeface="Times New Roman" panose="02020603050405020304" pitchFamily="18" charset="0"/>
              </a:rPr>
              <a:t> propose any new school when migration of students from any other school will result in enrollment/capacity to dip below 85 % for any school.</a:t>
            </a:r>
            <a:endParaRPr lang="en-US" sz="4900" dirty="0"/>
          </a:p>
        </p:txBody>
      </p:sp>
      <p:sp>
        <p:nvSpPr>
          <p:cNvPr id="6" name="Content Placeholder 2">
            <a:extLst>
              <a:ext uri="{FF2B5EF4-FFF2-40B4-BE49-F238E27FC236}">
                <a16:creationId xmlns:a16="http://schemas.microsoft.com/office/drawing/2014/main" id="{85E87186-9E1A-F051-02EB-7F6AF0167456}"/>
              </a:ext>
            </a:extLst>
          </p:cNvPr>
          <p:cNvSpPr>
            <a:spLocks noGrp="1"/>
          </p:cNvSpPr>
          <p:nvPr>
            <p:ph idx="1"/>
          </p:nvPr>
        </p:nvSpPr>
        <p:spPr>
          <a:xfrm>
            <a:off x="897082" y="3429000"/>
            <a:ext cx="10515600" cy="1942863"/>
          </a:xfrm>
        </p:spPr>
        <p:txBody>
          <a:bodyPr>
            <a:normAutofit/>
          </a:bodyPr>
          <a:lstStyle/>
          <a:p>
            <a:pPr>
              <a:buFont typeface="Wingdings" panose="05000000000000000000" pitchFamily="2" charset="2"/>
              <a:buChar char="q"/>
            </a:pPr>
            <a:r>
              <a:rPr lang="en-US" dirty="0"/>
              <a:t> See Section 304.2.1.1(3) of The Planning Manual.</a:t>
            </a:r>
          </a:p>
          <a:p>
            <a:pPr>
              <a:buFont typeface="Wingdings" panose="05000000000000000000" pitchFamily="2" charset="2"/>
              <a:buChar char="q"/>
            </a:pPr>
            <a:r>
              <a:rPr lang="en-US" dirty="0"/>
              <a:t> If a waiver is needing consideration, we suggest you discuss with your project manager prior to or at the time you are submitting your draft DFP.</a:t>
            </a:r>
          </a:p>
        </p:txBody>
      </p:sp>
    </p:spTree>
    <p:extLst>
      <p:ext uri="{BB962C8B-B14F-4D97-AF65-F5344CB8AC3E}">
        <p14:creationId xmlns:p14="http://schemas.microsoft.com/office/powerpoint/2010/main" val="149558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8200" y="365125"/>
            <a:ext cx="10515600" cy="2027555"/>
          </a:xfrm>
        </p:spPr>
        <p:txBody>
          <a:bodyPr>
            <a:noAutofit/>
          </a:bodyPr>
          <a:lstStyle/>
          <a:p>
            <a:r>
              <a:rPr lang="en-US" b="1" dirty="0"/>
              <a:t>#6 </a:t>
            </a:r>
            <a:r>
              <a:rPr lang="en-US" b="1" u="sng" dirty="0"/>
              <a:t>Do</a:t>
            </a:r>
            <a:r>
              <a:rPr lang="en-US" b="1" dirty="0"/>
              <a:t> highlight demolition of sections of a building if you’re intending to do addition work to replace the demolished area</a:t>
            </a:r>
            <a:r>
              <a:rPr lang="en-US" dirty="0"/>
              <a:t>.</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2224087"/>
            <a:ext cx="10515600" cy="4002189"/>
          </a:xfrm>
        </p:spPr>
        <p:txBody>
          <a:bodyPr>
            <a:normAutofit/>
          </a:bodyPr>
          <a:lstStyle/>
          <a:p>
            <a:pPr marL="0" indent="0">
              <a:buNone/>
            </a:pPr>
            <a:endParaRPr lang="en-US" dirty="0"/>
          </a:p>
          <a:p>
            <a:pPr>
              <a:buFont typeface="Wingdings" panose="05000000000000000000" pitchFamily="2" charset="2"/>
              <a:buChar char="q"/>
            </a:pPr>
            <a:r>
              <a:rPr lang="en-US" dirty="0"/>
              <a:t> We will not know to factor this in, if it is not provided and it will impact outcomes in reviews. </a:t>
            </a:r>
          </a:p>
        </p:txBody>
      </p:sp>
    </p:spTree>
    <p:extLst>
      <p:ext uri="{BB962C8B-B14F-4D97-AF65-F5344CB8AC3E}">
        <p14:creationId xmlns:p14="http://schemas.microsoft.com/office/powerpoint/2010/main" val="207849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8200" y="365125"/>
            <a:ext cx="10515600" cy="1859915"/>
          </a:xfrm>
        </p:spPr>
        <p:txBody>
          <a:bodyPr>
            <a:noAutofit/>
          </a:bodyPr>
          <a:lstStyle/>
          <a:p>
            <a:r>
              <a:rPr lang="en-US" b="1" dirty="0"/>
              <a:t>#6 </a:t>
            </a:r>
            <a:r>
              <a:rPr lang="en-US" u="sng" dirty="0">
                <a:effectLst/>
                <a:ea typeface="Times New Roman" panose="02020603050405020304" pitchFamily="18" charset="0"/>
              </a:rPr>
              <a:t>Do not</a:t>
            </a:r>
            <a:r>
              <a:rPr lang="en-US" dirty="0">
                <a:effectLst/>
                <a:ea typeface="Times New Roman" panose="02020603050405020304" pitchFamily="18" charset="0"/>
              </a:rPr>
              <a:t> propose additions exceeding 125% of Model Program in Priorities 1-4 for existing schools.</a:t>
            </a:r>
            <a:endParaRPr lang="en-US" dirty="0"/>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2630978"/>
            <a:ext cx="10515600" cy="3595255"/>
          </a:xfrm>
        </p:spPr>
        <p:txBody>
          <a:bodyPr>
            <a:normAutofit/>
          </a:bodyPr>
          <a:lstStyle/>
          <a:p>
            <a:pPr>
              <a:buFont typeface="Wingdings" panose="05000000000000000000" pitchFamily="2" charset="2"/>
              <a:buChar char="q"/>
            </a:pPr>
            <a:r>
              <a:rPr lang="en-US" dirty="0"/>
              <a:t> Pursuant to Section 305.“5” of The Planning Manual.</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pPr marL="0" indent="0">
              <a:buNone/>
            </a:pPr>
            <a:r>
              <a:rPr lang="en-US" dirty="0"/>
              <a:t>* A typo in the manual left off the “5” and is listed as 305.</a:t>
            </a:r>
          </a:p>
        </p:txBody>
      </p:sp>
    </p:spTree>
    <p:extLst>
      <p:ext uri="{BB962C8B-B14F-4D97-AF65-F5344CB8AC3E}">
        <p14:creationId xmlns:p14="http://schemas.microsoft.com/office/powerpoint/2010/main" val="139807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8200" y="627772"/>
            <a:ext cx="10515600" cy="1619539"/>
          </a:xfrm>
        </p:spPr>
        <p:txBody>
          <a:bodyPr>
            <a:noAutofit/>
          </a:bodyPr>
          <a:lstStyle/>
          <a:p>
            <a:r>
              <a:rPr lang="en-US" b="1" dirty="0"/>
              <a:t>#7 </a:t>
            </a:r>
            <a:r>
              <a:rPr lang="en-US" u="sng" dirty="0">
                <a:effectLst/>
                <a:ea typeface="Times New Roman" panose="02020603050405020304" pitchFamily="18" charset="0"/>
              </a:rPr>
              <a:t>Do</a:t>
            </a:r>
            <a:r>
              <a:rPr lang="en-US" dirty="0">
                <a:effectLst/>
                <a:ea typeface="Times New Roman" panose="02020603050405020304" pitchFamily="18" charset="0"/>
              </a:rPr>
              <a:t> provide clear language for work of qualifying systems that are less than 30 years old but more than 15 years old.</a:t>
            </a:r>
            <a:endParaRPr lang="en-US" dirty="0"/>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2490281"/>
            <a:ext cx="10515600" cy="3518436"/>
          </a:xfrm>
        </p:spPr>
        <p:txBody>
          <a:bodyPr>
            <a:normAutofit/>
          </a:bodyPr>
          <a:lstStyle/>
          <a:p>
            <a:pPr>
              <a:buFont typeface="Wingdings" panose="05000000000000000000" pitchFamily="2" charset="2"/>
              <a:buChar char="q"/>
            </a:pPr>
            <a:r>
              <a:rPr lang="en-US" dirty="0"/>
              <a:t> See page 7 defining Major Renovations in The Planning Manual.</a:t>
            </a:r>
          </a:p>
        </p:txBody>
      </p:sp>
    </p:spTree>
    <p:extLst>
      <p:ext uri="{BB962C8B-B14F-4D97-AF65-F5344CB8AC3E}">
        <p14:creationId xmlns:p14="http://schemas.microsoft.com/office/powerpoint/2010/main" val="119004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#7 </a:t>
            </a:r>
            <a:r>
              <a:rPr lang="en-US" sz="4000" b="1" u="sng" dirty="0"/>
              <a:t>Do not</a:t>
            </a:r>
            <a:r>
              <a:rPr lang="en-US" sz="4000" b="1" dirty="0"/>
              <a:t> duplicate work for the same school in different categories</a:t>
            </a:r>
            <a:r>
              <a:rPr lang="en-US" sz="4000" dirty="0"/>
              <a:t>.</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Example: If you have renovation work for an elementary school where you are replacing doors and hardware as a Priority 1c project and you have the same description for the same school under Priority 1e or 1f, you need to simply place in one location or better define the difference between the two scopes of work.</a:t>
            </a:r>
          </a:p>
          <a:p>
            <a:pPr lvl="1">
              <a:buFont typeface="Wingdings" panose="05000000000000000000" pitchFamily="2" charset="2"/>
              <a:buChar char="q"/>
            </a:pPr>
            <a:r>
              <a:rPr lang="en-US" dirty="0"/>
              <a:t> Tip: If you plan to only do hardware work for the purpose of Americans With Disabilities Act or some life safety need, you should place as a single system consideration in Priorities ‘e’ or ‘f’. If it is part of a larger renovation project, consider to only place it under priority ‘c’ for the same school.</a:t>
            </a:r>
          </a:p>
        </p:txBody>
      </p:sp>
    </p:spTree>
    <p:extLst>
      <p:ext uri="{BB962C8B-B14F-4D97-AF65-F5344CB8AC3E}">
        <p14:creationId xmlns:p14="http://schemas.microsoft.com/office/powerpoint/2010/main" val="388252894"/>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b="1" dirty="0"/>
              <a:t>#8 </a:t>
            </a:r>
            <a:r>
              <a:rPr lang="en-US" u="sng" dirty="0">
                <a:effectLst/>
                <a:latin typeface="Franklin Gothic Medium" panose="020B0603020102020204" pitchFamily="34" charset="0"/>
                <a:ea typeface="Times New Roman" panose="02020603050405020304" pitchFamily="18" charset="0"/>
              </a:rPr>
              <a:t>Do</a:t>
            </a:r>
            <a:r>
              <a:rPr lang="en-US" dirty="0">
                <a:effectLst/>
                <a:latin typeface="Franklin Gothic Medium" panose="020B0603020102020204" pitchFamily="34" charset="0"/>
                <a:ea typeface="Times New Roman" panose="02020603050405020304" pitchFamily="18" charset="0"/>
              </a:rPr>
              <a:t> provide qualifying District Need.</a:t>
            </a:r>
            <a:endParaRPr lang="en-US" sz="4000" dirty="0"/>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3987441"/>
          </a:xfrm>
        </p:spPr>
        <p:txBody>
          <a:bodyPr>
            <a:normAutofit/>
          </a:bodyPr>
          <a:lstStyle/>
          <a:p>
            <a:pPr>
              <a:buFont typeface="Wingdings" panose="05000000000000000000" pitchFamily="2" charset="2"/>
              <a:buChar char="q"/>
            </a:pPr>
            <a:r>
              <a:rPr lang="en-US" dirty="0"/>
              <a:t> Showing your qualifying District Need gives a better picture and consideration of goals and funding for a district.</a:t>
            </a:r>
          </a:p>
          <a:p>
            <a:pPr>
              <a:buFont typeface="Wingdings" panose="05000000000000000000" pitchFamily="2" charset="2"/>
              <a:buChar char="q"/>
            </a:pPr>
            <a:r>
              <a:rPr lang="en-US" dirty="0"/>
              <a:t> Provides a District Need total that contributes to your apportionment of restricted fund sources.</a:t>
            </a:r>
          </a:p>
          <a:p>
            <a:pPr>
              <a:buFont typeface="Wingdings" panose="05000000000000000000" pitchFamily="2" charset="2"/>
              <a:buChar char="q"/>
            </a:pPr>
            <a:r>
              <a:rPr lang="en-US" dirty="0"/>
              <a:t> Allows resources to be focused on priorities and basic district needs first before moving forward to other project considerations.</a:t>
            </a:r>
          </a:p>
        </p:txBody>
      </p:sp>
    </p:spTree>
    <p:extLst>
      <p:ext uri="{BB962C8B-B14F-4D97-AF65-F5344CB8AC3E}">
        <p14:creationId xmlns:p14="http://schemas.microsoft.com/office/powerpoint/2010/main" val="2833090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#8 </a:t>
            </a:r>
            <a:r>
              <a:rPr lang="en-US" sz="4000" b="1" u="sng" dirty="0"/>
              <a:t>Do </a:t>
            </a:r>
            <a:r>
              <a:rPr lang="en-US" b="1" u="sng" dirty="0"/>
              <a:t>not</a:t>
            </a:r>
            <a:r>
              <a:rPr lang="en-US" sz="4000" b="1" dirty="0"/>
              <a:t> provide a “wish list” for District Need</a:t>
            </a:r>
            <a:r>
              <a:rPr lang="en-US" sz="4000" dirty="0"/>
              <a:t>.</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Consider the listing of projects carefully. Are there projects your district would like to do, but are not necessarily required to meet regulatory, statutory or constitutional needs for your district?</a:t>
            </a:r>
          </a:p>
          <a:p>
            <a:pPr lvl="1">
              <a:buFont typeface="Wingdings" panose="05000000000000000000" pitchFamily="2" charset="2"/>
              <a:buChar char="q"/>
            </a:pPr>
            <a:r>
              <a:rPr lang="en-US" dirty="0"/>
              <a:t> Non-qualifying projects can always be listed as Priority 5, but in listing a project, will it detract from higher priorities? </a:t>
            </a:r>
          </a:p>
        </p:txBody>
      </p:sp>
    </p:spTree>
    <p:extLst>
      <p:ext uri="{BB962C8B-B14F-4D97-AF65-F5344CB8AC3E}">
        <p14:creationId xmlns:p14="http://schemas.microsoft.com/office/powerpoint/2010/main" val="170503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b="1" dirty="0"/>
              <a:t>#9 </a:t>
            </a:r>
            <a:r>
              <a:rPr lang="en-US" sz="4000" b="1" u="sng" dirty="0"/>
              <a:t>Do</a:t>
            </a:r>
            <a:r>
              <a:rPr lang="en-US" sz="4000" dirty="0"/>
              <a:t> physically adjust the draft DFP with KDE comments in mind.</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690687"/>
            <a:ext cx="10515600" cy="4002189"/>
          </a:xfrm>
        </p:spPr>
        <p:txBody>
          <a:bodyPr>
            <a:normAutofit/>
          </a:bodyPr>
          <a:lstStyle/>
          <a:p>
            <a:pPr>
              <a:buFont typeface="Wingdings" panose="05000000000000000000" pitchFamily="2" charset="2"/>
              <a:buChar char="q"/>
            </a:pPr>
            <a:r>
              <a:rPr lang="en-US" dirty="0"/>
              <a:t> DFB review primarily considers compliance relative to the information presented. DFB comments are not intended to write the plan for the District. DFB comments should inform the LPC on how they want to proceed to have a compliant plan. You may have multiple ways to make changes to create a compliant plan.</a:t>
            </a:r>
          </a:p>
          <a:p>
            <a:pPr>
              <a:buFont typeface="Wingdings" panose="05000000000000000000" pitchFamily="2" charset="2"/>
              <a:buChar char="q"/>
            </a:pPr>
            <a:r>
              <a:rPr lang="en-US" dirty="0"/>
              <a:t> Review KDE comments and the resulting changes to the draft DFP with the LPC to vote to approve both to move forward for their local board approval.</a:t>
            </a:r>
          </a:p>
        </p:txBody>
      </p:sp>
    </p:spTree>
    <p:extLst>
      <p:ext uri="{BB962C8B-B14F-4D97-AF65-F5344CB8AC3E}">
        <p14:creationId xmlns:p14="http://schemas.microsoft.com/office/powerpoint/2010/main" val="9593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fontScale="90000"/>
          </a:bodyPr>
          <a:lstStyle/>
          <a:p>
            <a:r>
              <a:rPr lang="en-US" sz="4000" b="1" dirty="0"/>
              <a:t>#9 </a:t>
            </a:r>
            <a:r>
              <a:rPr lang="en-US" sz="4000" b="1" u="sng" dirty="0"/>
              <a:t>Do </a:t>
            </a:r>
            <a:r>
              <a:rPr lang="en-US" b="1" u="sng" dirty="0"/>
              <a:t>not</a:t>
            </a:r>
            <a:r>
              <a:rPr lang="en-US" sz="4000" dirty="0"/>
              <a:t> simply approve and forward KDE comments to your board without making actual adjustments.</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934527"/>
            <a:ext cx="10515600" cy="3987441"/>
          </a:xfrm>
        </p:spPr>
        <p:txBody>
          <a:bodyPr>
            <a:normAutofit/>
          </a:bodyPr>
          <a:lstStyle/>
          <a:p>
            <a:pPr>
              <a:buFont typeface="Wingdings" panose="05000000000000000000" pitchFamily="2" charset="2"/>
              <a:buChar char="q"/>
            </a:pPr>
            <a:r>
              <a:rPr lang="en-US" dirty="0"/>
              <a:t> LPC may approve a draft plan accepting KDE comments, but adjustments need to occur to demonstrate an understanding of those comments.</a:t>
            </a:r>
          </a:p>
          <a:p>
            <a:pPr lvl="1">
              <a:buFont typeface="Wingdings" panose="05000000000000000000" pitchFamily="2" charset="2"/>
              <a:buChar char="q"/>
            </a:pPr>
            <a:r>
              <a:rPr lang="en-US" dirty="0"/>
              <a:t> Additional Tip: Send the revised draft to KDE on its way to your board for their approval as a “spot check.”</a:t>
            </a:r>
          </a:p>
          <a:p>
            <a:pPr>
              <a:buFont typeface="Wingdings" panose="05000000000000000000" pitchFamily="2" charset="2"/>
              <a:buChar char="q"/>
            </a:pPr>
            <a:r>
              <a:rPr lang="en-US" dirty="0"/>
              <a:t> If you get through the full hearing process and send us the original draft with our comments attached and no demonstrated changes, you will be going back to LPC and board approvals, you will need to do the hearing process over as well.</a:t>
            </a:r>
          </a:p>
        </p:txBody>
      </p:sp>
    </p:spTree>
    <p:extLst>
      <p:ext uri="{BB962C8B-B14F-4D97-AF65-F5344CB8AC3E}">
        <p14:creationId xmlns:p14="http://schemas.microsoft.com/office/powerpoint/2010/main" val="1043181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#10 – Q &amp; A</a:t>
            </a:r>
          </a:p>
        </p:txBody>
      </p:sp>
      <p:sp>
        <p:nvSpPr>
          <p:cNvPr id="4" name="Text Placeholder 2">
            <a:extLst>
              <a:ext uri="{FF2B5EF4-FFF2-40B4-BE49-F238E27FC236}">
                <a16:creationId xmlns:a16="http://schemas.microsoft.com/office/drawing/2014/main" id="{7E29A901-20CC-4F1E-4DE3-26BA4A2FEA27}"/>
              </a:ext>
            </a:extLst>
          </p:cNvPr>
          <p:cNvSpPr txBox="1">
            <a:spLocks/>
          </p:cNvSpPr>
          <p:nvPr/>
        </p:nvSpPr>
        <p:spPr>
          <a:xfrm>
            <a:off x="844550" y="4589463"/>
            <a:ext cx="10515600" cy="18049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Question and Answer period.</a:t>
            </a:r>
          </a:p>
          <a:p>
            <a:r>
              <a:rPr lang="en-US" dirty="0">
                <a:solidFill>
                  <a:schemeClr val="tx1"/>
                </a:solidFill>
              </a:rPr>
              <a:t>If you have any questions concerning this presentation, you may call John C. Gilbert, AIA at (502) 564-4326 extension 4452 or call anyone in DFB.</a:t>
            </a:r>
          </a:p>
          <a:p>
            <a:endParaRPr lang="en-US" dirty="0">
              <a:solidFill>
                <a:schemeClr val="tx1"/>
              </a:solidFill>
            </a:endParaRPr>
          </a:p>
        </p:txBody>
      </p:sp>
    </p:spTree>
    <p:extLst>
      <p:ext uri="{BB962C8B-B14F-4D97-AF65-F5344CB8AC3E}">
        <p14:creationId xmlns:p14="http://schemas.microsoft.com/office/powerpoint/2010/main" val="166810540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Kentucky Department of Education</a:t>
            </a:r>
            <a:br>
              <a:rPr lang="en-US" dirty="0"/>
            </a:br>
            <a:r>
              <a:rPr lang="en-US" dirty="0"/>
              <a:t>(KDE)</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Commissioner – Chief Learner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Franklin Gothic Book" panose="020B0503020102020204"/>
              </a:rPr>
              <a:t>Jason E. Glass, Ed.D.</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Franklin Gothic Book" panose="020B0503020102020204"/>
                <a:hlinkClick r:id="rId2"/>
              </a:rPr>
              <a:t>ja</a:t>
            </a: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son</a:t>
            </a:r>
            <a:r>
              <a:rPr lang="en-US" dirty="0">
                <a:latin typeface="Franklin Gothic Book" panose="020B0503020102020204"/>
                <a:hlinkClick r:id="rId2"/>
              </a:rPr>
              <a:t>.glass</a:t>
            </a: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@education.ky.gov</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760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November 3, 2022</a:t>
            </a:r>
          </a:p>
        </p:txBody>
      </p:sp>
    </p:spTree>
    <p:extLst>
      <p:ext uri="{BB962C8B-B14F-4D97-AF65-F5344CB8AC3E}">
        <p14:creationId xmlns:p14="http://schemas.microsoft.com/office/powerpoint/2010/main" val="337481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Office of Finance and Operations</a:t>
            </a:r>
            <a:br>
              <a:rPr lang="en-US" dirty="0"/>
            </a:br>
            <a:r>
              <a:rPr lang="en-US" dirty="0"/>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4533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Robin Fields Kinney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robin.kinney@education.ky.gov</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429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t>Division of District Support</a:t>
            </a:r>
            <a:br>
              <a:rPr lang="en-US" dirty="0"/>
            </a:br>
            <a:r>
              <a:rPr lang="en-US" dirty="0"/>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873562"/>
            <a:ext cx="10515600" cy="1748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Division 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Chay Ritter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chay.ritter@education.ky.gov</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2118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a:t>
            </a:r>
            <a:br>
              <a:rPr lang="en-US" dirty="0"/>
            </a:br>
            <a:r>
              <a:rPr lang="en-US" dirty="0"/>
              <a:t>(DFB) Part 1</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Branch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Greg Dunbar, AIA, MBA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greg.dunbar@education.ky.gov</a:t>
            </a: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Content Placeholder 2">
            <a:extLst>
              <a:ext uri="{FF2B5EF4-FFF2-40B4-BE49-F238E27FC236}">
                <a16:creationId xmlns:a16="http://schemas.microsoft.com/office/drawing/2014/main" id="{4B1E97BE-6FDB-A98A-5CE8-84747B1EE900}"/>
              </a:ext>
            </a:extLst>
          </p:cNvPr>
          <p:cNvSpPr txBox="1">
            <a:spLocks/>
          </p:cNvSpPr>
          <p:nvPr/>
        </p:nvSpPr>
        <p:spPr>
          <a:xfrm>
            <a:off x="838200" y="3789663"/>
            <a:ext cx="6639232" cy="3068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James A. Bauman, Architect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james.bauman@education.ky.gov</a:t>
            </a:r>
            <a:endPar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lvl="0" indent="0">
              <a:buNone/>
              <a:defRPr/>
            </a:pPr>
            <a:r>
              <a:rPr lang="en-US" dirty="0"/>
              <a:t>Gary Leist, AIA, LEED AP</a:t>
            </a:r>
          </a:p>
          <a:p>
            <a:pPr lvl="0">
              <a:defRPr/>
            </a:pPr>
            <a:r>
              <a:rPr lang="en-US" dirty="0">
                <a:hlinkClick r:id="rId4"/>
              </a:rPr>
              <a:t>gary.leist@education.ky.gov</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014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 Staff</a:t>
            </a:r>
            <a:br>
              <a:rPr lang="en-US" dirty="0"/>
            </a:br>
            <a:r>
              <a:rPr lang="en-US" dirty="0"/>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Project Management/District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Marcus Highland, AIA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marcus.highland@education.ky.gov</a:t>
            </a:r>
            <a:endPar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John C. Gilbert, AIA, LEED 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3"/>
              </a:rPr>
              <a:t>john.gilbert@education.ky.gov</a:t>
            </a:r>
            <a:endPar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indent="0">
              <a:buNone/>
              <a:defRPr/>
            </a:pPr>
            <a:r>
              <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rPr>
              <a:t>Teresa Hester, NCIDQ, KCID – </a:t>
            </a:r>
            <a:r>
              <a:rPr kumimoji="0" lang="en-US" b="1" i="0" u="none" strike="noStrike" kern="1200" cap="none" spc="0" normalizeH="0" baseline="0" noProof="0" dirty="0">
                <a:ln>
                  <a:noFill/>
                </a:ln>
                <a:solidFill>
                  <a:srgbClr val="102649"/>
                </a:solidFill>
                <a:effectLst/>
                <a:uLnTx/>
                <a:uFillTx/>
                <a:latin typeface="Franklin Gothic Book" panose="020B0503020102020204"/>
                <a:ea typeface="+mn-ea"/>
                <a:cs typeface="+mn-cs"/>
              </a:rPr>
              <a:t>Newest Member!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Franklin Gothic Book" panose="020B0503020102020204"/>
                <a:hlinkClick r:id="rId4"/>
              </a:rPr>
              <a:t>t</a:t>
            </a:r>
            <a:r>
              <a:rPr kumimoji="0" lang="en-US" b="0" i="0" u="none" strike="noStrike" kern="1200" cap="none" spc="0" normalizeH="0" baseline="0" noProof="0" dirty="0">
                <a:ln>
                  <a:noFill/>
                </a:ln>
                <a:solidFill>
                  <a:srgbClr val="102649"/>
                </a:solidFill>
                <a:effectLst/>
                <a:uLnTx/>
                <a:uFillTx/>
                <a:latin typeface="Franklin Gothic Book" panose="020B0503020102020204"/>
                <a:hlinkClick r:id="rId4"/>
              </a:rPr>
              <a:t>eresa.hester@education.ky.gov</a:t>
            </a:r>
            <a:endPar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825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t>District Facilities Branch </a:t>
            </a:r>
            <a:br>
              <a:rPr lang="en-US" dirty="0"/>
            </a:br>
            <a:r>
              <a:rPr lang="en-US" dirty="0"/>
              <a:t>(DFB) Part 3 </a:t>
            </a:r>
          </a:p>
        </p:txBody>
      </p:sp>
      <p:sp>
        <p:nvSpPr>
          <p:cNvPr id="4" name="Content Placeholder 2">
            <a:extLst>
              <a:ext uri="{FF2B5EF4-FFF2-40B4-BE49-F238E27FC236}">
                <a16:creationId xmlns:a16="http://schemas.microsoft.com/office/drawing/2014/main" id="{1649DA5D-1E29-9324-44D5-D1702497210E}"/>
              </a:ext>
            </a:extLst>
          </p:cNvPr>
          <p:cNvSpPr txBox="1">
            <a:spLocks/>
          </p:cNvSpPr>
          <p:nvPr/>
        </p:nvSpPr>
        <p:spPr>
          <a:xfrm>
            <a:off x="838200" y="1863987"/>
            <a:ext cx="7907594" cy="1705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02649"/>
                </a:solidFill>
                <a:effectLst/>
                <a:uLnTx/>
                <a:uFillTx/>
                <a:latin typeface="Franklin Gothic Book" panose="020B0503020102020204"/>
                <a:ea typeface="+mn-ea"/>
                <a:cs typeface="+mn-cs"/>
              </a:rPr>
              <a:t>Resource Management Analyst II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rPr>
              <a:t>Tanesha Keene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tanesha.keene@education.ky.gov</a:t>
            </a:r>
            <a:endParaRPr kumimoji="0" lang="en-US"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307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dirty="0"/>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marL="0" indent="0">
              <a:buNone/>
            </a:pPr>
            <a:r>
              <a:rPr lang="en-US" dirty="0"/>
              <a:t>This presentation will focus primarily on items DFB recommends you do and </a:t>
            </a:r>
            <a:r>
              <a:rPr lang="en-US" i="1" dirty="0"/>
              <a:t>not</a:t>
            </a:r>
            <a:r>
              <a:rPr lang="en-US" dirty="0"/>
              <a:t> do on your draft DFPs before sending them in for review.</a:t>
            </a:r>
            <a:endParaRPr lang="en-US" b="1" dirty="0"/>
          </a:p>
          <a:p>
            <a:pPr>
              <a:buFont typeface="Wingdings" panose="05000000000000000000" pitchFamily="2" charset="2"/>
              <a:buChar char="q"/>
            </a:pPr>
            <a:r>
              <a:rPr lang="en-US" dirty="0"/>
              <a:t> The Do’s and Don’ts of draft DFPs</a:t>
            </a:r>
          </a:p>
          <a:p>
            <a:pPr>
              <a:buFont typeface="Wingdings" panose="05000000000000000000" pitchFamily="2" charset="2"/>
              <a:buChar char="q"/>
            </a:pPr>
            <a:r>
              <a:rPr lang="en-US" dirty="0"/>
              <a:t> Questions and Answers (Q&amp;A)</a:t>
            </a:r>
          </a:p>
        </p:txBody>
      </p:sp>
    </p:spTree>
    <p:extLst>
      <p:ext uri="{BB962C8B-B14F-4D97-AF65-F5344CB8AC3E}">
        <p14:creationId xmlns:p14="http://schemas.microsoft.com/office/powerpoint/2010/main" val="111663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The Do’s and Don’ts of draft DFPs </a:t>
            </a:r>
            <a:r>
              <a:rPr lang="en-US" sz="3200" dirty="0"/>
              <a:t>(District Facility Plans)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Ten General tips for drafting your DFP before sending for review.</a:t>
            </a:r>
          </a:p>
        </p:txBody>
      </p:sp>
    </p:spTree>
    <p:extLst>
      <p:ext uri="{BB962C8B-B14F-4D97-AF65-F5344CB8AC3E}">
        <p14:creationId xmlns:p14="http://schemas.microsoft.com/office/powerpoint/2010/main" val="23242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2022-10-04T04:00:00+00:00</Publication_x0020_Date>
    <Audience1 xmlns="3a62de7d-ba57-4f43-9dae-9623ba637be0"/>
    <_dlc_DocId xmlns="3a62de7d-ba57-4f43-9dae-9623ba637be0">KYED-258-871</_dlc_DocId>
    <_dlc_DocIdUrl xmlns="3a62de7d-ba57-4f43-9dae-9623ba637be0">
      <Url>https://www.education.ky.gov/districts/fac/_layouts/15/DocIdRedir.aspx?ID=KYED-258-871</Url>
      <Description>KYED-258-871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2.xml><?xml version="1.0" encoding="utf-8"?>
<ds:datastoreItem xmlns:ds="http://schemas.openxmlformats.org/officeDocument/2006/customXml" ds:itemID="{1304D238-A438-4788-8AAF-9615940D617A}">
  <ds:schemaRefs>
    <ds:schemaRef ds:uri="265fadd3-fc6b-4ad2-a12f-883e258e1d48"/>
    <ds:schemaRef ds:uri="http://purl.org/dc/term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7d5a501-2aae-46b8-b0cd-79c98886fd6b"/>
    <ds:schemaRef ds:uri="http://schemas.microsoft.com/office/2006/metadata/properties"/>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8B30229A-092B-4CF2-BF5C-8A253367B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9ADC38-F8CA-43E3-BF3C-21B2AECBB4D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KDE PowerPoint Template 2021 (3)</Template>
  <TotalTime>4118</TotalTime>
  <Words>2077</Words>
  <Application>Microsoft Office PowerPoint</Application>
  <PresentationFormat>Widescreen</PresentationFormat>
  <Paragraphs>132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Franklin Gothic Book</vt:lpstr>
      <vt:lpstr>Franklin Gothic Medium</vt:lpstr>
      <vt:lpstr>Wingdings</vt:lpstr>
      <vt:lpstr>Office Theme</vt:lpstr>
      <vt:lpstr>District Facility Plan Part 4: The Do’s and Don’ts on a Draft District Facility Plan (DFP)</vt:lpstr>
      <vt:lpstr>Introductions</vt:lpstr>
      <vt:lpstr>Kentucky Department of Education (KDE)</vt:lpstr>
      <vt:lpstr>Office of Finance and Operations (OFO)</vt:lpstr>
      <vt:lpstr>District Facilities Branch (DFB) Part 1</vt:lpstr>
      <vt:lpstr>District Facilities Branch Staff (DFB) Part 2 </vt:lpstr>
      <vt:lpstr>District Facilities Branch  (DFB) Part 3 </vt:lpstr>
      <vt:lpstr>Presentation Summary</vt:lpstr>
      <vt:lpstr>The Do’s and Don’ts of draft DFPs (District Facility Plans)</vt:lpstr>
      <vt:lpstr>#1 Do submit the draft DFP as an Excel file.</vt:lpstr>
      <vt:lpstr>#1 Do not submit the draft DFP exclusively as a pdf or any other non-editable file without the Excel file.</vt:lpstr>
      <vt:lpstr>#2 Do correctly list your Current and Long-Range Plan Information</vt:lpstr>
      <vt:lpstr>#2 Do not provide multiple scenarios, options or “what-ifs” for a school. </vt:lpstr>
      <vt:lpstr>#3 Do provide consistent naming of your school centers and facilities.</vt:lpstr>
      <vt:lpstr>#3 Do not list buildings for qualifying projects that are not reported to KDE or do not have a completed  assessment for planning purposes.</vt:lpstr>
      <vt:lpstr>#3 One Exception to consider – HB 678  (House Bill – 2022 Regular Session; Act expires June 24, 2024)</vt:lpstr>
      <vt:lpstr>#4 Do review your entire DFP before sending for our review.</vt:lpstr>
      <vt:lpstr>#4 Do not propose any non-qualifying additions and renovations in Priorities 1-4.</vt:lpstr>
      <vt:lpstr>#5 Do list proposed new schools up to 100% of Model Program.</vt:lpstr>
      <vt:lpstr>#5 Do not propose any new school when migration of students from any other school will result in enrollment/capacity to dip below 85 % for any school.</vt:lpstr>
      <vt:lpstr>#6 Do highlight demolition of sections of a building if you’re intending to do addition work to replace the demolished area.</vt:lpstr>
      <vt:lpstr>#6 Do not propose additions exceeding 125% of Model Program in Priorities 1-4 for existing schools.</vt:lpstr>
      <vt:lpstr>#7 Do provide clear language for work of qualifying systems that are less than 30 years old but more than 15 years old.</vt:lpstr>
      <vt:lpstr>#7 Do not duplicate work for the same school in different categories.</vt:lpstr>
      <vt:lpstr>#8 Do provide qualifying District Need.</vt:lpstr>
      <vt:lpstr>#8 Do not provide a “wish list” for District Need.</vt:lpstr>
      <vt:lpstr>#9 Do physically adjust the draft DFP with KDE comments in mind.</vt:lpstr>
      <vt:lpstr>#9 Do not simply approve and forward KDE comments to your board without making actual adjustments.</vt:lpstr>
      <vt:lpstr>#10 – 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Facility Plan Part 3 Understanding your Orientation Packet Information 9.29.2022-JCG (002)</dc:title>
  <dc:creator>Turner, Rosalind - Division of Communications</dc:creator>
  <cp:lastModifiedBy>Galloway, Patrick - Division of District Support</cp:lastModifiedBy>
  <cp:revision>175</cp:revision>
  <dcterms:created xsi:type="dcterms:W3CDTF">2022-03-15T17:15:31Z</dcterms:created>
  <dcterms:modified xsi:type="dcterms:W3CDTF">2022-11-10T12:43:08Z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95cb560d-ce93-433e-8574-e218571dc73e</vt:lpwstr>
  </property>
</Properties>
</file>