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55" r:id="rId5"/>
  </p:sldMasterIdLst>
  <p:notesMasterIdLst>
    <p:notesMasterId r:id="rId22"/>
  </p:notesMasterIdLst>
  <p:handoutMasterIdLst>
    <p:handoutMasterId r:id="rId23"/>
  </p:handoutMasterIdLst>
  <p:sldIdLst>
    <p:sldId id="262" r:id="rId6"/>
    <p:sldId id="301" r:id="rId7"/>
    <p:sldId id="303" r:id="rId8"/>
    <p:sldId id="304" r:id="rId9"/>
    <p:sldId id="316" r:id="rId10"/>
    <p:sldId id="305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02" r:id="rId19"/>
    <p:sldId id="314" r:id="rId20"/>
    <p:sldId id="3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petegui-Pineda, Oxana - Division of District Support" initials="LO-DoDS" lastIdx="11" clrIdx="0">
    <p:extLst>
      <p:ext uri="{19B8F6BF-5375-455C-9EA6-DF929625EA0E}">
        <p15:presenceInfo xmlns:p15="http://schemas.microsoft.com/office/powerpoint/2012/main" userId="S::oxana.lopetegui-pineda@education.ky.gov::4d513aa2-607e-483c-99ce-ae1decdd20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1AC"/>
    <a:srgbClr val="506BA3"/>
    <a:srgbClr val="4A609A"/>
    <a:srgbClr val="445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0" autoAdjust="0"/>
    <p:restoredTop sz="95217" autoAdjust="0"/>
  </p:normalViewPr>
  <p:slideViewPr>
    <p:cSldViewPr snapToGrid="0">
      <p:cViewPr varScale="1">
        <p:scale>
          <a:sx n="89" d="100"/>
          <a:sy n="89" d="100"/>
        </p:scale>
        <p:origin x="710" y="77"/>
      </p:cViewPr>
      <p:guideLst/>
    </p:cSldViewPr>
  </p:slideViewPr>
  <p:outlineViewPr>
    <p:cViewPr>
      <p:scale>
        <a:sx n="33" d="100"/>
        <a:sy n="33" d="100"/>
      </p:scale>
      <p:origin x="0" y="-131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25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91F8B-2DDC-40D4-A6D2-29E2352A1CC6}" type="datetimeFigureOut">
              <a:rPr lang="en-US" smtClean="0"/>
              <a:t>05/20/2020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D718-622F-4D05-9954-DFDC3C97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5A15-DD0D-4C4E-8FD9-C5CB5617D18A}" type="datetimeFigureOut">
              <a:rPr lang="en-US" smtClean="0"/>
              <a:t>05/20/2020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BC98-6EA0-4EE7-A97F-558F26662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>
                <a:solidFill>
                  <a:schemeClr val="tx1"/>
                </a:solidFill>
              </a:rPr>
              <a:t>Click to edit Master subtitle style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41" name="Isosceles Triangle 40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7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4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4467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6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3479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260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4921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5476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Kentucky Department of Education 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77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Click to edit Master subtitle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83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  <a:prstGeom prst="rect">
            <a:avLst/>
          </a:prstGeo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2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6766" y="6309650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70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4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  <a:prstGeom prst="rect">
            <a:avLst/>
          </a:prstGeo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258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06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352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9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4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75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6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5737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24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8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92688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7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25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54043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235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0638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sosceles Triangle 16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9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2" r:id="rId17"/>
    <p:sldLayoutId id="2147483730" r:id="rId18"/>
    <p:sldLayoutId id="2147483731" r:id="rId19"/>
    <p:sldLayoutId id="2147483732" r:id="rId20"/>
    <p:sldLayoutId id="2147483678" r:id="rId21"/>
    <p:sldLayoutId id="2147483664" r:id="rId22"/>
    <p:sldLayoutId id="2147483680" r:id="rId23"/>
    <p:sldLayoutId id="2147483679" r:id="rId24"/>
    <p:sldLayoutId id="2147483665" r:id="rId25"/>
    <p:sldLayoutId id="2147483668" r:id="rId26"/>
    <p:sldLayoutId id="2147483669" r:id="rId27"/>
    <p:sldLayoutId id="2147483671" r:id="rId2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Isosceles Triangle 16"/>
          <p:cNvSpPr/>
          <p:nvPr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4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oxana.lopetegui-pineda@education.ky.g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onna.duncan@education.ky.gov" TargetMode="External"/><Relationship Id="rId2" Type="http://schemas.openxmlformats.org/officeDocument/2006/relationships/hyperlink" Target="mailto:robin.kinney@education.ky.g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bauman@education.ky.gov" TargetMode="External"/><Relationship Id="rId7" Type="http://schemas.openxmlformats.org/officeDocument/2006/relationships/hyperlink" Target="mailto:denise.hartsfield@education.ky.gov" TargetMode="External"/><Relationship Id="rId2" Type="http://schemas.openxmlformats.org/officeDocument/2006/relationships/hyperlink" Target="mailto:greg.dunbar@education.ky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ary.leist@education.ky.gov" TargetMode="External"/><Relationship Id="rId5" Type="http://schemas.openxmlformats.org/officeDocument/2006/relationships/hyperlink" Target="mailto:marcus.highland@education.ky.gov" TargetMode="External"/><Relationship Id="rId4" Type="http://schemas.openxmlformats.org/officeDocument/2006/relationships/hyperlink" Target="mailto:john.gilbert@education.ky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5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C9D8-709D-4351-93C4-8EF7EA7E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11" y="452651"/>
            <a:ext cx="8596668" cy="1320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FACPAC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ility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lanning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onstruction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037C7-ECCF-446E-A8D8-D0211DDAA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953" y="1823493"/>
            <a:ext cx="8742889" cy="490132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These documents are uploaded in FACPAC but approved by separate correspondence:</a:t>
            </a:r>
            <a:endParaRPr lang="en-US" sz="23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Owner - Architect and Owner - Construction Manager Agreements.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BG-2 &amp; 3.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All construction documents.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KDE reviews projects in anticipation of the summer construction season and completion before the start of school in the fall and coordinates reviews with OCTE, Pupil Transportation, and KYTC.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17568-20B4-46AF-B0E3-2D546D8D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C9D8-709D-4351-93C4-8EF7EA7E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18" y="802943"/>
            <a:ext cx="8596668" cy="8939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037C7-ECCF-446E-A8D8-D0211DDAA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953" y="1823493"/>
            <a:ext cx="8742889" cy="490132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3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Building Sites, Inspection &amp; Approval 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Sets out minimum standards for new school sites.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Approval required for all site purchases for all uses.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3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Property Disposal, Leases and Easements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Regulation currently being revised.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3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3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Property Insurance Replacement Costs 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Sets out standard Square Foot costs for new facilities.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Revised every spring.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17568-20B4-46AF-B0E3-2D546D8D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7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C9D8-709D-4351-93C4-8EF7EA7E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18" y="802943"/>
            <a:ext cx="8596668" cy="8939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KDE duties: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037C7-ECCF-446E-A8D8-D0211DDAA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953" y="1823493"/>
            <a:ext cx="8742889" cy="490132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3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Efficient School Design Report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Based on BG-2  Outline Specifications Energy Design Criteria.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Presented to LRC in November of each year.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3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300" dirty="0">
                <a:latin typeface="+mj-lt"/>
              </a:rPr>
              <a:t>Respond to inquiries from legislators, LRC and KDE management. Respond to KDE Commissioner correspondence, Open Records requests and District inquiries.</a:t>
            </a:r>
          </a:p>
          <a:p>
            <a:pPr>
              <a:lnSpc>
                <a:spcPct val="120000"/>
              </a:lnSpc>
            </a:pPr>
            <a:endParaRPr lang="en-US" sz="23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300" dirty="0">
                <a:latin typeface="+mj-lt"/>
              </a:rPr>
              <a:t>Issue memoranda regarding compliance with statutory changes, AIA document revisions, workflow,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17568-20B4-46AF-B0E3-2D546D8D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BEED-9AF4-43D2-BFBC-836FBFC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01" y="761992"/>
            <a:ext cx="8596668" cy="852993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26E2C-6FA2-4CCD-B00C-F1EEE2401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882" y="1777835"/>
            <a:ext cx="5135330" cy="490132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Planning/District Facility Plans</a:t>
            </a:r>
          </a:p>
          <a:p>
            <a:pPr marL="285750" indent="-285750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4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Financing</a:t>
            </a:r>
          </a:p>
          <a:p>
            <a:pPr marL="285750" indent="-285750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4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Construction</a:t>
            </a:r>
          </a:p>
          <a:p>
            <a:pPr marL="285750" indent="-285750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4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FACPAC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4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Property</a:t>
            </a:r>
          </a:p>
          <a:p>
            <a:pPr marL="285750" indent="-285750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4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Reports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C6637-CB8F-4F9B-B239-CD129FD8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7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0567E-AAEC-44C3-825E-39CFF5BF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D83D1-CE67-4A0A-8F45-1918D8FD2E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5895" y="4710896"/>
            <a:ext cx="8811127" cy="146419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3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Oxana Lopetegui – Pineda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300" b="1" dirty="0">
                <a:solidFill>
                  <a:schemeClr val="bg2">
                    <a:lumMod val="25000"/>
                  </a:schemeClr>
                </a:solidFill>
                <a:latin typeface="+mj-lt"/>
                <a:hlinkClick r:id="rId2"/>
              </a:rPr>
              <a:t>oxana.lopetegui-pineda@education.ky.gov</a:t>
            </a:r>
            <a:r>
              <a:rPr lang="en-US" sz="23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F228D50-1EC6-476A-821F-C038E54E9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957"/>
              </p:ext>
            </p:extLst>
          </p:nvPr>
        </p:nvGraphicFramePr>
        <p:xfrm>
          <a:off x="1025895" y="2637113"/>
          <a:ext cx="8248496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949">
                  <a:extLst>
                    <a:ext uri="{9D8B030D-6E8A-4147-A177-3AD203B41FA5}">
                      <a16:colId xmlns:a16="http://schemas.microsoft.com/office/drawing/2014/main" val="3874270578"/>
                    </a:ext>
                  </a:extLst>
                </a:gridCol>
                <a:gridCol w="2019868">
                  <a:extLst>
                    <a:ext uri="{9D8B030D-6E8A-4147-A177-3AD203B41FA5}">
                      <a16:colId xmlns:a16="http://schemas.microsoft.com/office/drawing/2014/main" val="1625590967"/>
                    </a:ext>
                  </a:extLst>
                </a:gridCol>
                <a:gridCol w="2206388">
                  <a:extLst>
                    <a:ext uri="{9D8B030D-6E8A-4147-A177-3AD203B41FA5}">
                      <a16:colId xmlns:a16="http://schemas.microsoft.com/office/drawing/2014/main" val="3321827080"/>
                    </a:ext>
                  </a:extLst>
                </a:gridCol>
                <a:gridCol w="2197291">
                  <a:extLst>
                    <a:ext uri="{9D8B030D-6E8A-4147-A177-3AD203B41FA5}">
                      <a16:colId xmlns:a16="http://schemas.microsoft.com/office/drawing/2014/main" val="3824040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Tuesday </a:t>
                      </a:r>
                    </a:p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May 19</a:t>
                      </a:r>
                      <a:r>
                        <a:rPr lang="en-US" sz="1400" baseline="30000" dirty="0">
                          <a:latin typeface="+mj-lt"/>
                        </a:rPr>
                        <a:t>th</a:t>
                      </a:r>
                      <a:r>
                        <a:rPr lang="en-US" sz="1400" dirty="0">
                          <a:latin typeface="+mj-lt"/>
                        </a:rPr>
                        <a:t> &amp; May 26</a:t>
                      </a:r>
                      <a:r>
                        <a:rPr lang="en-US" sz="1400" baseline="30000" dirty="0">
                          <a:latin typeface="+mj-lt"/>
                        </a:rPr>
                        <a:t>th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Wednesday</a:t>
                      </a:r>
                    </a:p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May 20</a:t>
                      </a:r>
                      <a:r>
                        <a:rPr lang="en-US" sz="1400" baseline="30000" dirty="0">
                          <a:latin typeface="+mj-lt"/>
                        </a:rPr>
                        <a:t>th</a:t>
                      </a:r>
                      <a:r>
                        <a:rPr lang="en-US" sz="1400" dirty="0">
                          <a:latin typeface="+mj-lt"/>
                        </a:rPr>
                        <a:t> &amp; May 27th </a:t>
                      </a:r>
                    </a:p>
                    <a:p>
                      <a:pPr algn="ctr"/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Thursday</a:t>
                      </a:r>
                    </a:p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May 21</a:t>
                      </a:r>
                      <a:r>
                        <a:rPr lang="en-US" sz="1400" baseline="30000" dirty="0">
                          <a:latin typeface="+mj-lt"/>
                        </a:rPr>
                        <a:t>st</a:t>
                      </a:r>
                      <a:r>
                        <a:rPr lang="en-US" sz="1400" dirty="0">
                          <a:latin typeface="+mj-lt"/>
                        </a:rPr>
                        <a:t> &amp; May 28th </a:t>
                      </a:r>
                    </a:p>
                    <a:p>
                      <a:pPr algn="ctr"/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652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Morning Session </a:t>
                      </a:r>
                    </a:p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11 AM 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Introduction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Condition </a:t>
                      </a:r>
                    </a:p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Audits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Reporting &amp; </a:t>
                      </a:r>
                      <a:br>
                        <a:rPr lang="en-US" sz="1400" dirty="0">
                          <a:latin typeface="+mj-lt"/>
                        </a:rPr>
                      </a:br>
                      <a:r>
                        <a:rPr lang="en-US" sz="1400" dirty="0">
                          <a:latin typeface="+mj-lt"/>
                        </a:rPr>
                        <a:t>Executive Summary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308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Afternoon Session </a:t>
                      </a:r>
                    </a:p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1 PM 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Space </a:t>
                      </a:r>
                    </a:p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Audits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Questions &amp; Answers </a:t>
                      </a:r>
                    </a:p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Software Enhancements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073031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EC17C6-683C-45ED-A5F4-0203881C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833" y="45265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KFICS 2020 Virtual Training Schedule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8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B306-4DE9-4CCC-9403-758D6454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631" y="667572"/>
            <a:ext cx="8596668" cy="722689"/>
          </a:xfrm>
        </p:spPr>
        <p:txBody>
          <a:bodyPr>
            <a:norm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Credits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016C-565F-4823-B4A4-96B0598774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5684" y="1516578"/>
            <a:ext cx="9188715" cy="490132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7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Office of Finance &amp; Operations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7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700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Associate Commissioner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7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Robin Kinney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700" dirty="0">
                <a:latin typeface="+mj-lt"/>
                <a:hlinkClick r:id="rId2"/>
              </a:rPr>
              <a:t>robin.kinney@education.ky.gov</a:t>
            </a:r>
            <a:endParaRPr lang="en-US" sz="3700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7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District Support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7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700" u="sng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Division Director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7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Donna Duncan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700" dirty="0">
                <a:latin typeface="+mj-lt"/>
                <a:hlinkClick r:id="rId3"/>
              </a:rPr>
              <a:t>donna.duncan@education.ky.gov</a:t>
            </a:r>
            <a:endParaRPr lang="en-US" sz="37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69974-6C4C-47B5-9DFB-27194597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8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EBAC-FF44-4118-9996-3C1AF477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21" y="849519"/>
            <a:ext cx="8596668" cy="13208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Facilities Branch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359DC-EC0B-4662-80E6-BF31EE856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002" y="1777835"/>
            <a:ext cx="9188715" cy="490132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u="sng" dirty="0">
                <a:solidFill>
                  <a:schemeClr val="bg2">
                    <a:lumMod val="25000"/>
                  </a:schemeClr>
                </a:solidFill>
              </a:rPr>
              <a:t>Branch Manager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Greg Dunbar, AIA 		</a:t>
            </a:r>
            <a:r>
              <a:rPr lang="en-US" sz="4800" dirty="0"/>
              <a:t>     </a:t>
            </a:r>
            <a:r>
              <a:rPr lang="en-US" sz="4800" dirty="0">
                <a:hlinkClick r:id="rId2"/>
              </a:rPr>
              <a:t>greg.dunbar@education.ky.gov</a:t>
            </a:r>
            <a:endParaRPr lang="en-US" sz="4800" dirty="0"/>
          </a:p>
          <a:p>
            <a:pPr>
              <a:lnSpc>
                <a:spcPct val="120000"/>
              </a:lnSpc>
            </a:pPr>
            <a:endParaRPr lang="en-US" sz="4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4800" u="sng" dirty="0">
                <a:solidFill>
                  <a:schemeClr val="bg2">
                    <a:lumMod val="25000"/>
                  </a:schemeClr>
                </a:solidFill>
              </a:rPr>
              <a:t>Project Administration/District Liaison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James Bauman, RA</a:t>
            </a:r>
            <a:r>
              <a:rPr lang="en-US" sz="4800" dirty="0"/>
              <a:t>		     </a:t>
            </a:r>
            <a:r>
              <a:rPr lang="en-US" sz="4800" dirty="0">
                <a:hlinkClick r:id="rId3"/>
              </a:rPr>
              <a:t>james.bauman@education.ky.gov</a:t>
            </a:r>
            <a:endParaRPr lang="en-US" sz="4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John Gilbert, AIA</a:t>
            </a:r>
            <a:r>
              <a:rPr lang="en-US" sz="4800" dirty="0"/>
              <a:t>		     </a:t>
            </a:r>
            <a:r>
              <a:rPr lang="en-US" sz="4800" dirty="0">
                <a:hlinkClick r:id="rId4"/>
              </a:rPr>
              <a:t>john.gilbert@education.ky.gov</a:t>
            </a:r>
            <a:endParaRPr lang="en-US" sz="4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Marcus Highland, AIA	</a:t>
            </a:r>
            <a:r>
              <a:rPr lang="en-US" sz="4800" dirty="0"/>
              <a:t>     </a:t>
            </a:r>
            <a:r>
              <a:rPr lang="en-US" sz="4800" dirty="0">
                <a:hlinkClick r:id="rId5"/>
              </a:rPr>
              <a:t>marcus.highland@education.ky.gov</a:t>
            </a:r>
            <a:endParaRPr lang="en-US" sz="4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Gary Leist, AIA</a:t>
            </a:r>
            <a:r>
              <a:rPr lang="en-US" sz="4800" dirty="0"/>
              <a:t>			     </a:t>
            </a:r>
            <a:r>
              <a:rPr lang="en-US" sz="4800" dirty="0">
                <a:hlinkClick r:id="rId6"/>
              </a:rPr>
              <a:t>gary.leist@education.ky.gov</a:t>
            </a:r>
            <a:endParaRPr lang="en-US" sz="4800" dirty="0"/>
          </a:p>
          <a:p>
            <a:pPr>
              <a:lnSpc>
                <a:spcPct val="120000"/>
              </a:lnSpc>
            </a:pPr>
            <a:endParaRPr lang="en-US" sz="4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4800" u="sng" dirty="0">
                <a:solidFill>
                  <a:schemeClr val="bg2">
                    <a:lumMod val="25000"/>
                  </a:schemeClr>
                </a:solidFill>
              </a:rPr>
              <a:t>Resource Management Analyst II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Denise Hartsfield</a:t>
            </a:r>
            <a:r>
              <a:rPr lang="en-US" sz="4800" dirty="0"/>
              <a:t>		     </a:t>
            </a:r>
            <a:r>
              <a:rPr lang="en-US" sz="4800" dirty="0">
                <a:hlinkClick r:id="rId7"/>
              </a:rPr>
              <a:t>denise.hartsfield@education.ky.gov</a:t>
            </a:r>
            <a:endParaRPr lang="en-US" sz="4800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94279-5B67-4793-91ED-65D3086D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4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A2C4E0B-0B58-44C8-8BD3-80E56E062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6766" y="6309650"/>
            <a:ext cx="68333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1BD7323-49BF-4C97-8773-5EC64C49200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2" name="Picture 1" descr="There are two icons. The first icon says leave and this is the icon that will allow you to leave the meeting once its concluded. &#10;&#10;The second icon is the questions and answers icon. This is the icon that you would use to submit questions to the presenter. When you click on it, a second screen will pop up and you need to press Ask Question to enter a question. &#10;&#10;Proceed to type the question by Typing Your Name, the question you are asking, and click Send to send the question to the meeting presenter. ">
            <a:extLst>
              <a:ext uri="{FF2B5EF4-FFF2-40B4-BE49-F238E27FC236}">
                <a16:creationId xmlns:a16="http://schemas.microsoft.com/office/drawing/2014/main" id="{C9946395-1DB7-42FF-8018-73BD06D455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48" y="1173306"/>
            <a:ext cx="8596668" cy="4749659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CEDDCC-262B-4BB2-8C39-BA26B0CFA3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8094" y="274635"/>
            <a:ext cx="8992572" cy="1320800"/>
          </a:xfrm>
        </p:spPr>
        <p:txBody>
          <a:bodyPr>
            <a:normAutofit/>
          </a:bodyPr>
          <a:lstStyle/>
          <a:p>
            <a:r>
              <a:rPr lang="en-US" dirty="0"/>
              <a:t>Questions &amp; Answers Feature </a:t>
            </a:r>
          </a:p>
        </p:txBody>
      </p:sp>
    </p:spTree>
    <p:extLst>
      <p:ext uri="{BB962C8B-B14F-4D97-AF65-F5344CB8AC3E}">
        <p14:creationId xmlns:p14="http://schemas.microsoft.com/office/powerpoint/2010/main" val="395668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72F7-CECA-4C00-BDDE-E9B7F053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46" y="1582121"/>
            <a:ext cx="9361587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Kentucky Department of Education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3257D-7307-430B-88BB-EAA7769AF6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983" y="2464938"/>
            <a:ext cx="9188715" cy="30624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Office of Finance and Operations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Division of District Support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District Facilities Branch</a:t>
            </a: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15, 2020</a:t>
            </a: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08A4E-531A-45C7-837E-E303B158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2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9D3F-700A-44FE-AC7E-42680182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374" y="893921"/>
            <a:ext cx="8596668" cy="13208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Planning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56BD-B5E9-4815-B299-AE0751860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741" y="1777835"/>
            <a:ext cx="9188715" cy="490132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Based on 702 KAR 4:180 </a:t>
            </a:r>
          </a:p>
          <a:p>
            <a:pPr>
              <a:lnSpc>
                <a:spcPct val="12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Incorporates by reference the Kentucky School Facilities Planning Manual.</a:t>
            </a:r>
          </a:p>
          <a:p>
            <a:pPr>
              <a:lnSpc>
                <a:spcPct val="12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Used by KDE and Districts to prepare District Facility Plans.</a:t>
            </a:r>
          </a:p>
          <a:p>
            <a:pPr>
              <a:lnSpc>
                <a:spcPct val="12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Districts organize the Local Planning Committee (LPC) to manage the process.</a:t>
            </a:r>
          </a:p>
          <a:p>
            <a:pPr>
              <a:lnSpc>
                <a:spcPct val="12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Existing facilities are assessed by A/E for condition and educational suitability.</a:t>
            </a:r>
          </a:p>
          <a:p>
            <a:pPr>
              <a:lnSpc>
                <a:spcPct val="12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		-Facility assessments will be integrated with the Kentucky 		 Facility Inventory and Classification System (KFICS).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36135-77B2-456B-BC00-ADD3C857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1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9D3F-700A-44FE-AC7E-42680182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374" y="893921"/>
            <a:ext cx="8596668" cy="13208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Planning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56BD-B5E9-4815-B299-AE0751860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741" y="1777835"/>
            <a:ext cx="9188715" cy="490132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LPC reviews District finances with Fiscal Agent.</a:t>
            </a:r>
          </a:p>
          <a:p>
            <a:pPr>
              <a:lnSpc>
                <a:spcPct val="12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LPC develops draft plan and submits to KDE Facilities. Plan is prioritized based on facility assessment and fiscal ability.</a:t>
            </a:r>
          </a:p>
          <a:p>
            <a:pPr>
              <a:lnSpc>
                <a:spcPct val="12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Priorities 1-4 are eligible for restricted funding; Priority 5 is eligible for unrestricted funds only.</a:t>
            </a:r>
          </a:p>
          <a:p>
            <a:pPr>
              <a:lnSpc>
                <a:spcPct val="12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Upon KDE approval, both LPC and School Board approve the plan.</a:t>
            </a:r>
          </a:p>
          <a:p>
            <a:pPr>
              <a:lnSpc>
                <a:spcPct val="12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Following Board approval, Plan is presented in a Public Hearing.</a:t>
            </a:r>
          </a:p>
          <a:p>
            <a:pPr>
              <a:lnSpc>
                <a:spcPct val="120000"/>
              </a:lnSpc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Plan is presented to the Kentucky Board of Education for final approval and implementation.</a:t>
            </a:r>
          </a:p>
          <a:p>
            <a:pPr marL="0" indent="0">
              <a:lnSpc>
                <a:spcPct val="120000"/>
              </a:lnSpc>
              <a:buClr>
                <a:schemeClr val="bg2">
                  <a:lumMod val="25000"/>
                </a:schemeClr>
              </a:buClr>
              <a:buNone/>
            </a:pPr>
            <a:r>
              <a:rPr lang="en-US" dirty="0">
                <a:latin typeface="+mj-lt"/>
              </a:rPr>
              <a:t>Regulation and process will be revised to account for KFICS</a:t>
            </a:r>
          </a:p>
          <a:p>
            <a:pPr marL="0" indent="0">
              <a:lnSpc>
                <a:spcPct val="120000"/>
              </a:lnSpc>
              <a:buClr>
                <a:schemeClr val="bg2">
                  <a:lumMod val="25000"/>
                </a:schemeClr>
              </a:buClr>
              <a:buNone/>
            </a:pPr>
            <a:r>
              <a:rPr lang="en-US" dirty="0">
                <a:latin typeface="+mj-lt"/>
              </a:rPr>
              <a:t>and revisions to 702 KAR 4:170.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36135-77B2-456B-BC00-ADD3C857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9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92411-6ADA-4161-9FAD-AB2266A1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21" y="952133"/>
            <a:ext cx="8596668" cy="13208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Financing 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05F42-C12D-49B7-AD75-8C7A3158D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7" y="1777835"/>
            <a:ext cx="9188715" cy="490132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Funding for District construction comes from several sources and include local and state matching nickels, SEEK, and ADA (Average Daily Attendance) appropriations.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Funding comes in two broad categories: Restricted and Unrestricted.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Restricted funds include SFCC, FSPK, Capital Outlay, and Building Fund.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General Funds are unrestricted. </a:t>
            </a:r>
          </a:p>
          <a:p>
            <a:pPr>
              <a:buClr>
                <a:schemeClr val="tx2"/>
              </a:buClr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743B9-95DF-4721-8BDE-BFCDC11C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DE85-8B4E-4C32-8219-564C2439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02" y="661909"/>
            <a:ext cx="8596668" cy="132080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reporting impacting financing: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47A8F-456C-4AFF-B316-513DE515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9278" y="1777835"/>
            <a:ext cx="9188715" cy="4901324"/>
          </a:xfrm>
        </p:spPr>
        <p:txBody>
          <a:bodyPr>
            <a:normAutofit fontScale="70000" lnSpcReduction="20000"/>
          </a:bodyPr>
          <a:lstStyle/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None/>
            </a:pPr>
            <a:endParaRPr lang="en-US" sz="33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lvl="0" indent="0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Unmet Needs Report</a:t>
            </a:r>
          </a:p>
          <a:p>
            <a:pPr lvl="0" defTabSz="9144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atin typeface="+mj-lt"/>
              </a:rPr>
              <a:t>Based on total DFP Priorities 1-4, statewide. </a:t>
            </a:r>
          </a:p>
          <a:p>
            <a:pPr lvl="0" defTabSz="9144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atin typeface="+mj-lt"/>
              </a:rPr>
              <a:t>Provides the state “Need” for the “Unmet Needs Report”.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atin typeface="+mj-lt"/>
              </a:rPr>
              <a:t>Unmet Needs report due to SFCC in October of odd numbered years, based on current DFPs as of June 30 of that year.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Ranked Report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atin typeface="+mj-lt"/>
              </a:rPr>
              <a:t>Based on the Kentucky Facility and Inventory Classification System (KFICS).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atin typeface="+mj-lt"/>
              </a:rPr>
              <a:t>Reports school physical condition and educational suitability.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atin typeface="+mj-lt"/>
              </a:rPr>
              <a:t>Presented to LRC in October of each year.</a:t>
            </a:r>
          </a:p>
          <a:p>
            <a:endParaRPr lang="en-US" sz="33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22BB9-2418-4FD0-8C8B-F8BEBA5C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3B17-F48C-4B75-9BAF-B05AEBB9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064" y="921216"/>
            <a:ext cx="8596668" cy="13208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58BAB-F068-407F-976E-CED0DA0D8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040" y="1777835"/>
            <a:ext cx="9188715" cy="490132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Capital Construction Process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Based on 702 KAR 4:160.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BG-1 Project Application is the starting point.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BG-1s are split into tiers at KDE approval to streamline required KDE reviews.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Regulation needs revision to account for FACPAC and revised documents incorporated by reference.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Facility Programming and Construction Criteria Planning Guide used to guide construction document development.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Regulation needs revision to update for current educational and construction practices.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4649E-5C23-4F72-8FA9-1C8F927A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C9D8-709D-4351-93C4-8EF7EA7E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11" y="452651"/>
            <a:ext cx="8596668" cy="1320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FACPAC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ility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lanning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onstruction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037C7-ECCF-446E-A8D8-D0211DDAA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953" y="1823493"/>
            <a:ext cx="8742889" cy="490132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Provides a Document Management System for: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BG-1,4 and 5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Owner Contractor Agreements including Design - Build Agreements 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Purchase Orders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Change Orders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+mj-lt"/>
              </a:rPr>
              <a:t>The above documents can all be submitted and approved within FACPAC.</a:t>
            </a:r>
          </a:p>
          <a:p>
            <a:pPr>
              <a:lnSpc>
                <a:spcPct val="120000"/>
              </a:lnSpc>
            </a:pPr>
            <a:endParaRPr lang="en-US" sz="18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+mj-lt"/>
              </a:rPr>
              <a:t>FACPAC integrates the District Facility Plan priorities into the BG-1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17568-20B4-46AF-B0E3-2D546D8D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919"/>
      </p:ext>
    </p:extLst>
  </p:cSld>
  <p:clrMapOvr>
    <a:masterClrMapping/>
  </p:clrMapOvr>
</p:sld>
</file>

<file path=ppt/theme/theme1.xml><?xml version="1.0" encoding="utf-8"?>
<a:theme xmlns:a="http://schemas.openxmlformats.org/drawingml/2006/main" name="KDE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E" id="{72E44DD4-C3FA-4647-9403-960B21DBCEB5}" vid="{527A910F-5B55-4308-8065-ED0B48DF8A13}"/>
    </a:ext>
  </a:extLst>
</a:theme>
</file>

<file path=ppt/theme/theme2.xml><?xml version="1.0" encoding="utf-8"?>
<a:theme xmlns:a="http://schemas.openxmlformats.org/drawingml/2006/main" name="3_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OFO - Office of Finance and Operations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2020-05-20T04:00:00+00:00</Publication_x0020_Date>
    <Audience1 xmlns="3a62de7d-ba57-4f43-9dae-9623ba637be0"/>
    <_dlc_DocId xmlns="3a62de7d-ba57-4f43-9dae-9623ba637be0">KYED-258-810</_dlc_DocId>
    <_dlc_DocIdUrl xmlns="3a62de7d-ba57-4f43-9dae-9623ba637be0">
      <Url>https://www.education.ky.gov/districts/fac/_layouts/15/DocIdRedir.aspx?ID=KYED-258-810</Url>
      <Description>KYED-258-810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F503EDB72D3F1B41ABF6D87AAEFE693A" ma:contentTypeVersion="28" ma:contentTypeDescription="" ma:contentTypeScope="" ma:versionID="4656e771591f1ff3673f5680e9ffb6ee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6f38eb1e008c7a035d2df6072afc5d61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2C23E9A-708A-4488-BC53-5F393D41DE67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cb74c481-b0b2-4996-9f76-aa9c9b816728"/>
    <ds:schemaRef ds:uri="9199b6a0-fe12-4cb2-9b7d-ea53832419bf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A485209-582E-41ED-ADDE-A480BA72E8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931F4-19B7-4A84-A3CD-34BC87D69CED}"/>
</file>

<file path=customXml/itemProps4.xml><?xml version="1.0" encoding="utf-8"?>
<ds:datastoreItem xmlns:ds="http://schemas.openxmlformats.org/officeDocument/2006/customXml" ds:itemID="{E7912DE8-9C3C-4552-B2E0-7625A1AC1FDB}"/>
</file>

<file path=docProps/app.xml><?xml version="1.0" encoding="utf-8"?>
<Properties xmlns="http://schemas.openxmlformats.org/officeDocument/2006/extended-properties" xmlns:vt="http://schemas.openxmlformats.org/officeDocument/2006/docPropsVTypes">
  <TotalTime>5686</TotalTime>
  <Words>752</Words>
  <Application>Microsoft Office PowerPoint</Application>
  <PresentationFormat>Widescreen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Medium</vt:lpstr>
      <vt:lpstr>Georgia</vt:lpstr>
      <vt:lpstr>Wingdings 2</vt:lpstr>
      <vt:lpstr>Wingdings 3</vt:lpstr>
      <vt:lpstr>KDE</vt:lpstr>
      <vt:lpstr>3_Theme1</vt:lpstr>
      <vt:lpstr>PowerPoint Presentation</vt:lpstr>
      <vt:lpstr>Questions &amp; Answers Feature </vt:lpstr>
      <vt:lpstr>Kentucky Department of Education</vt:lpstr>
      <vt:lpstr>District Planning</vt:lpstr>
      <vt:lpstr>District Planning</vt:lpstr>
      <vt:lpstr>District Financing   </vt:lpstr>
      <vt:lpstr>KDE reporting impacting financing: </vt:lpstr>
      <vt:lpstr>Construction </vt:lpstr>
      <vt:lpstr>FACPAC Facility Planning and Construction </vt:lpstr>
      <vt:lpstr>FACPAC Facility Planning and Construction </vt:lpstr>
      <vt:lpstr>Property</vt:lpstr>
      <vt:lpstr>Additional KDE duties:</vt:lpstr>
      <vt:lpstr>Questions?</vt:lpstr>
      <vt:lpstr>KFICS 2020 Virtual Training Schedule  </vt:lpstr>
      <vt:lpstr>Credits </vt:lpstr>
      <vt:lpstr>District Facilities Branch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Live Event - 2020 Update</dc:title>
  <dc:creator>Lopetegui-Pineda, Oxana - Division of District Support</dc:creator>
  <cp:lastModifiedBy>Galloway, Patrick - Division of District Support</cp:lastModifiedBy>
  <cp:revision>22</cp:revision>
  <dcterms:created xsi:type="dcterms:W3CDTF">2020-05-15T12:28:04Z</dcterms:created>
  <dcterms:modified xsi:type="dcterms:W3CDTF">2020-05-20T12:57:10Z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0x0101001BEB557DBE01834EAB47A683706DCD5B00F503EDB72D3F1B41ABF6D87AAEFE693A</vt:lpwstr>
  </property>
  <property fmtid="{D5CDD505-2E9C-101B-9397-08002B2CF9AE}" pid="3" name="_dlc_DocIdItemGuid">
    <vt:lpwstr>71af36ae-2344-414b-9224-1c2021005466</vt:lpwstr>
  </property>
</Properties>
</file>