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2" r:id="rId4"/>
  </p:sldMasterIdLst>
  <p:notesMasterIdLst>
    <p:notesMasterId r:id="rId34"/>
  </p:notesMasterIdLst>
  <p:handoutMasterIdLst>
    <p:handoutMasterId r:id="rId35"/>
  </p:handoutMasterIdLst>
  <p:sldIdLst>
    <p:sldId id="268" r:id="rId5"/>
    <p:sldId id="290" r:id="rId6"/>
    <p:sldId id="322" r:id="rId7"/>
    <p:sldId id="277" r:id="rId8"/>
    <p:sldId id="288" r:id="rId9"/>
    <p:sldId id="407" r:id="rId10"/>
    <p:sldId id="310" r:id="rId11"/>
    <p:sldId id="381" r:id="rId12"/>
    <p:sldId id="382" r:id="rId13"/>
    <p:sldId id="278" r:id="rId14"/>
    <p:sldId id="289" r:id="rId15"/>
    <p:sldId id="366" r:id="rId16"/>
    <p:sldId id="367" r:id="rId17"/>
    <p:sldId id="282" r:id="rId18"/>
    <p:sldId id="292" r:id="rId19"/>
    <p:sldId id="291" r:id="rId20"/>
    <p:sldId id="293" r:id="rId21"/>
    <p:sldId id="281" r:id="rId22"/>
    <p:sldId id="280" r:id="rId23"/>
    <p:sldId id="294" r:id="rId24"/>
    <p:sldId id="307" r:id="rId25"/>
    <p:sldId id="339" r:id="rId26"/>
    <p:sldId id="340" r:id="rId27"/>
    <p:sldId id="341" r:id="rId28"/>
    <p:sldId id="373" r:id="rId29"/>
    <p:sldId id="437" r:id="rId30"/>
    <p:sldId id="438" r:id="rId31"/>
    <p:sldId id="345" r:id="rId32"/>
    <p:sldId id="439"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driguez, Tara - KDE Division Director" initials="RT-KDD" lastIdx="19" clrIdx="0">
    <p:extLst>
      <p:ext uri="{19B8F6BF-5375-455C-9EA6-DF929625EA0E}">
        <p15:presenceInfo xmlns:p15="http://schemas.microsoft.com/office/powerpoint/2012/main" userId="S-1-5-21-2077426921-23679709-1353397897-36678" providerId="AD"/>
      </p:ext>
    </p:extLst>
  </p:cmAuthor>
  <p:cmAuthor id="2" name="Sudduth, Erin - Division of School and Program Improvement" initials="SE-DoSaPI" lastIdx="7" clrIdx="1">
    <p:extLst>
      <p:ext uri="{19B8F6BF-5375-455C-9EA6-DF929625EA0E}">
        <p15:presenceInfo xmlns:p15="http://schemas.microsoft.com/office/powerpoint/2012/main" userId="S::erin.sudduth@education.ky.gov::e2579705-df65-44c9-a8df-98089b385e1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F81AC"/>
    <a:srgbClr val="506BA3"/>
    <a:srgbClr val="4A609A"/>
    <a:srgbClr val="4452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333A8E-C505-4581-8753-64877B30850C}" v="289" dt="2020-08-31T18:17:50.0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07" autoAdjust="0"/>
    <p:restoredTop sz="88084" autoAdjust="0"/>
  </p:normalViewPr>
  <p:slideViewPr>
    <p:cSldViewPr snapToGrid="0">
      <p:cViewPr varScale="1">
        <p:scale>
          <a:sx n="100" d="100"/>
          <a:sy n="100" d="100"/>
        </p:scale>
        <p:origin x="972" y="90"/>
      </p:cViewPr>
      <p:guideLst/>
    </p:cSldViewPr>
  </p:slideViewPr>
  <p:notesTextViewPr>
    <p:cViewPr>
      <p:scale>
        <a:sx n="1" d="1"/>
        <a:sy n="1" d="1"/>
      </p:scale>
      <p:origin x="0" y="0"/>
    </p:cViewPr>
  </p:notesTextViewPr>
  <p:notesViewPr>
    <p:cSldViewPr snapToGrid="0">
      <p:cViewPr varScale="1">
        <p:scale>
          <a:sx n="36" d="100"/>
          <a:sy n="36" d="100"/>
        </p:scale>
        <p:origin x="2508" y="3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notesMaster" Target="notesMasters/notesMaster1.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 Id="rId43" Type="http://schemas.openxmlformats.org/officeDocument/2006/relationships/customXml" Target="../customXml/item4.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dduth, Erin - Division of School and Program Improvement" userId="e2579705-df65-44c9-a8df-98089b385e1a" providerId="ADAL" clId="{83333A8E-C505-4581-8753-64877B30850C}"/>
    <pc:docChg chg="undo custSel addSld modSld">
      <pc:chgData name="Sudduth, Erin - Division of School and Program Improvement" userId="e2579705-df65-44c9-a8df-98089b385e1a" providerId="ADAL" clId="{83333A8E-C505-4581-8753-64877B30850C}" dt="2020-09-18T13:40:50.903" v="322" actId="6549"/>
      <pc:docMkLst>
        <pc:docMk/>
      </pc:docMkLst>
      <pc:sldChg chg="modSp">
        <pc:chgData name="Sudduth, Erin - Division of School and Program Improvement" userId="e2579705-df65-44c9-a8df-98089b385e1a" providerId="ADAL" clId="{83333A8E-C505-4581-8753-64877B30850C}" dt="2020-09-18T13:40:50.903" v="322" actId="6549"/>
        <pc:sldMkLst>
          <pc:docMk/>
          <pc:sldMk cId="3798698375" sldId="281"/>
        </pc:sldMkLst>
        <pc:spChg chg="mod">
          <ac:chgData name="Sudduth, Erin - Division of School and Program Improvement" userId="e2579705-df65-44c9-a8df-98089b385e1a" providerId="ADAL" clId="{83333A8E-C505-4581-8753-64877B30850C}" dt="2020-09-18T13:40:50.903" v="322" actId="6549"/>
          <ac:spMkLst>
            <pc:docMk/>
            <pc:sldMk cId="3798698375" sldId="281"/>
            <ac:spMk id="17411" creationId="{00000000-0000-0000-0000-000000000000}"/>
          </ac:spMkLst>
        </pc:spChg>
      </pc:sldChg>
      <pc:sldChg chg="modSp">
        <pc:chgData name="Sudduth, Erin - Division of School and Program Improvement" userId="e2579705-df65-44c9-a8df-98089b385e1a" providerId="ADAL" clId="{83333A8E-C505-4581-8753-64877B30850C}" dt="2020-09-18T12:12:04.540" v="321" actId="207"/>
        <pc:sldMkLst>
          <pc:docMk/>
          <pc:sldMk cId="847799530" sldId="289"/>
        </pc:sldMkLst>
        <pc:spChg chg="mod">
          <ac:chgData name="Sudduth, Erin - Division of School and Program Improvement" userId="e2579705-df65-44c9-a8df-98089b385e1a" providerId="ADAL" clId="{83333A8E-C505-4581-8753-64877B30850C}" dt="2020-09-18T12:12:04.540" v="321" actId="207"/>
          <ac:spMkLst>
            <pc:docMk/>
            <pc:sldMk cId="847799530" sldId="289"/>
            <ac:spMk id="17411" creationId="{00000000-0000-0000-0000-000000000000}"/>
          </ac:spMkLst>
        </pc:spChg>
      </pc:sldChg>
      <pc:sldChg chg="modSp">
        <pc:chgData name="Sudduth, Erin - Division of School and Program Improvement" userId="e2579705-df65-44c9-a8df-98089b385e1a" providerId="ADAL" clId="{83333A8E-C505-4581-8753-64877B30850C}" dt="2020-08-31T18:17:38.196" v="318" actId="13244"/>
        <pc:sldMkLst>
          <pc:docMk/>
          <pc:sldMk cId="1772604798" sldId="307"/>
        </pc:sldMkLst>
        <pc:spChg chg="mod">
          <ac:chgData name="Sudduth, Erin - Division of School and Program Improvement" userId="e2579705-df65-44c9-a8df-98089b385e1a" providerId="ADAL" clId="{83333A8E-C505-4581-8753-64877B30850C}" dt="2020-08-31T18:17:38.196" v="318" actId="13244"/>
          <ac:spMkLst>
            <pc:docMk/>
            <pc:sldMk cId="1772604798" sldId="307"/>
            <ac:spMk id="4" creationId="{00000000-0000-0000-0000-000000000000}"/>
          </ac:spMkLst>
        </pc:spChg>
        <pc:graphicFrameChg chg="mod">
          <ac:chgData name="Sudduth, Erin - Division of School and Program Improvement" userId="e2579705-df65-44c9-a8df-98089b385e1a" providerId="ADAL" clId="{83333A8E-C505-4581-8753-64877B30850C}" dt="2020-08-31T12:10:51.568" v="282" actId="962"/>
          <ac:graphicFrameMkLst>
            <pc:docMk/>
            <pc:sldMk cId="1772604798" sldId="307"/>
            <ac:graphicFrameMk id="6" creationId="{00000000-0000-0000-0000-000000000000}"/>
          </ac:graphicFrameMkLst>
        </pc:graphicFrameChg>
      </pc:sldChg>
      <pc:sldChg chg="modSp">
        <pc:chgData name="Sudduth, Erin - Division of School and Program Improvement" userId="e2579705-df65-44c9-a8df-98089b385e1a" providerId="ADAL" clId="{83333A8E-C505-4581-8753-64877B30850C}" dt="2020-08-31T12:09:13.614" v="28" actId="962"/>
        <pc:sldMkLst>
          <pc:docMk/>
          <pc:sldMk cId="2599732895" sldId="322"/>
        </pc:sldMkLst>
        <pc:graphicFrameChg chg="mod">
          <ac:chgData name="Sudduth, Erin - Division of School and Program Improvement" userId="e2579705-df65-44c9-a8df-98089b385e1a" providerId="ADAL" clId="{83333A8E-C505-4581-8753-64877B30850C}" dt="2020-08-31T12:09:13.614" v="28" actId="962"/>
          <ac:graphicFrameMkLst>
            <pc:docMk/>
            <pc:sldMk cId="2599732895" sldId="322"/>
            <ac:graphicFrameMk id="2" creationId="{00000000-0000-0000-0000-000000000000}"/>
          </ac:graphicFrameMkLst>
        </pc:graphicFrameChg>
      </pc:sldChg>
      <pc:sldChg chg="modSp">
        <pc:chgData name="Sudduth, Erin - Division of School and Program Improvement" userId="e2579705-df65-44c9-a8df-98089b385e1a" providerId="ADAL" clId="{83333A8E-C505-4581-8753-64877B30850C}" dt="2020-08-31T12:13:30.484" v="315" actId="13244"/>
        <pc:sldMkLst>
          <pc:docMk/>
          <pc:sldMk cId="1078458655" sldId="345"/>
        </pc:sldMkLst>
        <pc:spChg chg="mod">
          <ac:chgData name="Sudduth, Erin - Division of School and Program Improvement" userId="e2579705-df65-44c9-a8df-98089b385e1a" providerId="ADAL" clId="{83333A8E-C505-4581-8753-64877B30850C}" dt="2020-08-31T12:11:49.754" v="305" actId="27636"/>
          <ac:spMkLst>
            <pc:docMk/>
            <pc:sldMk cId="1078458655" sldId="345"/>
            <ac:spMk id="3" creationId="{00000000-0000-0000-0000-000000000000}"/>
          </ac:spMkLst>
        </pc:spChg>
        <pc:spChg chg="mod">
          <ac:chgData name="Sudduth, Erin - Division of School and Program Improvement" userId="e2579705-df65-44c9-a8df-98089b385e1a" providerId="ADAL" clId="{83333A8E-C505-4581-8753-64877B30850C}" dt="2020-08-31T12:13:30.484" v="315" actId="13244"/>
          <ac:spMkLst>
            <pc:docMk/>
            <pc:sldMk cId="1078458655" sldId="345"/>
            <ac:spMk id="4" creationId="{00000000-0000-0000-0000-000000000000}"/>
          </ac:spMkLst>
        </pc:spChg>
        <pc:spChg chg="mod">
          <ac:chgData name="Sudduth, Erin - Division of School and Program Improvement" userId="e2579705-df65-44c9-a8df-98089b385e1a" providerId="ADAL" clId="{83333A8E-C505-4581-8753-64877B30850C}" dt="2020-08-31T12:11:32.550" v="290" actId="122"/>
          <ac:spMkLst>
            <pc:docMk/>
            <pc:sldMk cId="1078458655" sldId="345"/>
            <ac:spMk id="5" creationId="{00000000-0000-0000-0000-000000000000}"/>
          </ac:spMkLst>
        </pc:spChg>
      </pc:sldChg>
      <pc:sldChg chg="modSp">
        <pc:chgData name="Sudduth, Erin - Division of School and Program Improvement" userId="e2579705-df65-44c9-a8df-98089b385e1a" providerId="ADAL" clId="{83333A8E-C505-4581-8753-64877B30850C}" dt="2020-08-31T18:17:24.332" v="316" actId="13244"/>
        <pc:sldMkLst>
          <pc:docMk/>
          <pc:sldMk cId="4060302108" sldId="366"/>
        </pc:sldMkLst>
        <pc:spChg chg="mod">
          <ac:chgData name="Sudduth, Erin - Division of School and Program Improvement" userId="e2579705-df65-44c9-a8df-98089b385e1a" providerId="ADAL" clId="{83333A8E-C505-4581-8753-64877B30850C}" dt="2020-08-31T18:17:24.332" v="316" actId="13244"/>
          <ac:spMkLst>
            <pc:docMk/>
            <pc:sldMk cId="4060302108" sldId="366"/>
            <ac:spMk id="4" creationId="{00000000-0000-0000-0000-000000000000}"/>
          </ac:spMkLst>
        </pc:spChg>
        <pc:graphicFrameChg chg="mod">
          <ac:chgData name="Sudduth, Erin - Division of School and Program Improvement" userId="e2579705-df65-44c9-a8df-98089b385e1a" providerId="ADAL" clId="{83333A8E-C505-4581-8753-64877B30850C}" dt="2020-08-31T12:09:57.860" v="152" actId="962"/>
          <ac:graphicFrameMkLst>
            <pc:docMk/>
            <pc:sldMk cId="4060302108" sldId="366"/>
            <ac:graphicFrameMk id="7" creationId="{00000000-0000-0000-0000-000000000000}"/>
          </ac:graphicFrameMkLst>
        </pc:graphicFrameChg>
      </pc:sldChg>
      <pc:sldChg chg="modSp">
        <pc:chgData name="Sudduth, Erin - Division of School and Program Improvement" userId="e2579705-df65-44c9-a8df-98089b385e1a" providerId="ADAL" clId="{83333A8E-C505-4581-8753-64877B30850C}" dt="2020-08-31T18:17:29.156" v="317" actId="13244"/>
        <pc:sldMkLst>
          <pc:docMk/>
          <pc:sldMk cId="2695844765" sldId="367"/>
        </pc:sldMkLst>
        <pc:spChg chg="mod">
          <ac:chgData name="Sudduth, Erin - Division of School and Program Improvement" userId="e2579705-df65-44c9-a8df-98089b385e1a" providerId="ADAL" clId="{83333A8E-C505-4581-8753-64877B30850C}" dt="2020-08-31T18:17:29.156" v="317" actId="13244"/>
          <ac:spMkLst>
            <pc:docMk/>
            <pc:sldMk cId="2695844765" sldId="367"/>
            <ac:spMk id="4" creationId="{00000000-0000-0000-0000-000000000000}"/>
          </ac:spMkLst>
        </pc:spChg>
        <pc:graphicFrameChg chg="mod">
          <ac:chgData name="Sudduth, Erin - Division of School and Program Improvement" userId="e2579705-df65-44c9-a8df-98089b385e1a" providerId="ADAL" clId="{83333A8E-C505-4581-8753-64877B30850C}" dt="2020-08-31T12:10:20.533" v="278" actId="962"/>
          <ac:graphicFrameMkLst>
            <pc:docMk/>
            <pc:sldMk cId="2695844765" sldId="367"/>
            <ac:graphicFrameMk id="7" creationId="{00000000-0000-0000-0000-000000000000}"/>
          </ac:graphicFrameMkLst>
        </pc:graphicFrameChg>
      </pc:sldChg>
      <pc:sldChg chg="modSp">
        <pc:chgData name="Sudduth, Erin - Division of School and Program Improvement" userId="e2579705-df65-44c9-a8df-98089b385e1a" providerId="ADAL" clId="{83333A8E-C505-4581-8753-64877B30850C}" dt="2020-08-31T18:17:50.043" v="319" actId="13244"/>
        <pc:sldMkLst>
          <pc:docMk/>
          <pc:sldMk cId="1160109657" sldId="373"/>
        </pc:sldMkLst>
        <pc:spChg chg="mod">
          <ac:chgData name="Sudduth, Erin - Division of School and Program Improvement" userId="e2579705-df65-44c9-a8df-98089b385e1a" providerId="ADAL" clId="{83333A8E-C505-4581-8753-64877B30850C}" dt="2020-08-31T18:17:50.043" v="319" actId="13244"/>
          <ac:spMkLst>
            <pc:docMk/>
            <pc:sldMk cId="1160109657" sldId="373"/>
            <ac:spMk id="4" creationId="{00000000-0000-0000-0000-000000000000}"/>
          </ac:spMkLst>
        </pc:spChg>
        <pc:graphicFrameChg chg="mod">
          <ac:chgData name="Sudduth, Erin - Division of School and Program Improvement" userId="e2579705-df65-44c9-a8df-98089b385e1a" providerId="ADAL" clId="{83333A8E-C505-4581-8753-64877B30850C}" dt="2020-08-31T12:11:06.938" v="288" actId="962"/>
          <ac:graphicFrameMkLst>
            <pc:docMk/>
            <pc:sldMk cId="1160109657" sldId="373"/>
            <ac:graphicFrameMk id="6" creationId="{00000000-0000-0000-0000-000000000000}"/>
          </ac:graphicFrameMkLst>
        </pc:graphicFrameChg>
      </pc:sldChg>
      <pc:sldChg chg="modSp">
        <pc:chgData name="Sudduth, Erin - Division of School and Program Improvement" userId="e2579705-df65-44c9-a8df-98089b385e1a" providerId="ADAL" clId="{83333A8E-C505-4581-8753-64877B30850C}" dt="2020-09-18T12:11:53.722" v="320" actId="207"/>
        <pc:sldMkLst>
          <pc:docMk/>
          <pc:sldMk cId="2042369453" sldId="381"/>
        </pc:sldMkLst>
        <pc:spChg chg="mod">
          <ac:chgData name="Sudduth, Erin - Division of School and Program Improvement" userId="e2579705-df65-44c9-a8df-98089b385e1a" providerId="ADAL" clId="{83333A8E-C505-4581-8753-64877B30850C}" dt="2020-09-18T12:11:53.722" v="320" actId="207"/>
          <ac:spMkLst>
            <pc:docMk/>
            <pc:sldMk cId="2042369453" sldId="381"/>
            <ac:spMk id="3" creationId="{00000000-0000-0000-0000-000000000000}"/>
          </ac:spMkLst>
        </pc:spChg>
      </pc:sldChg>
      <pc:sldChg chg="delSp modSp add">
        <pc:chgData name="Sudduth, Erin - Division of School and Program Improvement" userId="e2579705-df65-44c9-a8df-98089b385e1a" providerId="ADAL" clId="{83333A8E-C505-4581-8753-64877B30850C}" dt="2020-08-31T12:12:26.307" v="314" actId="478"/>
        <pc:sldMkLst>
          <pc:docMk/>
          <pc:sldMk cId="1642050958" sldId="439"/>
        </pc:sldMkLst>
        <pc:spChg chg="mod">
          <ac:chgData name="Sudduth, Erin - Division of School and Program Improvement" userId="e2579705-df65-44c9-a8df-98089b385e1a" providerId="ADAL" clId="{83333A8E-C505-4581-8753-64877B30850C}" dt="2020-08-31T12:12:21.537" v="313" actId="20577"/>
          <ac:spMkLst>
            <pc:docMk/>
            <pc:sldMk cId="1642050958" sldId="439"/>
            <ac:spMk id="3" creationId="{00000000-0000-0000-0000-000000000000}"/>
          </ac:spMkLst>
        </pc:spChg>
        <pc:spChg chg="mod">
          <ac:chgData name="Sudduth, Erin - Division of School and Program Improvement" userId="e2579705-df65-44c9-a8df-98089b385e1a" providerId="ADAL" clId="{83333A8E-C505-4581-8753-64877B30850C}" dt="2020-08-31T12:11:38.523" v="299" actId="20577"/>
          <ac:spMkLst>
            <pc:docMk/>
            <pc:sldMk cId="1642050958" sldId="439"/>
            <ac:spMk id="5" creationId="{00000000-0000-0000-0000-000000000000}"/>
          </ac:spMkLst>
        </pc:spChg>
        <pc:spChg chg="del">
          <ac:chgData name="Sudduth, Erin - Division of School and Program Improvement" userId="e2579705-df65-44c9-a8df-98089b385e1a" providerId="ADAL" clId="{83333A8E-C505-4581-8753-64877B30850C}" dt="2020-08-31T12:12:26.307" v="314" actId="478"/>
          <ac:spMkLst>
            <pc:docMk/>
            <pc:sldMk cId="1642050958" sldId="439"/>
            <ac:spMk id="6" creationId="{EB1A93A0-7953-4533-BDD2-88F5476EFDF9}"/>
          </ac:spMkLst>
        </pc:spChg>
      </pc:sldChg>
    </pc:docChg>
  </pc:docChgLst>
</pc:chgInfo>
</file>

<file path=ppt/diagrams/_rels/data1.xml.rels><?xml version="1.0" encoding="UTF-8" standalone="yes"?>
<Relationships xmlns="http://schemas.openxmlformats.org/package/2006/relationships"><Relationship Id="rId1" Type="http://schemas.openxmlformats.org/officeDocument/2006/relationships/image" Target="../media/image3.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3.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D63AB2-898D-40BE-88B1-F211BC0934E1}" type="doc">
      <dgm:prSet loTypeId="urn:microsoft.com/office/officeart/2005/8/layout/vList3" loCatId="list" qsTypeId="urn:microsoft.com/office/officeart/2005/8/quickstyle/3d2" qsCatId="3D" csTypeId="urn:microsoft.com/office/officeart/2005/8/colors/accent1_2" csCatId="accent1" phldr="1"/>
      <dgm:spPr/>
      <dgm:t>
        <a:bodyPr/>
        <a:lstStyle/>
        <a:p>
          <a:endParaRPr lang="en-US"/>
        </a:p>
      </dgm:t>
    </dgm:pt>
    <dgm:pt modelId="{657C2658-128B-4AD4-A6D2-FFD924320ACB}">
      <dgm:prSet/>
      <dgm:spPr/>
      <dgm:t>
        <a:bodyPr/>
        <a:lstStyle/>
        <a:p>
          <a:pPr rtl="0"/>
          <a:r>
            <a:rPr lang="en-US" dirty="0"/>
            <a:t>Evaluating EL students for special education services and providing special education and English language services</a:t>
          </a:r>
        </a:p>
      </dgm:t>
      <dgm:extLst>
        <a:ext uri="{E40237B7-FDA0-4F09-8148-C483321AD2D9}">
          <dgm14:cNvPr xmlns:dgm14="http://schemas.microsoft.com/office/drawing/2010/diagram" id="0" name="" descr="Evaluating EL students for special education services and providing special education and English language services&#10;"/>
        </a:ext>
      </dgm:extLst>
    </dgm:pt>
    <dgm:pt modelId="{208E7EE0-F579-462B-943C-FFDED73EB5B4}" type="parTrans" cxnId="{068740EE-03FC-485E-A51F-6C6790922C50}">
      <dgm:prSet/>
      <dgm:spPr/>
      <dgm:t>
        <a:bodyPr/>
        <a:lstStyle/>
        <a:p>
          <a:endParaRPr lang="en-US"/>
        </a:p>
      </dgm:t>
    </dgm:pt>
    <dgm:pt modelId="{DAE3F262-D6E7-4D95-A87F-F8B9FBD05CE8}" type="sibTrans" cxnId="{068740EE-03FC-485E-A51F-6C6790922C50}">
      <dgm:prSet/>
      <dgm:spPr/>
      <dgm:t>
        <a:bodyPr/>
        <a:lstStyle/>
        <a:p>
          <a:endParaRPr lang="en-US"/>
        </a:p>
      </dgm:t>
    </dgm:pt>
    <dgm:pt modelId="{8B27713B-C228-4D4D-968C-871A036FE6E1}">
      <dgm:prSet/>
      <dgm:spPr/>
      <dgm:t>
        <a:bodyPr/>
        <a:lstStyle/>
        <a:p>
          <a:pPr rtl="0"/>
          <a:r>
            <a:rPr lang="en-US" dirty="0"/>
            <a:t>Meeting the needs of EL students who opt out of EL programs or particular EL services</a:t>
          </a:r>
        </a:p>
      </dgm:t>
      <dgm:extLst>
        <a:ext uri="{E40237B7-FDA0-4F09-8148-C483321AD2D9}">
          <dgm14:cNvPr xmlns:dgm14="http://schemas.microsoft.com/office/drawing/2010/diagram" id="0" name="" descr="Meeting the needs of EL students who opt out of EL programs or particular EL services&#10;"/>
        </a:ext>
      </dgm:extLst>
    </dgm:pt>
    <dgm:pt modelId="{BEBDE689-D54E-4D26-8A7D-4D62A04C8754}" type="parTrans" cxnId="{77FC91CE-6278-4C3E-90E9-615664503C78}">
      <dgm:prSet/>
      <dgm:spPr/>
      <dgm:t>
        <a:bodyPr/>
        <a:lstStyle/>
        <a:p>
          <a:endParaRPr lang="en-US"/>
        </a:p>
      </dgm:t>
    </dgm:pt>
    <dgm:pt modelId="{1A5F24E5-A582-42D7-81BF-4BADE5684D71}" type="sibTrans" cxnId="{77FC91CE-6278-4C3E-90E9-615664503C78}">
      <dgm:prSet/>
      <dgm:spPr/>
      <dgm:t>
        <a:bodyPr/>
        <a:lstStyle/>
        <a:p>
          <a:endParaRPr lang="en-US"/>
        </a:p>
      </dgm:t>
    </dgm:pt>
    <dgm:pt modelId="{5BC0B5DB-2B53-455C-992A-C0AF64515D67}">
      <dgm:prSet/>
      <dgm:spPr/>
      <dgm:t>
        <a:bodyPr/>
        <a:lstStyle/>
        <a:p>
          <a:pPr rtl="0"/>
          <a:r>
            <a:rPr lang="en-US" dirty="0"/>
            <a:t>Monitoring and exiting EL students from EL programs and services</a:t>
          </a:r>
        </a:p>
      </dgm:t>
      <dgm:extLst>
        <a:ext uri="{E40237B7-FDA0-4F09-8148-C483321AD2D9}">
          <dgm14:cNvPr xmlns:dgm14="http://schemas.microsoft.com/office/drawing/2010/diagram" id="0" name="" descr="Monitoring and exiting EL students from EL programs and services&#10;"/>
        </a:ext>
      </dgm:extLst>
    </dgm:pt>
    <dgm:pt modelId="{B08372B2-B960-4086-8ED4-33A1157E6994}" type="parTrans" cxnId="{044B2566-87E1-43C1-A975-9C5667F3FEA1}">
      <dgm:prSet/>
      <dgm:spPr/>
      <dgm:t>
        <a:bodyPr/>
        <a:lstStyle/>
        <a:p>
          <a:endParaRPr lang="en-US"/>
        </a:p>
      </dgm:t>
    </dgm:pt>
    <dgm:pt modelId="{F18FB9F0-0B75-4B8B-90E3-980170D7585F}" type="sibTrans" cxnId="{044B2566-87E1-43C1-A975-9C5667F3FEA1}">
      <dgm:prSet/>
      <dgm:spPr/>
      <dgm:t>
        <a:bodyPr/>
        <a:lstStyle/>
        <a:p>
          <a:endParaRPr lang="en-US"/>
        </a:p>
      </dgm:t>
    </dgm:pt>
    <dgm:pt modelId="{9579E0B1-F969-440D-B78B-130D8E4CB517}">
      <dgm:prSet/>
      <dgm:spPr/>
      <dgm:t>
        <a:bodyPr/>
        <a:lstStyle/>
        <a:p>
          <a:pPr rtl="0"/>
          <a:r>
            <a:rPr lang="en-US" dirty="0"/>
            <a:t>Evaluating the effectiveness of the district’s EL program</a:t>
          </a:r>
        </a:p>
      </dgm:t>
      <dgm:extLst>
        <a:ext uri="{E40237B7-FDA0-4F09-8148-C483321AD2D9}">
          <dgm14:cNvPr xmlns:dgm14="http://schemas.microsoft.com/office/drawing/2010/diagram" id="0" name="" descr="Evaluating the effectiveness of the district’s EL program&#10;"/>
        </a:ext>
      </dgm:extLst>
    </dgm:pt>
    <dgm:pt modelId="{7BCCA75D-B756-4925-9AC1-89FDD9289A53}" type="parTrans" cxnId="{012FC614-4E65-4BFD-BB92-BDBFDCCAFCFA}">
      <dgm:prSet/>
      <dgm:spPr/>
      <dgm:t>
        <a:bodyPr/>
        <a:lstStyle/>
        <a:p>
          <a:endParaRPr lang="en-US"/>
        </a:p>
      </dgm:t>
    </dgm:pt>
    <dgm:pt modelId="{5E330A6F-E10A-48BF-B09D-FD0EA10ABB26}" type="sibTrans" cxnId="{012FC614-4E65-4BFD-BB92-BDBFDCCAFCFA}">
      <dgm:prSet/>
      <dgm:spPr/>
      <dgm:t>
        <a:bodyPr/>
        <a:lstStyle/>
        <a:p>
          <a:endParaRPr lang="en-US"/>
        </a:p>
      </dgm:t>
    </dgm:pt>
    <dgm:pt modelId="{9A5CA940-4526-4A5C-B6B6-3A07F0C666C4}">
      <dgm:prSet/>
      <dgm:spPr/>
      <dgm:t>
        <a:bodyPr/>
        <a:lstStyle/>
        <a:p>
          <a:pPr rtl="0"/>
          <a:r>
            <a:rPr lang="en-US" dirty="0"/>
            <a:t>Ensuring meaningful communication with limited English proficient (LEP) parents</a:t>
          </a:r>
        </a:p>
      </dgm:t>
      <dgm:extLst>
        <a:ext uri="{E40237B7-FDA0-4F09-8148-C483321AD2D9}">
          <dgm14:cNvPr xmlns:dgm14="http://schemas.microsoft.com/office/drawing/2010/diagram" id="0" name="" descr="Ensuring meaningful communication with limited English proficient parents&#10;"/>
        </a:ext>
      </dgm:extLst>
    </dgm:pt>
    <dgm:pt modelId="{978E2259-85CE-4E5C-B9D0-A581CA3F2BA5}" type="parTrans" cxnId="{A6D1DC7D-FDFD-4AE8-9E3B-E6C84B81B4D1}">
      <dgm:prSet/>
      <dgm:spPr/>
      <dgm:t>
        <a:bodyPr/>
        <a:lstStyle/>
        <a:p>
          <a:endParaRPr lang="en-US"/>
        </a:p>
      </dgm:t>
    </dgm:pt>
    <dgm:pt modelId="{F9357840-9FD2-450C-8C9F-361BE8B0F4FD}" type="sibTrans" cxnId="{A6D1DC7D-FDFD-4AE8-9E3B-E6C84B81B4D1}">
      <dgm:prSet/>
      <dgm:spPr/>
      <dgm:t>
        <a:bodyPr/>
        <a:lstStyle/>
        <a:p>
          <a:endParaRPr lang="en-US"/>
        </a:p>
      </dgm:t>
    </dgm:pt>
    <dgm:pt modelId="{94E85AB6-7350-4AA5-BE7C-0A8BA153AD0F}" type="pres">
      <dgm:prSet presAssocID="{1FD63AB2-898D-40BE-88B1-F211BC0934E1}" presName="linearFlow" presStyleCnt="0">
        <dgm:presLayoutVars>
          <dgm:dir/>
          <dgm:resizeHandles val="exact"/>
        </dgm:presLayoutVars>
      </dgm:prSet>
      <dgm:spPr/>
    </dgm:pt>
    <dgm:pt modelId="{4D721E23-E0D4-492E-88D4-A233485D85AE}" type="pres">
      <dgm:prSet presAssocID="{657C2658-128B-4AD4-A6D2-FFD924320ACB}" presName="composite" presStyleCnt="0"/>
      <dgm:spPr/>
    </dgm:pt>
    <dgm:pt modelId="{01BA5A9F-4D1C-44A2-9E81-A1173D235E29}" type="pres">
      <dgm:prSet presAssocID="{657C2658-128B-4AD4-A6D2-FFD924320ACB}" presName="imgShp" presStyleLbl="fgImgPlace1" presStyleIdx="0" presStyleCnt="5"/>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15000" b="-15000"/>
          </a:stretch>
        </a:blipFill>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12617A7A-9BE5-43F8-94F0-0776C5C6F0FF}" type="pres">
      <dgm:prSet presAssocID="{657C2658-128B-4AD4-A6D2-FFD924320ACB}" presName="txShp" presStyleLbl="node1" presStyleIdx="0" presStyleCnt="5">
        <dgm:presLayoutVars>
          <dgm:bulletEnabled val="1"/>
        </dgm:presLayoutVars>
      </dgm:prSet>
      <dgm:spPr/>
    </dgm:pt>
    <dgm:pt modelId="{DBC788C6-AEB8-471D-80EF-089833941745}" type="pres">
      <dgm:prSet presAssocID="{DAE3F262-D6E7-4D95-A87F-F8B9FBD05CE8}" presName="spacing" presStyleCnt="0"/>
      <dgm:spPr/>
    </dgm:pt>
    <dgm:pt modelId="{F11B8EC9-ABAB-423B-B281-FB54867CC733}" type="pres">
      <dgm:prSet presAssocID="{8B27713B-C228-4D4D-968C-871A036FE6E1}" presName="composite" presStyleCnt="0"/>
      <dgm:spPr/>
    </dgm:pt>
    <dgm:pt modelId="{1B9DFB9D-8411-4523-8FE5-A9CD0A9D2420}" type="pres">
      <dgm:prSet presAssocID="{8B27713B-C228-4D4D-968C-871A036FE6E1}" presName="imgShp" presStyleLbl="fgImgPlace1" presStyleIdx="1" presStyleCnt="5"/>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15000" b="-15000"/>
          </a:stretch>
        </a:blipFill>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03A67828-B707-4F6D-B25F-313DC4FDDA8D}" type="pres">
      <dgm:prSet presAssocID="{8B27713B-C228-4D4D-968C-871A036FE6E1}" presName="txShp" presStyleLbl="node1" presStyleIdx="1" presStyleCnt="5">
        <dgm:presLayoutVars>
          <dgm:bulletEnabled val="1"/>
        </dgm:presLayoutVars>
      </dgm:prSet>
      <dgm:spPr/>
    </dgm:pt>
    <dgm:pt modelId="{03B65714-EAC7-4D83-B899-FBDC773A3FE7}" type="pres">
      <dgm:prSet presAssocID="{1A5F24E5-A582-42D7-81BF-4BADE5684D71}" presName="spacing" presStyleCnt="0"/>
      <dgm:spPr/>
    </dgm:pt>
    <dgm:pt modelId="{54043E46-D480-45C8-9F4D-1C962457B954}" type="pres">
      <dgm:prSet presAssocID="{5BC0B5DB-2B53-455C-992A-C0AF64515D67}" presName="composite" presStyleCnt="0"/>
      <dgm:spPr/>
    </dgm:pt>
    <dgm:pt modelId="{2D9D64BE-2F32-40B3-9EBE-0D5EB1A554DA}" type="pres">
      <dgm:prSet presAssocID="{5BC0B5DB-2B53-455C-992A-C0AF64515D67}" presName="imgShp" presStyleLbl="fgImgPlace1" presStyleIdx="2" presStyleCnt="5"/>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15000" b="-15000"/>
          </a:stretch>
        </a:blipFill>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E72B6FCF-EFBD-456D-999F-B7D043A1DF78}" type="pres">
      <dgm:prSet presAssocID="{5BC0B5DB-2B53-455C-992A-C0AF64515D67}" presName="txShp" presStyleLbl="node1" presStyleIdx="2" presStyleCnt="5">
        <dgm:presLayoutVars>
          <dgm:bulletEnabled val="1"/>
        </dgm:presLayoutVars>
      </dgm:prSet>
      <dgm:spPr/>
    </dgm:pt>
    <dgm:pt modelId="{4BAD9AC1-BC37-4DC7-BF90-6DCAAD047415}" type="pres">
      <dgm:prSet presAssocID="{F18FB9F0-0B75-4B8B-90E3-980170D7585F}" presName="spacing" presStyleCnt="0"/>
      <dgm:spPr/>
    </dgm:pt>
    <dgm:pt modelId="{4479D325-AB8D-4159-B843-1CDE94AB3ACE}" type="pres">
      <dgm:prSet presAssocID="{9579E0B1-F969-440D-B78B-130D8E4CB517}" presName="composite" presStyleCnt="0"/>
      <dgm:spPr/>
    </dgm:pt>
    <dgm:pt modelId="{E9EB4164-C268-45FF-96E7-B9313193D9AC}" type="pres">
      <dgm:prSet presAssocID="{9579E0B1-F969-440D-B78B-130D8E4CB517}" presName="imgShp" presStyleLbl="fgImgPlace1" presStyleIdx="3" presStyleCnt="5"/>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15000" b="-15000"/>
          </a:stretch>
        </a:blipFill>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543AD08E-D926-4A50-8D05-C00B57F6D034}" type="pres">
      <dgm:prSet presAssocID="{9579E0B1-F969-440D-B78B-130D8E4CB517}" presName="txShp" presStyleLbl="node1" presStyleIdx="3" presStyleCnt="5">
        <dgm:presLayoutVars>
          <dgm:bulletEnabled val="1"/>
        </dgm:presLayoutVars>
      </dgm:prSet>
      <dgm:spPr/>
    </dgm:pt>
    <dgm:pt modelId="{60BA646F-C87B-4C25-B8CA-A10F67BCDE16}" type="pres">
      <dgm:prSet presAssocID="{5E330A6F-E10A-48BF-B09D-FD0EA10ABB26}" presName="spacing" presStyleCnt="0"/>
      <dgm:spPr/>
    </dgm:pt>
    <dgm:pt modelId="{27D4F77D-FA37-4C27-896A-EEEE820CF451}" type="pres">
      <dgm:prSet presAssocID="{9A5CA940-4526-4A5C-B6B6-3A07F0C666C4}" presName="composite" presStyleCnt="0"/>
      <dgm:spPr/>
    </dgm:pt>
    <dgm:pt modelId="{6937450C-3431-4415-BADC-A1DA1B451AC2}" type="pres">
      <dgm:prSet presAssocID="{9A5CA940-4526-4A5C-B6B6-3A07F0C666C4}" presName="imgShp" presStyleLbl="fgImgPlace1" presStyleIdx="4" presStyleCnt="5"/>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15000" b="-15000"/>
          </a:stretch>
        </a:blipFill>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C20C257F-E2F9-458D-965C-6C1A20B5ACC3}" type="pres">
      <dgm:prSet presAssocID="{9A5CA940-4526-4A5C-B6B6-3A07F0C666C4}" presName="txShp" presStyleLbl="node1" presStyleIdx="4" presStyleCnt="5">
        <dgm:presLayoutVars>
          <dgm:bulletEnabled val="1"/>
        </dgm:presLayoutVars>
      </dgm:prSet>
      <dgm:spPr/>
    </dgm:pt>
  </dgm:ptLst>
  <dgm:cxnLst>
    <dgm:cxn modelId="{20257514-F747-4150-9AB4-5C119FC45847}" type="presOf" srcId="{9579E0B1-F969-440D-B78B-130D8E4CB517}" destId="{543AD08E-D926-4A50-8D05-C00B57F6D034}" srcOrd="0" destOrd="0" presId="urn:microsoft.com/office/officeart/2005/8/layout/vList3"/>
    <dgm:cxn modelId="{012FC614-4E65-4BFD-BB92-BDBFDCCAFCFA}" srcId="{1FD63AB2-898D-40BE-88B1-F211BC0934E1}" destId="{9579E0B1-F969-440D-B78B-130D8E4CB517}" srcOrd="3" destOrd="0" parTransId="{7BCCA75D-B756-4925-9AC1-89FDD9289A53}" sibTransId="{5E330A6F-E10A-48BF-B09D-FD0EA10ABB26}"/>
    <dgm:cxn modelId="{044B2566-87E1-43C1-A975-9C5667F3FEA1}" srcId="{1FD63AB2-898D-40BE-88B1-F211BC0934E1}" destId="{5BC0B5DB-2B53-455C-992A-C0AF64515D67}" srcOrd="2" destOrd="0" parTransId="{B08372B2-B960-4086-8ED4-33A1157E6994}" sibTransId="{F18FB9F0-0B75-4B8B-90E3-980170D7585F}"/>
    <dgm:cxn modelId="{D30D8E5A-D1E3-48DE-80EC-6EA9366B9C74}" type="presOf" srcId="{1FD63AB2-898D-40BE-88B1-F211BC0934E1}" destId="{94E85AB6-7350-4AA5-BE7C-0A8BA153AD0F}" srcOrd="0" destOrd="0" presId="urn:microsoft.com/office/officeart/2005/8/layout/vList3"/>
    <dgm:cxn modelId="{A6D1DC7D-FDFD-4AE8-9E3B-E6C84B81B4D1}" srcId="{1FD63AB2-898D-40BE-88B1-F211BC0934E1}" destId="{9A5CA940-4526-4A5C-B6B6-3A07F0C666C4}" srcOrd="4" destOrd="0" parTransId="{978E2259-85CE-4E5C-B9D0-A581CA3F2BA5}" sibTransId="{F9357840-9FD2-450C-8C9F-361BE8B0F4FD}"/>
    <dgm:cxn modelId="{C4034293-0512-47FF-B9B1-664B6F192434}" type="presOf" srcId="{8B27713B-C228-4D4D-968C-871A036FE6E1}" destId="{03A67828-B707-4F6D-B25F-313DC4FDDA8D}" srcOrd="0" destOrd="0" presId="urn:microsoft.com/office/officeart/2005/8/layout/vList3"/>
    <dgm:cxn modelId="{AFF4E7B2-FFFE-423B-8605-A1C6C0F8D898}" type="presOf" srcId="{5BC0B5DB-2B53-455C-992A-C0AF64515D67}" destId="{E72B6FCF-EFBD-456D-999F-B7D043A1DF78}" srcOrd="0" destOrd="0" presId="urn:microsoft.com/office/officeart/2005/8/layout/vList3"/>
    <dgm:cxn modelId="{2D2441C8-92CC-4D52-A333-54C942D37943}" type="presOf" srcId="{9A5CA940-4526-4A5C-B6B6-3A07F0C666C4}" destId="{C20C257F-E2F9-458D-965C-6C1A20B5ACC3}" srcOrd="0" destOrd="0" presId="urn:microsoft.com/office/officeart/2005/8/layout/vList3"/>
    <dgm:cxn modelId="{19F83ACC-96BA-4C49-BB99-AA09DC50E9AB}" type="presOf" srcId="{657C2658-128B-4AD4-A6D2-FFD924320ACB}" destId="{12617A7A-9BE5-43F8-94F0-0776C5C6F0FF}" srcOrd="0" destOrd="0" presId="urn:microsoft.com/office/officeart/2005/8/layout/vList3"/>
    <dgm:cxn modelId="{77FC91CE-6278-4C3E-90E9-615664503C78}" srcId="{1FD63AB2-898D-40BE-88B1-F211BC0934E1}" destId="{8B27713B-C228-4D4D-968C-871A036FE6E1}" srcOrd="1" destOrd="0" parTransId="{BEBDE689-D54E-4D26-8A7D-4D62A04C8754}" sibTransId="{1A5F24E5-A582-42D7-81BF-4BADE5684D71}"/>
    <dgm:cxn modelId="{068740EE-03FC-485E-A51F-6C6790922C50}" srcId="{1FD63AB2-898D-40BE-88B1-F211BC0934E1}" destId="{657C2658-128B-4AD4-A6D2-FFD924320ACB}" srcOrd="0" destOrd="0" parTransId="{208E7EE0-F579-462B-943C-FFDED73EB5B4}" sibTransId="{DAE3F262-D6E7-4D95-A87F-F8B9FBD05CE8}"/>
    <dgm:cxn modelId="{A8888207-DAE3-4D71-9770-32AEADB6D293}" type="presParOf" srcId="{94E85AB6-7350-4AA5-BE7C-0A8BA153AD0F}" destId="{4D721E23-E0D4-492E-88D4-A233485D85AE}" srcOrd="0" destOrd="0" presId="urn:microsoft.com/office/officeart/2005/8/layout/vList3"/>
    <dgm:cxn modelId="{305F5328-F0AE-43D3-9CDA-C655F07599E6}" type="presParOf" srcId="{4D721E23-E0D4-492E-88D4-A233485D85AE}" destId="{01BA5A9F-4D1C-44A2-9E81-A1173D235E29}" srcOrd="0" destOrd="0" presId="urn:microsoft.com/office/officeart/2005/8/layout/vList3"/>
    <dgm:cxn modelId="{A8EF5E73-0C8B-48DC-AC5C-3EAB414DFB0D}" type="presParOf" srcId="{4D721E23-E0D4-492E-88D4-A233485D85AE}" destId="{12617A7A-9BE5-43F8-94F0-0776C5C6F0FF}" srcOrd="1" destOrd="0" presId="urn:microsoft.com/office/officeart/2005/8/layout/vList3"/>
    <dgm:cxn modelId="{B00B28CA-3DC1-425A-B135-94684D06AD05}" type="presParOf" srcId="{94E85AB6-7350-4AA5-BE7C-0A8BA153AD0F}" destId="{DBC788C6-AEB8-471D-80EF-089833941745}" srcOrd="1" destOrd="0" presId="urn:microsoft.com/office/officeart/2005/8/layout/vList3"/>
    <dgm:cxn modelId="{48324715-62F6-4E45-8171-D21CB412F626}" type="presParOf" srcId="{94E85AB6-7350-4AA5-BE7C-0A8BA153AD0F}" destId="{F11B8EC9-ABAB-423B-B281-FB54867CC733}" srcOrd="2" destOrd="0" presId="urn:microsoft.com/office/officeart/2005/8/layout/vList3"/>
    <dgm:cxn modelId="{D1F88E5F-6FEA-4D0B-BAE6-39C44E0E55CC}" type="presParOf" srcId="{F11B8EC9-ABAB-423B-B281-FB54867CC733}" destId="{1B9DFB9D-8411-4523-8FE5-A9CD0A9D2420}" srcOrd="0" destOrd="0" presId="urn:microsoft.com/office/officeart/2005/8/layout/vList3"/>
    <dgm:cxn modelId="{A94F0220-DB10-48BB-A142-931B9EE433E1}" type="presParOf" srcId="{F11B8EC9-ABAB-423B-B281-FB54867CC733}" destId="{03A67828-B707-4F6D-B25F-313DC4FDDA8D}" srcOrd="1" destOrd="0" presId="urn:microsoft.com/office/officeart/2005/8/layout/vList3"/>
    <dgm:cxn modelId="{1B78C8EB-2801-442E-883F-359FCADB38AC}" type="presParOf" srcId="{94E85AB6-7350-4AA5-BE7C-0A8BA153AD0F}" destId="{03B65714-EAC7-4D83-B899-FBDC773A3FE7}" srcOrd="3" destOrd="0" presId="urn:microsoft.com/office/officeart/2005/8/layout/vList3"/>
    <dgm:cxn modelId="{D32FEA82-0994-4296-80DE-C422DBB85B64}" type="presParOf" srcId="{94E85AB6-7350-4AA5-BE7C-0A8BA153AD0F}" destId="{54043E46-D480-45C8-9F4D-1C962457B954}" srcOrd="4" destOrd="0" presId="urn:microsoft.com/office/officeart/2005/8/layout/vList3"/>
    <dgm:cxn modelId="{DA696E3B-254A-4B1A-B4E2-56517937556F}" type="presParOf" srcId="{54043E46-D480-45C8-9F4D-1C962457B954}" destId="{2D9D64BE-2F32-40B3-9EBE-0D5EB1A554DA}" srcOrd="0" destOrd="0" presId="urn:microsoft.com/office/officeart/2005/8/layout/vList3"/>
    <dgm:cxn modelId="{46711884-A970-447F-BE13-ECFF2ABE4BA1}" type="presParOf" srcId="{54043E46-D480-45C8-9F4D-1C962457B954}" destId="{E72B6FCF-EFBD-456D-999F-B7D043A1DF78}" srcOrd="1" destOrd="0" presId="urn:microsoft.com/office/officeart/2005/8/layout/vList3"/>
    <dgm:cxn modelId="{CA6F96D5-4BB9-4B84-AAEC-EF594861849A}" type="presParOf" srcId="{94E85AB6-7350-4AA5-BE7C-0A8BA153AD0F}" destId="{4BAD9AC1-BC37-4DC7-BF90-6DCAAD047415}" srcOrd="5" destOrd="0" presId="urn:microsoft.com/office/officeart/2005/8/layout/vList3"/>
    <dgm:cxn modelId="{3DCBA03F-59DD-41B2-B8FC-876BD2D0B3CD}" type="presParOf" srcId="{94E85AB6-7350-4AA5-BE7C-0A8BA153AD0F}" destId="{4479D325-AB8D-4159-B843-1CDE94AB3ACE}" srcOrd="6" destOrd="0" presId="urn:microsoft.com/office/officeart/2005/8/layout/vList3"/>
    <dgm:cxn modelId="{F372C634-C05F-4085-A30D-0F7AF587479D}" type="presParOf" srcId="{4479D325-AB8D-4159-B843-1CDE94AB3ACE}" destId="{E9EB4164-C268-45FF-96E7-B9313193D9AC}" srcOrd="0" destOrd="0" presId="urn:microsoft.com/office/officeart/2005/8/layout/vList3"/>
    <dgm:cxn modelId="{0B35F4BE-3E03-413B-B839-97F394CCC31C}" type="presParOf" srcId="{4479D325-AB8D-4159-B843-1CDE94AB3ACE}" destId="{543AD08E-D926-4A50-8D05-C00B57F6D034}" srcOrd="1" destOrd="0" presId="urn:microsoft.com/office/officeart/2005/8/layout/vList3"/>
    <dgm:cxn modelId="{A1EC8992-5D8E-4336-959B-9909A3115E8D}" type="presParOf" srcId="{94E85AB6-7350-4AA5-BE7C-0A8BA153AD0F}" destId="{60BA646F-C87B-4C25-B8CA-A10F67BCDE16}" srcOrd="7" destOrd="0" presId="urn:microsoft.com/office/officeart/2005/8/layout/vList3"/>
    <dgm:cxn modelId="{A702615C-0DF0-4FAB-B84D-3C469AE13A73}" type="presParOf" srcId="{94E85AB6-7350-4AA5-BE7C-0A8BA153AD0F}" destId="{27D4F77D-FA37-4C27-896A-EEEE820CF451}" srcOrd="8" destOrd="0" presId="urn:microsoft.com/office/officeart/2005/8/layout/vList3"/>
    <dgm:cxn modelId="{17CB7981-7F0F-4B13-840B-82BCE1C51FC4}" type="presParOf" srcId="{27D4F77D-FA37-4C27-896A-EEEE820CF451}" destId="{6937450C-3431-4415-BADC-A1DA1B451AC2}" srcOrd="0" destOrd="0" presId="urn:microsoft.com/office/officeart/2005/8/layout/vList3"/>
    <dgm:cxn modelId="{07F3F6F9-02E1-404B-80F5-83E9A4A8AF5F}" type="presParOf" srcId="{27D4F77D-FA37-4C27-896A-EEEE820CF451}" destId="{C20C257F-E2F9-458D-965C-6C1A20B5ACC3}"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D8B014A-6BFE-43C7-A8F4-2818E945BF68}"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338B3540-0CD5-484A-8F61-4082EAD0758A}">
      <dgm:prSet phldrT="[Text]"/>
      <dgm:spPr/>
      <dgm:t>
        <a:bodyPr/>
        <a:lstStyle/>
        <a:p>
          <a:r>
            <a:rPr lang="en-US" dirty="0"/>
            <a:t>How are parents informed of their children’s EL status and the right to opt their children out of the EL programs or particular EL services being offered?</a:t>
          </a:r>
        </a:p>
      </dgm:t>
      <dgm:extLst>
        <a:ext uri="{E40237B7-FDA0-4F09-8148-C483321AD2D9}">
          <dgm14:cNvPr xmlns:dgm14="http://schemas.microsoft.com/office/drawing/2010/diagram" id="0" name="" descr="How are parents informed of their children’s EL status and the right to opt their children out of the EL programs or particular EL services being offered?&#10;"/>
        </a:ext>
      </dgm:extLst>
    </dgm:pt>
    <dgm:pt modelId="{6A9B760D-0EAD-496E-9B5F-E3F32E9DBE12}" type="parTrans" cxnId="{B8FC92DD-603E-4895-BF9C-9485B4913C36}">
      <dgm:prSet/>
      <dgm:spPr/>
      <dgm:t>
        <a:bodyPr/>
        <a:lstStyle/>
        <a:p>
          <a:endParaRPr lang="en-US"/>
        </a:p>
      </dgm:t>
    </dgm:pt>
    <dgm:pt modelId="{6D8A327D-B954-48EC-AB29-67DEB544B41E}" type="sibTrans" cxnId="{B8FC92DD-603E-4895-BF9C-9485B4913C36}">
      <dgm:prSet/>
      <dgm:spPr/>
      <dgm:t>
        <a:bodyPr/>
        <a:lstStyle/>
        <a:p>
          <a:endParaRPr lang="en-US"/>
        </a:p>
      </dgm:t>
    </dgm:pt>
    <dgm:pt modelId="{637FAAE1-C37D-4818-8E37-EA03C89A1180}">
      <dgm:prSet phldrT="[Text]"/>
      <dgm:spPr/>
      <dgm:t>
        <a:bodyPr/>
        <a:lstStyle/>
        <a:p>
          <a:r>
            <a:rPr lang="en-US" dirty="0"/>
            <a:t>Are there procedures in place to ensure that parents do not opt their children out of any EL programs or services based on inadequate information or unanswered questions?</a:t>
          </a:r>
        </a:p>
      </dgm:t>
      <dgm:extLst>
        <a:ext uri="{E40237B7-FDA0-4F09-8148-C483321AD2D9}">
          <dgm14:cNvPr xmlns:dgm14="http://schemas.microsoft.com/office/drawing/2010/diagram" id="0" name="" descr="Are there procedures in place to ensure that parents do not opt their children out of any EL programs or services based on inadequate information or unanswered questions?&#10;"/>
        </a:ext>
      </dgm:extLst>
    </dgm:pt>
    <dgm:pt modelId="{9F2474C1-1833-4591-8102-B2F1ABE47B27}" type="parTrans" cxnId="{FA1C8DE6-881A-414F-BAFB-E27B3583CAFF}">
      <dgm:prSet/>
      <dgm:spPr/>
      <dgm:t>
        <a:bodyPr/>
        <a:lstStyle/>
        <a:p>
          <a:endParaRPr lang="en-US"/>
        </a:p>
      </dgm:t>
    </dgm:pt>
    <dgm:pt modelId="{08588F61-29F9-41C7-9469-DFF211B00769}" type="sibTrans" cxnId="{FA1C8DE6-881A-414F-BAFB-E27B3583CAFF}">
      <dgm:prSet/>
      <dgm:spPr/>
      <dgm:t>
        <a:bodyPr/>
        <a:lstStyle/>
        <a:p>
          <a:endParaRPr lang="en-US"/>
        </a:p>
      </dgm:t>
    </dgm:pt>
    <dgm:pt modelId="{77734628-19C1-4ACD-BE1B-6ACD9D2F9E3D}">
      <dgm:prSet phldrT="[Text]"/>
      <dgm:spPr/>
      <dgm:t>
        <a:bodyPr/>
        <a:lstStyle/>
        <a:p>
          <a:r>
            <a:rPr lang="en-US" dirty="0"/>
            <a:t>Is there a process for parents to revisit their opt-out decision and opt their children back into EL programs or particular EL services?</a:t>
          </a:r>
        </a:p>
      </dgm:t>
      <dgm:extLst>
        <a:ext uri="{E40237B7-FDA0-4F09-8148-C483321AD2D9}">
          <dgm14:cNvPr xmlns:dgm14="http://schemas.microsoft.com/office/drawing/2010/diagram" id="0" name="" descr="Is there a process for parents to revisit their opt-out decision and opt their children back into EL programs or particular EL services?&#10;"/>
        </a:ext>
      </dgm:extLst>
    </dgm:pt>
    <dgm:pt modelId="{3CF5E343-B774-4638-9892-578D1A7083E2}" type="parTrans" cxnId="{B8D2FC76-3824-4C8F-879C-242C9C9E0E6C}">
      <dgm:prSet/>
      <dgm:spPr/>
      <dgm:t>
        <a:bodyPr/>
        <a:lstStyle/>
        <a:p>
          <a:endParaRPr lang="en-US"/>
        </a:p>
      </dgm:t>
    </dgm:pt>
    <dgm:pt modelId="{92B9E307-65F6-47BB-83B3-A5C9A34EFD35}" type="sibTrans" cxnId="{B8D2FC76-3824-4C8F-879C-242C9C9E0E6C}">
      <dgm:prSet/>
      <dgm:spPr/>
      <dgm:t>
        <a:bodyPr/>
        <a:lstStyle/>
        <a:p>
          <a:endParaRPr lang="en-US"/>
        </a:p>
      </dgm:t>
    </dgm:pt>
    <dgm:pt modelId="{826DAE10-CA3D-4DCF-BFEE-8865E4781E6F}" type="pres">
      <dgm:prSet presAssocID="{1D8B014A-6BFE-43C7-A8F4-2818E945BF68}" presName="vert0" presStyleCnt="0">
        <dgm:presLayoutVars>
          <dgm:dir/>
          <dgm:animOne val="branch"/>
          <dgm:animLvl val="lvl"/>
        </dgm:presLayoutVars>
      </dgm:prSet>
      <dgm:spPr/>
    </dgm:pt>
    <dgm:pt modelId="{4C20599A-ABB3-4D13-8FB0-8281CDC879C1}" type="pres">
      <dgm:prSet presAssocID="{338B3540-0CD5-484A-8F61-4082EAD0758A}" presName="thickLine" presStyleLbl="alignNode1" presStyleIdx="0" presStyleCnt="3"/>
      <dgm:spPr/>
      <dgm:extLst>
        <a:ext uri="{E40237B7-FDA0-4F09-8148-C483321AD2D9}">
          <dgm14:cNvPr xmlns:dgm14="http://schemas.microsoft.com/office/drawing/2010/diagram" id="0" name="" descr="Serving ELs who opt out - communicating with parents checklist"/>
        </a:ext>
      </dgm:extLst>
    </dgm:pt>
    <dgm:pt modelId="{83A75450-303F-49D6-A147-424643A2EFC6}" type="pres">
      <dgm:prSet presAssocID="{338B3540-0CD5-484A-8F61-4082EAD0758A}" presName="horz1" presStyleCnt="0"/>
      <dgm:spPr/>
    </dgm:pt>
    <dgm:pt modelId="{60A9BDFE-95F9-44C0-9454-601A69B2F5E8}" type="pres">
      <dgm:prSet presAssocID="{338B3540-0CD5-484A-8F61-4082EAD0758A}" presName="tx1" presStyleLbl="revTx" presStyleIdx="0" presStyleCnt="3"/>
      <dgm:spPr/>
    </dgm:pt>
    <dgm:pt modelId="{E146EBAB-EC59-44BB-A4F5-07954309B5C2}" type="pres">
      <dgm:prSet presAssocID="{338B3540-0CD5-484A-8F61-4082EAD0758A}" presName="vert1" presStyleCnt="0"/>
      <dgm:spPr/>
    </dgm:pt>
    <dgm:pt modelId="{342A93E2-846B-422D-96D1-EDD5025385F8}" type="pres">
      <dgm:prSet presAssocID="{637FAAE1-C37D-4818-8E37-EA03C89A1180}" presName="thickLine" presStyleLbl="alignNode1" presStyleIdx="1" presStyleCnt="3"/>
      <dgm:spPr/>
      <dgm:extLst>
        <a:ext uri="{E40237B7-FDA0-4F09-8148-C483321AD2D9}">
          <dgm14:cNvPr xmlns:dgm14="http://schemas.microsoft.com/office/drawing/2010/diagram" id="0" name="" descr="&quot; &quot;"/>
        </a:ext>
      </dgm:extLst>
    </dgm:pt>
    <dgm:pt modelId="{AD0CBDD0-4E10-43CF-8B89-2474C1D2F91F}" type="pres">
      <dgm:prSet presAssocID="{637FAAE1-C37D-4818-8E37-EA03C89A1180}" presName="horz1" presStyleCnt="0"/>
      <dgm:spPr/>
    </dgm:pt>
    <dgm:pt modelId="{441BD496-B78C-4853-80C1-17F83F25B0B5}" type="pres">
      <dgm:prSet presAssocID="{637FAAE1-C37D-4818-8E37-EA03C89A1180}" presName="tx1" presStyleLbl="revTx" presStyleIdx="1" presStyleCnt="3"/>
      <dgm:spPr/>
    </dgm:pt>
    <dgm:pt modelId="{F076196E-108D-4FD7-8286-BD0BB8A5D6F5}" type="pres">
      <dgm:prSet presAssocID="{637FAAE1-C37D-4818-8E37-EA03C89A1180}" presName="vert1" presStyleCnt="0"/>
      <dgm:spPr/>
    </dgm:pt>
    <dgm:pt modelId="{67735986-2EEA-494A-9251-8E1AA7ED8812}" type="pres">
      <dgm:prSet presAssocID="{77734628-19C1-4ACD-BE1B-6ACD9D2F9E3D}" presName="thickLine" presStyleLbl="alignNode1" presStyleIdx="2" presStyleCnt="3"/>
      <dgm:spPr/>
      <dgm:extLst>
        <a:ext uri="{E40237B7-FDA0-4F09-8148-C483321AD2D9}">
          <dgm14:cNvPr xmlns:dgm14="http://schemas.microsoft.com/office/drawing/2010/diagram" id="0" name="" descr="&quot; &quot;"/>
        </a:ext>
      </dgm:extLst>
    </dgm:pt>
    <dgm:pt modelId="{BC74C139-B75D-4FEC-A2F3-09BA3653DE8A}" type="pres">
      <dgm:prSet presAssocID="{77734628-19C1-4ACD-BE1B-6ACD9D2F9E3D}" presName="horz1" presStyleCnt="0"/>
      <dgm:spPr/>
    </dgm:pt>
    <dgm:pt modelId="{0CC1C56B-53B8-4551-A1A7-38796A26683D}" type="pres">
      <dgm:prSet presAssocID="{77734628-19C1-4ACD-BE1B-6ACD9D2F9E3D}" presName="tx1" presStyleLbl="revTx" presStyleIdx="2" presStyleCnt="3"/>
      <dgm:spPr/>
    </dgm:pt>
    <dgm:pt modelId="{38F19459-B8BB-43A5-AD8D-03DA3AF432AC}" type="pres">
      <dgm:prSet presAssocID="{77734628-19C1-4ACD-BE1B-6ACD9D2F9E3D}" presName="vert1" presStyleCnt="0"/>
      <dgm:spPr/>
    </dgm:pt>
  </dgm:ptLst>
  <dgm:cxnLst>
    <dgm:cxn modelId="{B8D2FC76-3824-4C8F-879C-242C9C9E0E6C}" srcId="{1D8B014A-6BFE-43C7-A8F4-2818E945BF68}" destId="{77734628-19C1-4ACD-BE1B-6ACD9D2F9E3D}" srcOrd="2" destOrd="0" parTransId="{3CF5E343-B774-4638-9892-578D1A7083E2}" sibTransId="{92B9E307-65F6-47BB-83B3-A5C9A34EFD35}"/>
    <dgm:cxn modelId="{851DE17B-3F4F-487B-821B-73DD0D0573BA}" type="presOf" srcId="{1D8B014A-6BFE-43C7-A8F4-2818E945BF68}" destId="{826DAE10-CA3D-4DCF-BFEE-8865E4781E6F}" srcOrd="0" destOrd="0" presId="urn:microsoft.com/office/officeart/2008/layout/LinedList"/>
    <dgm:cxn modelId="{3E3D187D-EDCF-4678-B4E9-6E3901B1FE26}" type="presOf" srcId="{338B3540-0CD5-484A-8F61-4082EAD0758A}" destId="{60A9BDFE-95F9-44C0-9454-601A69B2F5E8}" srcOrd="0" destOrd="0" presId="urn:microsoft.com/office/officeart/2008/layout/LinedList"/>
    <dgm:cxn modelId="{FD46607F-0EC1-4A48-BEBB-052F38ED7B74}" type="presOf" srcId="{77734628-19C1-4ACD-BE1B-6ACD9D2F9E3D}" destId="{0CC1C56B-53B8-4551-A1A7-38796A26683D}" srcOrd="0" destOrd="0" presId="urn:microsoft.com/office/officeart/2008/layout/LinedList"/>
    <dgm:cxn modelId="{26AD6BCA-A86B-4098-8892-267EB19B6337}" type="presOf" srcId="{637FAAE1-C37D-4818-8E37-EA03C89A1180}" destId="{441BD496-B78C-4853-80C1-17F83F25B0B5}" srcOrd="0" destOrd="0" presId="urn:microsoft.com/office/officeart/2008/layout/LinedList"/>
    <dgm:cxn modelId="{B8FC92DD-603E-4895-BF9C-9485B4913C36}" srcId="{1D8B014A-6BFE-43C7-A8F4-2818E945BF68}" destId="{338B3540-0CD5-484A-8F61-4082EAD0758A}" srcOrd="0" destOrd="0" parTransId="{6A9B760D-0EAD-496E-9B5F-E3F32E9DBE12}" sibTransId="{6D8A327D-B954-48EC-AB29-67DEB544B41E}"/>
    <dgm:cxn modelId="{FA1C8DE6-881A-414F-BAFB-E27B3583CAFF}" srcId="{1D8B014A-6BFE-43C7-A8F4-2818E945BF68}" destId="{637FAAE1-C37D-4818-8E37-EA03C89A1180}" srcOrd="1" destOrd="0" parTransId="{9F2474C1-1833-4591-8102-B2F1ABE47B27}" sibTransId="{08588F61-29F9-41C7-9469-DFF211B00769}"/>
    <dgm:cxn modelId="{A6438CB8-649E-4482-A30D-67BB18CAE156}" type="presParOf" srcId="{826DAE10-CA3D-4DCF-BFEE-8865E4781E6F}" destId="{4C20599A-ABB3-4D13-8FB0-8281CDC879C1}" srcOrd="0" destOrd="0" presId="urn:microsoft.com/office/officeart/2008/layout/LinedList"/>
    <dgm:cxn modelId="{089C0AFD-C133-4F15-83BA-921D9C987B52}" type="presParOf" srcId="{826DAE10-CA3D-4DCF-BFEE-8865E4781E6F}" destId="{83A75450-303F-49D6-A147-424643A2EFC6}" srcOrd="1" destOrd="0" presId="urn:microsoft.com/office/officeart/2008/layout/LinedList"/>
    <dgm:cxn modelId="{44B353F7-5B86-4E60-B89A-A5D4AFAE9EB8}" type="presParOf" srcId="{83A75450-303F-49D6-A147-424643A2EFC6}" destId="{60A9BDFE-95F9-44C0-9454-601A69B2F5E8}" srcOrd="0" destOrd="0" presId="urn:microsoft.com/office/officeart/2008/layout/LinedList"/>
    <dgm:cxn modelId="{70E47891-02C7-41C3-9401-4107F9039ACA}" type="presParOf" srcId="{83A75450-303F-49D6-A147-424643A2EFC6}" destId="{E146EBAB-EC59-44BB-A4F5-07954309B5C2}" srcOrd="1" destOrd="0" presId="urn:microsoft.com/office/officeart/2008/layout/LinedList"/>
    <dgm:cxn modelId="{EAC45D4C-5D02-4328-BCE0-40F6C2E44920}" type="presParOf" srcId="{826DAE10-CA3D-4DCF-BFEE-8865E4781E6F}" destId="{342A93E2-846B-422D-96D1-EDD5025385F8}" srcOrd="2" destOrd="0" presId="urn:microsoft.com/office/officeart/2008/layout/LinedList"/>
    <dgm:cxn modelId="{B2EFAEC0-469C-4DF7-9D5E-EC78D4AC24E5}" type="presParOf" srcId="{826DAE10-CA3D-4DCF-BFEE-8865E4781E6F}" destId="{AD0CBDD0-4E10-43CF-8B89-2474C1D2F91F}" srcOrd="3" destOrd="0" presId="urn:microsoft.com/office/officeart/2008/layout/LinedList"/>
    <dgm:cxn modelId="{21BE7836-0EF0-4F89-B192-7C38413C0372}" type="presParOf" srcId="{AD0CBDD0-4E10-43CF-8B89-2474C1D2F91F}" destId="{441BD496-B78C-4853-80C1-17F83F25B0B5}" srcOrd="0" destOrd="0" presId="urn:microsoft.com/office/officeart/2008/layout/LinedList"/>
    <dgm:cxn modelId="{5DF90823-17D9-4B38-A1F1-326E4CB285E3}" type="presParOf" srcId="{AD0CBDD0-4E10-43CF-8B89-2474C1D2F91F}" destId="{F076196E-108D-4FD7-8286-BD0BB8A5D6F5}" srcOrd="1" destOrd="0" presId="urn:microsoft.com/office/officeart/2008/layout/LinedList"/>
    <dgm:cxn modelId="{E69FB49D-1677-42AE-BDB7-ED927B74A94E}" type="presParOf" srcId="{826DAE10-CA3D-4DCF-BFEE-8865E4781E6F}" destId="{67735986-2EEA-494A-9251-8E1AA7ED8812}" srcOrd="4" destOrd="0" presId="urn:microsoft.com/office/officeart/2008/layout/LinedList"/>
    <dgm:cxn modelId="{0B31A55D-0CB0-4BEC-8192-979071DD7D42}" type="presParOf" srcId="{826DAE10-CA3D-4DCF-BFEE-8865E4781E6F}" destId="{BC74C139-B75D-4FEC-A2F3-09BA3653DE8A}" srcOrd="5" destOrd="0" presId="urn:microsoft.com/office/officeart/2008/layout/LinedList"/>
    <dgm:cxn modelId="{91A79D25-0C3D-4294-843D-84DCE70C72C6}" type="presParOf" srcId="{BC74C139-B75D-4FEC-A2F3-09BA3653DE8A}" destId="{0CC1C56B-53B8-4551-A1A7-38796A26683D}" srcOrd="0" destOrd="0" presId="urn:microsoft.com/office/officeart/2008/layout/LinedList"/>
    <dgm:cxn modelId="{61011DA1-6525-4DE2-B188-C43C2C7E6BB3}" type="presParOf" srcId="{BC74C139-B75D-4FEC-A2F3-09BA3653DE8A}" destId="{38F19459-B8BB-43A5-AD8D-03DA3AF432AC}"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D8B014A-6BFE-43C7-A8F4-2818E945BF68}"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20870F22-36EA-4B5C-B5E0-ECD6082307B3}">
      <dgm:prSet phldrT="[Text]"/>
      <dgm:spPr/>
      <dgm:t>
        <a:bodyPr/>
        <a:lstStyle/>
        <a:p>
          <a:r>
            <a:rPr lang="en-US" dirty="0"/>
            <a:t>If a parent opts their child out of EL services, is there a process to ensure and monitor that:</a:t>
          </a:r>
          <a:br>
            <a:rPr lang="en-US" dirty="0"/>
          </a:br>
          <a:r>
            <a:rPr lang="en-US" dirty="0"/>
            <a:t>	(1) The child maintains their EL status; </a:t>
          </a:r>
          <a:br>
            <a:rPr lang="en-US" dirty="0"/>
          </a:br>
          <a:r>
            <a:rPr lang="en-US" dirty="0"/>
            <a:t>	(2) The district is fulfilling its obligation of meeting the child’s language and academic needs (including annual ELP assessment); and </a:t>
          </a:r>
          <a:br>
            <a:rPr lang="en-US" dirty="0"/>
          </a:br>
          <a:r>
            <a:rPr lang="en-US" dirty="0"/>
            <a:t>	(3) The child still has appropriate access to the general curriculum?</a:t>
          </a:r>
        </a:p>
      </dgm:t>
      <dgm:extLst>
        <a:ext uri="{E40237B7-FDA0-4F09-8148-C483321AD2D9}">
          <dgm14:cNvPr xmlns:dgm14="http://schemas.microsoft.com/office/drawing/2010/diagram" id="0" name="" descr="If a parent opts their child out of EL services, is there a process to ensure and monitor that:&#10; (1) the child maintains their EL status; &#10; (2) the district is fulfilling its obligation of meeting the child’s language and academic needs (including annual ELP assessment); and &#10; (3) the child still has appropriate access to the general curriculum?&#10;"/>
        </a:ext>
      </dgm:extLst>
    </dgm:pt>
    <dgm:pt modelId="{C26278BC-3949-4CEE-AA6B-E9FF7C9A5DBB}" type="parTrans" cxnId="{EF542F15-CC3B-450C-9722-26D58CBB4CE4}">
      <dgm:prSet/>
      <dgm:spPr/>
      <dgm:t>
        <a:bodyPr/>
        <a:lstStyle/>
        <a:p>
          <a:endParaRPr lang="en-US"/>
        </a:p>
      </dgm:t>
    </dgm:pt>
    <dgm:pt modelId="{814A172D-85C2-4330-8926-3660AD24507C}" type="sibTrans" cxnId="{EF542F15-CC3B-450C-9722-26D58CBB4CE4}">
      <dgm:prSet/>
      <dgm:spPr/>
      <dgm:t>
        <a:bodyPr/>
        <a:lstStyle/>
        <a:p>
          <a:endParaRPr lang="en-US"/>
        </a:p>
      </dgm:t>
    </dgm:pt>
    <dgm:pt modelId="{4826D440-64B3-4082-AED6-8DC455E9BB75}">
      <dgm:prSet phldrT="[Text]"/>
      <dgm:spPr/>
      <dgm:t>
        <a:bodyPr/>
        <a:lstStyle/>
        <a:p>
          <a:r>
            <a:rPr lang="en-US" dirty="0"/>
            <a:t>If a parent continues to opt their child out of EL programs and services after being notified of that child’s insufficient progress, is the district providing additional training to the student’s classroom teacher(s) in EL instructional strategies?</a:t>
          </a:r>
        </a:p>
      </dgm:t>
      <dgm:extLst>
        <a:ext uri="{E40237B7-FDA0-4F09-8148-C483321AD2D9}">
          <dgm14:cNvPr xmlns:dgm14="http://schemas.microsoft.com/office/drawing/2010/diagram" id="0" name="" descr="If a parent continues to opt their child out of EL programs and services after being notified of that child’s insufficient progress, is the district providing additional training to the student’s classroom teacher(s) in EL instructional strategies?&#10;"/>
        </a:ext>
      </dgm:extLst>
    </dgm:pt>
    <dgm:pt modelId="{E9344C91-F02B-483E-A70A-74FCE5A86D3C}" type="parTrans" cxnId="{C7AC4AE5-D102-44EC-8154-2F64EBF715B9}">
      <dgm:prSet/>
      <dgm:spPr/>
      <dgm:t>
        <a:bodyPr/>
        <a:lstStyle/>
        <a:p>
          <a:endParaRPr lang="en-US"/>
        </a:p>
      </dgm:t>
    </dgm:pt>
    <dgm:pt modelId="{19823EED-1742-42F6-82E8-27DF9979BF33}" type="sibTrans" cxnId="{C7AC4AE5-D102-44EC-8154-2F64EBF715B9}">
      <dgm:prSet/>
      <dgm:spPr/>
      <dgm:t>
        <a:bodyPr/>
        <a:lstStyle/>
        <a:p>
          <a:endParaRPr lang="en-US"/>
        </a:p>
      </dgm:t>
    </dgm:pt>
    <dgm:pt modelId="{826DAE10-CA3D-4DCF-BFEE-8865E4781E6F}" type="pres">
      <dgm:prSet presAssocID="{1D8B014A-6BFE-43C7-A8F4-2818E945BF68}" presName="vert0" presStyleCnt="0">
        <dgm:presLayoutVars>
          <dgm:dir/>
          <dgm:animOne val="branch"/>
          <dgm:animLvl val="lvl"/>
        </dgm:presLayoutVars>
      </dgm:prSet>
      <dgm:spPr/>
    </dgm:pt>
    <dgm:pt modelId="{00797792-29D1-4D6A-A970-7BD7F4B40E36}" type="pres">
      <dgm:prSet presAssocID="{20870F22-36EA-4B5C-B5E0-ECD6082307B3}" presName="thickLine" presStyleLbl="alignNode1" presStyleIdx="0" presStyleCnt="2"/>
      <dgm:spPr/>
      <dgm:extLst>
        <a:ext uri="{E40237B7-FDA0-4F09-8148-C483321AD2D9}">
          <dgm14:cNvPr xmlns:dgm14="http://schemas.microsoft.com/office/drawing/2010/diagram" id="0" name="" descr="Serving ELs who opt out - addressing ELs' needs checklist"/>
        </a:ext>
      </dgm:extLst>
    </dgm:pt>
    <dgm:pt modelId="{4D02DED9-EDDD-485C-9772-CD957763F459}" type="pres">
      <dgm:prSet presAssocID="{20870F22-36EA-4B5C-B5E0-ECD6082307B3}" presName="horz1" presStyleCnt="0"/>
      <dgm:spPr/>
    </dgm:pt>
    <dgm:pt modelId="{0259F41A-A344-4D6A-B05E-FAF7412CC966}" type="pres">
      <dgm:prSet presAssocID="{20870F22-36EA-4B5C-B5E0-ECD6082307B3}" presName="tx1" presStyleLbl="revTx" presStyleIdx="0" presStyleCnt="2" custLinFactNeighborX="-278" custLinFactNeighborY="-625"/>
      <dgm:spPr/>
    </dgm:pt>
    <dgm:pt modelId="{AD6C410C-5C52-4B8C-BC39-A4A3420E51C6}" type="pres">
      <dgm:prSet presAssocID="{20870F22-36EA-4B5C-B5E0-ECD6082307B3}" presName="vert1" presStyleCnt="0"/>
      <dgm:spPr/>
    </dgm:pt>
    <dgm:pt modelId="{BEA831F2-70E3-4FB3-8B91-954B5021CBEC}" type="pres">
      <dgm:prSet presAssocID="{4826D440-64B3-4082-AED6-8DC455E9BB75}" presName="thickLine" presStyleLbl="alignNode1" presStyleIdx="1" presStyleCnt="2"/>
      <dgm:spPr/>
      <dgm:extLst>
        <a:ext uri="{E40237B7-FDA0-4F09-8148-C483321AD2D9}">
          <dgm14:cNvPr xmlns:dgm14="http://schemas.microsoft.com/office/drawing/2010/diagram" id="0" name="" descr="&quot; &quot;"/>
        </a:ext>
      </dgm:extLst>
    </dgm:pt>
    <dgm:pt modelId="{1B66C2CE-39AF-4748-98AF-7F0763BCDEA3}" type="pres">
      <dgm:prSet presAssocID="{4826D440-64B3-4082-AED6-8DC455E9BB75}" presName="horz1" presStyleCnt="0"/>
      <dgm:spPr/>
    </dgm:pt>
    <dgm:pt modelId="{0668E440-B453-441D-8863-9EAB6B976E8C}" type="pres">
      <dgm:prSet presAssocID="{4826D440-64B3-4082-AED6-8DC455E9BB75}" presName="tx1" presStyleLbl="revTx" presStyleIdx="1" presStyleCnt="2"/>
      <dgm:spPr/>
    </dgm:pt>
    <dgm:pt modelId="{28985631-B622-48DE-A62F-6164BD5F1E66}" type="pres">
      <dgm:prSet presAssocID="{4826D440-64B3-4082-AED6-8DC455E9BB75}" presName="vert1" presStyleCnt="0"/>
      <dgm:spPr/>
    </dgm:pt>
  </dgm:ptLst>
  <dgm:cxnLst>
    <dgm:cxn modelId="{EF542F15-CC3B-450C-9722-26D58CBB4CE4}" srcId="{1D8B014A-6BFE-43C7-A8F4-2818E945BF68}" destId="{20870F22-36EA-4B5C-B5E0-ECD6082307B3}" srcOrd="0" destOrd="0" parTransId="{C26278BC-3949-4CEE-AA6B-E9FF7C9A5DBB}" sibTransId="{814A172D-85C2-4330-8926-3660AD24507C}"/>
    <dgm:cxn modelId="{00BED457-EDF0-4487-BE7D-28C765CC5D6A}" type="presOf" srcId="{4826D440-64B3-4082-AED6-8DC455E9BB75}" destId="{0668E440-B453-441D-8863-9EAB6B976E8C}" srcOrd="0" destOrd="0" presId="urn:microsoft.com/office/officeart/2008/layout/LinedList"/>
    <dgm:cxn modelId="{336EC4A7-4E69-4C9F-8459-214FCE2003A2}" type="presOf" srcId="{1D8B014A-6BFE-43C7-A8F4-2818E945BF68}" destId="{826DAE10-CA3D-4DCF-BFEE-8865E4781E6F}" srcOrd="0" destOrd="0" presId="urn:microsoft.com/office/officeart/2008/layout/LinedList"/>
    <dgm:cxn modelId="{C7AC4AE5-D102-44EC-8154-2F64EBF715B9}" srcId="{1D8B014A-6BFE-43C7-A8F4-2818E945BF68}" destId="{4826D440-64B3-4082-AED6-8DC455E9BB75}" srcOrd="1" destOrd="0" parTransId="{E9344C91-F02B-483E-A70A-74FCE5A86D3C}" sibTransId="{19823EED-1742-42F6-82E8-27DF9979BF33}"/>
    <dgm:cxn modelId="{ED7766EF-6A38-4F9D-B89D-92A6A2E438C5}" type="presOf" srcId="{20870F22-36EA-4B5C-B5E0-ECD6082307B3}" destId="{0259F41A-A344-4D6A-B05E-FAF7412CC966}" srcOrd="0" destOrd="0" presId="urn:microsoft.com/office/officeart/2008/layout/LinedList"/>
    <dgm:cxn modelId="{63F28259-A29E-4456-8345-3B3B4271AA80}" type="presParOf" srcId="{826DAE10-CA3D-4DCF-BFEE-8865E4781E6F}" destId="{00797792-29D1-4D6A-A970-7BD7F4B40E36}" srcOrd="0" destOrd="0" presId="urn:microsoft.com/office/officeart/2008/layout/LinedList"/>
    <dgm:cxn modelId="{FA80CA54-D47A-4E1A-B39B-833712E68547}" type="presParOf" srcId="{826DAE10-CA3D-4DCF-BFEE-8865E4781E6F}" destId="{4D02DED9-EDDD-485C-9772-CD957763F459}" srcOrd="1" destOrd="0" presId="urn:microsoft.com/office/officeart/2008/layout/LinedList"/>
    <dgm:cxn modelId="{90491140-D728-447F-8E2A-401D2DD2D7BB}" type="presParOf" srcId="{4D02DED9-EDDD-485C-9772-CD957763F459}" destId="{0259F41A-A344-4D6A-B05E-FAF7412CC966}" srcOrd="0" destOrd="0" presId="urn:microsoft.com/office/officeart/2008/layout/LinedList"/>
    <dgm:cxn modelId="{0AF1CD57-6967-47E9-A879-CFAED8863448}" type="presParOf" srcId="{4D02DED9-EDDD-485C-9772-CD957763F459}" destId="{AD6C410C-5C52-4B8C-BC39-A4A3420E51C6}" srcOrd="1" destOrd="0" presId="urn:microsoft.com/office/officeart/2008/layout/LinedList"/>
    <dgm:cxn modelId="{C1F72197-097D-4CFB-874B-56499CCE6B38}" type="presParOf" srcId="{826DAE10-CA3D-4DCF-BFEE-8865E4781E6F}" destId="{BEA831F2-70E3-4FB3-8B91-954B5021CBEC}" srcOrd="2" destOrd="0" presId="urn:microsoft.com/office/officeart/2008/layout/LinedList"/>
    <dgm:cxn modelId="{1598CEFE-FCDD-4492-860B-13AFE237E60F}" type="presParOf" srcId="{826DAE10-CA3D-4DCF-BFEE-8865E4781E6F}" destId="{1B66C2CE-39AF-4748-98AF-7F0763BCDEA3}" srcOrd="3" destOrd="0" presId="urn:microsoft.com/office/officeart/2008/layout/LinedList"/>
    <dgm:cxn modelId="{67675591-A09C-4804-8C22-542381D77A06}" type="presParOf" srcId="{1B66C2CE-39AF-4748-98AF-7F0763BCDEA3}" destId="{0668E440-B453-441D-8863-9EAB6B976E8C}" srcOrd="0" destOrd="0" presId="urn:microsoft.com/office/officeart/2008/layout/LinedList"/>
    <dgm:cxn modelId="{B1406133-AC09-4642-9A1C-1683E112C84F}" type="presParOf" srcId="{1B66C2CE-39AF-4748-98AF-7F0763BCDEA3}" destId="{28985631-B622-48DE-A62F-6164BD5F1E66}"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02578EF-C7EB-4D9F-B7F9-E21C9D6B593E}" type="doc">
      <dgm:prSet loTypeId="urn:microsoft.com/office/officeart/2011/layout/RadialPictureList" loCatId="picture" qsTypeId="urn:microsoft.com/office/officeart/2005/8/quickstyle/3d2" qsCatId="3D" csTypeId="urn:microsoft.com/office/officeart/2005/8/colors/accent1_2" csCatId="accent1" phldr="1"/>
      <dgm:spPr/>
      <dgm:t>
        <a:bodyPr/>
        <a:lstStyle/>
        <a:p>
          <a:endParaRPr lang="en-US"/>
        </a:p>
      </dgm:t>
    </dgm:pt>
    <dgm:pt modelId="{828CF1EB-FFD7-4243-9ED8-92F365295E47}">
      <dgm:prSet phldrT="[Text]"/>
      <dgm:spPr/>
      <dgm:t>
        <a:bodyPr/>
        <a:lstStyle/>
        <a:p>
          <a:r>
            <a:rPr lang="en-US" dirty="0">
              <a:effectLst>
                <a:outerShdw blurRad="38100" dist="38100" dir="2700000" algn="tl">
                  <a:srgbClr val="000000">
                    <a:alpha val="43137"/>
                  </a:srgbClr>
                </a:outerShdw>
              </a:effectLst>
            </a:rPr>
            <a:t>A mix of written translations and oral interpretations may be appropriate and most effective.</a:t>
          </a:r>
        </a:p>
      </dgm:t>
      <dgm:extLst>
        <a:ext uri="{E40237B7-FDA0-4F09-8148-C483321AD2D9}">
          <dgm14:cNvPr xmlns:dgm14="http://schemas.microsoft.com/office/drawing/2010/diagram" id="0" name="" descr="A mix of written translations and oral interpretations may be appropriate and most effective.&#10;"/>
        </a:ext>
      </dgm:extLst>
    </dgm:pt>
    <dgm:pt modelId="{E72CA850-DCB0-4630-98C7-83D51283C596}" type="parTrans" cxnId="{1D02ABA9-C5DC-463E-919E-5E0ABF25605C}">
      <dgm:prSet/>
      <dgm:spPr/>
      <dgm:t>
        <a:bodyPr/>
        <a:lstStyle/>
        <a:p>
          <a:endParaRPr lang="en-US"/>
        </a:p>
      </dgm:t>
    </dgm:pt>
    <dgm:pt modelId="{18D3C835-ACD2-4E96-B243-A548E9571093}" type="sibTrans" cxnId="{1D02ABA9-C5DC-463E-919E-5E0ABF25605C}">
      <dgm:prSet/>
      <dgm:spPr/>
      <dgm:t>
        <a:bodyPr/>
        <a:lstStyle/>
        <a:p>
          <a:endParaRPr lang="en-US"/>
        </a:p>
      </dgm:t>
    </dgm:pt>
    <dgm:pt modelId="{67B56965-62B3-47ED-B368-BFFBA9AFB117}" type="pres">
      <dgm:prSet presAssocID="{702578EF-C7EB-4D9F-B7F9-E21C9D6B593E}" presName="Name0" presStyleCnt="0">
        <dgm:presLayoutVars>
          <dgm:chMax val="1"/>
          <dgm:chPref val="1"/>
          <dgm:dir/>
          <dgm:resizeHandles/>
        </dgm:presLayoutVars>
      </dgm:prSet>
      <dgm:spPr/>
    </dgm:pt>
    <dgm:pt modelId="{C928AAE7-E92F-49DD-B43F-FC104F59842E}" type="pres">
      <dgm:prSet presAssocID="{828CF1EB-FFD7-4243-9ED8-92F365295E47}" presName="Parent" presStyleLbl="node1" presStyleIdx="0" presStyleCnt="1">
        <dgm:presLayoutVars>
          <dgm:chMax val="4"/>
          <dgm:chPref val="3"/>
        </dgm:presLayoutVars>
      </dgm:prSet>
      <dgm:spPr/>
    </dgm:pt>
  </dgm:ptLst>
  <dgm:cxnLst>
    <dgm:cxn modelId="{E9639BA9-FE8F-4C3C-9706-5281A3793EB9}" type="presOf" srcId="{828CF1EB-FFD7-4243-9ED8-92F365295E47}" destId="{C928AAE7-E92F-49DD-B43F-FC104F59842E}" srcOrd="0" destOrd="0" presId="urn:microsoft.com/office/officeart/2011/layout/RadialPictureList"/>
    <dgm:cxn modelId="{1D02ABA9-C5DC-463E-919E-5E0ABF25605C}" srcId="{702578EF-C7EB-4D9F-B7F9-E21C9D6B593E}" destId="{828CF1EB-FFD7-4243-9ED8-92F365295E47}" srcOrd="0" destOrd="0" parTransId="{E72CA850-DCB0-4630-98C7-83D51283C596}" sibTransId="{18D3C835-ACD2-4E96-B243-A548E9571093}"/>
    <dgm:cxn modelId="{A511F5E1-3568-4A31-84DF-7FF599994FB8}" type="presOf" srcId="{702578EF-C7EB-4D9F-B7F9-E21C9D6B593E}" destId="{67B56965-62B3-47ED-B368-BFFBA9AFB117}" srcOrd="0" destOrd="0" presId="urn:microsoft.com/office/officeart/2011/layout/RadialPictureList"/>
    <dgm:cxn modelId="{BDFA2A81-161E-4941-AC6B-90536DE16457}" type="presParOf" srcId="{67B56965-62B3-47ED-B368-BFFBA9AFB117}" destId="{C928AAE7-E92F-49DD-B43F-FC104F59842E}" srcOrd="0" destOrd="0" presId="urn:microsoft.com/office/officeart/2011/layout/RadialPictur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617A7A-9BE5-43F8-94F0-0776C5C6F0FF}">
      <dsp:nvSpPr>
        <dsp:cNvPr id="0" name=""/>
        <dsp:cNvSpPr/>
      </dsp:nvSpPr>
      <dsp:spPr>
        <a:xfrm rot="10800000">
          <a:off x="1798685" y="3654"/>
          <a:ext cx="6253953" cy="893766"/>
        </a:xfrm>
        <a:prstGeom prst="homePlate">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94126" tIns="72390" rIns="135128" bIns="72390" numCol="1" spcCol="1270" anchor="ctr" anchorCtr="0">
          <a:noAutofit/>
        </a:bodyPr>
        <a:lstStyle/>
        <a:p>
          <a:pPr marL="0" lvl="0" indent="0" algn="ctr" defTabSz="844550" rtl="0">
            <a:lnSpc>
              <a:spcPct val="90000"/>
            </a:lnSpc>
            <a:spcBef>
              <a:spcPct val="0"/>
            </a:spcBef>
            <a:spcAft>
              <a:spcPct val="35000"/>
            </a:spcAft>
            <a:buNone/>
          </a:pPr>
          <a:r>
            <a:rPr lang="en-US" sz="1900" kern="1200" dirty="0"/>
            <a:t>Evaluating EL students for special education services and providing special education and English language services</a:t>
          </a:r>
        </a:p>
      </dsp:txBody>
      <dsp:txXfrm rot="10800000">
        <a:off x="2022126" y="3654"/>
        <a:ext cx="6030512" cy="893766"/>
      </dsp:txXfrm>
    </dsp:sp>
    <dsp:sp modelId="{01BA5A9F-4D1C-44A2-9E81-A1173D235E29}">
      <dsp:nvSpPr>
        <dsp:cNvPr id="0" name=""/>
        <dsp:cNvSpPr/>
      </dsp:nvSpPr>
      <dsp:spPr>
        <a:xfrm>
          <a:off x="1351802" y="3654"/>
          <a:ext cx="893766" cy="893766"/>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15000" b="-15000"/>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03A67828-B707-4F6D-B25F-313DC4FDDA8D}">
      <dsp:nvSpPr>
        <dsp:cNvPr id="0" name=""/>
        <dsp:cNvSpPr/>
      </dsp:nvSpPr>
      <dsp:spPr>
        <a:xfrm rot="10800000">
          <a:off x="1798685" y="1164216"/>
          <a:ext cx="6253953" cy="893766"/>
        </a:xfrm>
        <a:prstGeom prst="homePlate">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94126" tIns="72390" rIns="135128" bIns="72390" numCol="1" spcCol="1270" anchor="ctr" anchorCtr="0">
          <a:noAutofit/>
        </a:bodyPr>
        <a:lstStyle/>
        <a:p>
          <a:pPr marL="0" lvl="0" indent="0" algn="ctr" defTabSz="844550" rtl="0">
            <a:lnSpc>
              <a:spcPct val="90000"/>
            </a:lnSpc>
            <a:spcBef>
              <a:spcPct val="0"/>
            </a:spcBef>
            <a:spcAft>
              <a:spcPct val="35000"/>
            </a:spcAft>
            <a:buNone/>
          </a:pPr>
          <a:r>
            <a:rPr lang="en-US" sz="1900" kern="1200" dirty="0"/>
            <a:t>Meeting the needs of EL students who opt out of EL programs or particular EL services</a:t>
          </a:r>
        </a:p>
      </dsp:txBody>
      <dsp:txXfrm rot="10800000">
        <a:off x="2022126" y="1164216"/>
        <a:ext cx="6030512" cy="893766"/>
      </dsp:txXfrm>
    </dsp:sp>
    <dsp:sp modelId="{1B9DFB9D-8411-4523-8FE5-A9CD0A9D2420}">
      <dsp:nvSpPr>
        <dsp:cNvPr id="0" name=""/>
        <dsp:cNvSpPr/>
      </dsp:nvSpPr>
      <dsp:spPr>
        <a:xfrm>
          <a:off x="1351802" y="1164216"/>
          <a:ext cx="893766" cy="893766"/>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15000" b="-15000"/>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E72B6FCF-EFBD-456D-999F-B7D043A1DF78}">
      <dsp:nvSpPr>
        <dsp:cNvPr id="0" name=""/>
        <dsp:cNvSpPr/>
      </dsp:nvSpPr>
      <dsp:spPr>
        <a:xfrm rot="10800000">
          <a:off x="1798685" y="2324778"/>
          <a:ext cx="6253953" cy="893766"/>
        </a:xfrm>
        <a:prstGeom prst="homePlate">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94126" tIns="72390" rIns="135128" bIns="72390" numCol="1" spcCol="1270" anchor="ctr" anchorCtr="0">
          <a:noAutofit/>
        </a:bodyPr>
        <a:lstStyle/>
        <a:p>
          <a:pPr marL="0" lvl="0" indent="0" algn="ctr" defTabSz="844550" rtl="0">
            <a:lnSpc>
              <a:spcPct val="90000"/>
            </a:lnSpc>
            <a:spcBef>
              <a:spcPct val="0"/>
            </a:spcBef>
            <a:spcAft>
              <a:spcPct val="35000"/>
            </a:spcAft>
            <a:buNone/>
          </a:pPr>
          <a:r>
            <a:rPr lang="en-US" sz="1900" kern="1200" dirty="0"/>
            <a:t>Monitoring and exiting EL students from EL programs and services</a:t>
          </a:r>
        </a:p>
      </dsp:txBody>
      <dsp:txXfrm rot="10800000">
        <a:off x="2022126" y="2324778"/>
        <a:ext cx="6030512" cy="893766"/>
      </dsp:txXfrm>
    </dsp:sp>
    <dsp:sp modelId="{2D9D64BE-2F32-40B3-9EBE-0D5EB1A554DA}">
      <dsp:nvSpPr>
        <dsp:cNvPr id="0" name=""/>
        <dsp:cNvSpPr/>
      </dsp:nvSpPr>
      <dsp:spPr>
        <a:xfrm>
          <a:off x="1351802" y="2324778"/>
          <a:ext cx="893766" cy="893766"/>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15000" b="-15000"/>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543AD08E-D926-4A50-8D05-C00B57F6D034}">
      <dsp:nvSpPr>
        <dsp:cNvPr id="0" name=""/>
        <dsp:cNvSpPr/>
      </dsp:nvSpPr>
      <dsp:spPr>
        <a:xfrm rot="10800000">
          <a:off x="1798685" y="3485341"/>
          <a:ext cx="6253953" cy="893766"/>
        </a:xfrm>
        <a:prstGeom prst="homePlate">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94126" tIns="72390" rIns="135128" bIns="72390" numCol="1" spcCol="1270" anchor="ctr" anchorCtr="0">
          <a:noAutofit/>
        </a:bodyPr>
        <a:lstStyle/>
        <a:p>
          <a:pPr marL="0" lvl="0" indent="0" algn="ctr" defTabSz="844550" rtl="0">
            <a:lnSpc>
              <a:spcPct val="90000"/>
            </a:lnSpc>
            <a:spcBef>
              <a:spcPct val="0"/>
            </a:spcBef>
            <a:spcAft>
              <a:spcPct val="35000"/>
            </a:spcAft>
            <a:buNone/>
          </a:pPr>
          <a:r>
            <a:rPr lang="en-US" sz="1900" kern="1200" dirty="0"/>
            <a:t>Evaluating the effectiveness of the district’s EL program</a:t>
          </a:r>
        </a:p>
      </dsp:txBody>
      <dsp:txXfrm rot="10800000">
        <a:off x="2022126" y="3485341"/>
        <a:ext cx="6030512" cy="893766"/>
      </dsp:txXfrm>
    </dsp:sp>
    <dsp:sp modelId="{E9EB4164-C268-45FF-96E7-B9313193D9AC}">
      <dsp:nvSpPr>
        <dsp:cNvPr id="0" name=""/>
        <dsp:cNvSpPr/>
      </dsp:nvSpPr>
      <dsp:spPr>
        <a:xfrm>
          <a:off x="1351802" y="3485341"/>
          <a:ext cx="893766" cy="893766"/>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15000" b="-15000"/>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C20C257F-E2F9-458D-965C-6C1A20B5ACC3}">
      <dsp:nvSpPr>
        <dsp:cNvPr id="0" name=""/>
        <dsp:cNvSpPr/>
      </dsp:nvSpPr>
      <dsp:spPr>
        <a:xfrm rot="10800000">
          <a:off x="1798685" y="4645903"/>
          <a:ext cx="6253953" cy="893766"/>
        </a:xfrm>
        <a:prstGeom prst="homePlate">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94126" tIns="72390" rIns="135128" bIns="72390" numCol="1" spcCol="1270" anchor="ctr" anchorCtr="0">
          <a:noAutofit/>
        </a:bodyPr>
        <a:lstStyle/>
        <a:p>
          <a:pPr marL="0" lvl="0" indent="0" algn="ctr" defTabSz="844550" rtl="0">
            <a:lnSpc>
              <a:spcPct val="90000"/>
            </a:lnSpc>
            <a:spcBef>
              <a:spcPct val="0"/>
            </a:spcBef>
            <a:spcAft>
              <a:spcPct val="35000"/>
            </a:spcAft>
            <a:buNone/>
          </a:pPr>
          <a:r>
            <a:rPr lang="en-US" sz="1900" kern="1200" dirty="0"/>
            <a:t>Ensuring meaningful communication with limited English proficient (LEP) parents</a:t>
          </a:r>
        </a:p>
      </dsp:txBody>
      <dsp:txXfrm rot="10800000">
        <a:off x="2022126" y="4645903"/>
        <a:ext cx="6030512" cy="893766"/>
      </dsp:txXfrm>
    </dsp:sp>
    <dsp:sp modelId="{6937450C-3431-4415-BADC-A1DA1B451AC2}">
      <dsp:nvSpPr>
        <dsp:cNvPr id="0" name=""/>
        <dsp:cNvSpPr/>
      </dsp:nvSpPr>
      <dsp:spPr>
        <a:xfrm>
          <a:off x="1351802" y="4645903"/>
          <a:ext cx="893766" cy="893766"/>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15000" b="-15000"/>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20599A-ABB3-4D13-8FB0-8281CDC879C1}">
      <dsp:nvSpPr>
        <dsp:cNvPr id="0" name=""/>
        <dsp:cNvSpPr/>
      </dsp:nvSpPr>
      <dsp:spPr>
        <a:xfrm>
          <a:off x="0" y="2382"/>
          <a:ext cx="9090025"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A9BDFE-95F9-44C0-9454-601A69B2F5E8}">
      <dsp:nvSpPr>
        <dsp:cNvPr id="0" name=""/>
        <dsp:cNvSpPr/>
      </dsp:nvSpPr>
      <dsp:spPr>
        <a:xfrm>
          <a:off x="0" y="2382"/>
          <a:ext cx="9090025" cy="16245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t>How are parents informed of their children’s EL status and the right to opt their children out of the EL programs or particular EL services being offered?</a:t>
          </a:r>
        </a:p>
      </dsp:txBody>
      <dsp:txXfrm>
        <a:off x="0" y="2382"/>
        <a:ext cx="9090025" cy="1624541"/>
      </dsp:txXfrm>
    </dsp:sp>
    <dsp:sp modelId="{342A93E2-846B-422D-96D1-EDD5025385F8}">
      <dsp:nvSpPr>
        <dsp:cNvPr id="0" name=""/>
        <dsp:cNvSpPr/>
      </dsp:nvSpPr>
      <dsp:spPr>
        <a:xfrm>
          <a:off x="0" y="1626923"/>
          <a:ext cx="9090025"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1BD496-B78C-4853-80C1-17F83F25B0B5}">
      <dsp:nvSpPr>
        <dsp:cNvPr id="0" name=""/>
        <dsp:cNvSpPr/>
      </dsp:nvSpPr>
      <dsp:spPr>
        <a:xfrm>
          <a:off x="0" y="1626923"/>
          <a:ext cx="9090025" cy="16245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t>Are there procedures in place to ensure that parents do not opt their children out of any EL programs or services based on inadequate information or unanswered questions?</a:t>
          </a:r>
        </a:p>
      </dsp:txBody>
      <dsp:txXfrm>
        <a:off x="0" y="1626923"/>
        <a:ext cx="9090025" cy="1624541"/>
      </dsp:txXfrm>
    </dsp:sp>
    <dsp:sp modelId="{67735986-2EEA-494A-9251-8E1AA7ED8812}">
      <dsp:nvSpPr>
        <dsp:cNvPr id="0" name=""/>
        <dsp:cNvSpPr/>
      </dsp:nvSpPr>
      <dsp:spPr>
        <a:xfrm>
          <a:off x="0" y="3251464"/>
          <a:ext cx="9090025"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C1C56B-53B8-4551-A1A7-38796A26683D}">
      <dsp:nvSpPr>
        <dsp:cNvPr id="0" name=""/>
        <dsp:cNvSpPr/>
      </dsp:nvSpPr>
      <dsp:spPr>
        <a:xfrm>
          <a:off x="0" y="3251464"/>
          <a:ext cx="9090025" cy="16245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t>Is there a process for parents to revisit their opt-out decision and opt their children back into EL programs or particular EL services?</a:t>
          </a:r>
        </a:p>
      </dsp:txBody>
      <dsp:txXfrm>
        <a:off x="0" y="3251464"/>
        <a:ext cx="9090025" cy="162454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797792-29D1-4D6A-A970-7BD7F4B40E36}">
      <dsp:nvSpPr>
        <dsp:cNvPr id="0" name=""/>
        <dsp:cNvSpPr/>
      </dsp:nvSpPr>
      <dsp:spPr>
        <a:xfrm>
          <a:off x="0" y="0"/>
          <a:ext cx="9090025"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59F41A-A344-4D6A-B05E-FAF7412CC966}">
      <dsp:nvSpPr>
        <dsp:cNvPr id="0" name=""/>
        <dsp:cNvSpPr/>
      </dsp:nvSpPr>
      <dsp:spPr>
        <a:xfrm>
          <a:off x="0" y="0"/>
          <a:ext cx="9090025" cy="24391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t>If a parent opts their child out of EL services, is there a process to ensure and monitor that:</a:t>
          </a:r>
          <a:br>
            <a:rPr lang="en-US" sz="2300" kern="1200" dirty="0"/>
          </a:br>
          <a:r>
            <a:rPr lang="en-US" sz="2300" kern="1200" dirty="0"/>
            <a:t>	(1) The child maintains their EL status; </a:t>
          </a:r>
          <a:br>
            <a:rPr lang="en-US" sz="2300" kern="1200" dirty="0"/>
          </a:br>
          <a:r>
            <a:rPr lang="en-US" sz="2300" kern="1200" dirty="0"/>
            <a:t>	(2) The district is fulfilling its obligation of meeting the child’s language and academic needs (including annual ELP assessment); and </a:t>
          </a:r>
          <a:br>
            <a:rPr lang="en-US" sz="2300" kern="1200" dirty="0"/>
          </a:br>
          <a:r>
            <a:rPr lang="en-US" sz="2300" kern="1200" dirty="0"/>
            <a:t>	(3) The child still has appropriate access to the general curriculum?</a:t>
          </a:r>
        </a:p>
      </dsp:txBody>
      <dsp:txXfrm>
        <a:off x="0" y="0"/>
        <a:ext cx="9090025" cy="2439193"/>
      </dsp:txXfrm>
    </dsp:sp>
    <dsp:sp modelId="{BEA831F2-70E3-4FB3-8B91-954B5021CBEC}">
      <dsp:nvSpPr>
        <dsp:cNvPr id="0" name=""/>
        <dsp:cNvSpPr/>
      </dsp:nvSpPr>
      <dsp:spPr>
        <a:xfrm>
          <a:off x="0" y="2439193"/>
          <a:ext cx="9090025"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68E440-B453-441D-8863-9EAB6B976E8C}">
      <dsp:nvSpPr>
        <dsp:cNvPr id="0" name=""/>
        <dsp:cNvSpPr/>
      </dsp:nvSpPr>
      <dsp:spPr>
        <a:xfrm>
          <a:off x="0" y="2439193"/>
          <a:ext cx="9090025" cy="24391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t>If a parent continues to opt their child out of EL programs and services after being notified of that child’s insufficient progress, is the district providing additional training to the student’s classroom teacher(s) in EL instructional strategies?</a:t>
          </a:r>
        </a:p>
      </dsp:txBody>
      <dsp:txXfrm>
        <a:off x="0" y="2439193"/>
        <a:ext cx="9090025" cy="243919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28AAE7-E92F-49DD-B43F-FC104F59842E}">
      <dsp:nvSpPr>
        <dsp:cNvPr id="0" name=""/>
        <dsp:cNvSpPr/>
      </dsp:nvSpPr>
      <dsp:spPr>
        <a:xfrm>
          <a:off x="0" y="198437"/>
          <a:ext cx="4297363" cy="4297363"/>
        </a:xfrm>
        <a:prstGeom prst="ellipse">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dirty="0">
              <a:effectLst>
                <a:outerShdw blurRad="38100" dist="38100" dir="2700000" algn="tl">
                  <a:srgbClr val="000000">
                    <a:alpha val="43137"/>
                  </a:srgbClr>
                </a:outerShdw>
              </a:effectLst>
            </a:rPr>
            <a:t>A mix of written translations and oral interpretations may be appropriate and most effective.</a:t>
          </a:r>
        </a:p>
      </dsp:txBody>
      <dsp:txXfrm>
        <a:off x="629334" y="827771"/>
        <a:ext cx="3038695" cy="3038695"/>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B891F8B-2DDC-40D4-A6D2-29E2352A1CC6}" type="datetimeFigureOut">
              <a:rPr lang="en-US" smtClean="0"/>
              <a:t>9/18/2020</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807D718-622F-4D05-9954-DFDC3C97C6BC}" type="slidenum">
              <a:rPr lang="en-US" smtClean="0"/>
              <a:t>‹#›</a:t>
            </a:fld>
            <a:endParaRPr lang="en-US" dirty="0"/>
          </a:p>
        </p:txBody>
      </p:sp>
    </p:spTree>
    <p:extLst>
      <p:ext uri="{BB962C8B-B14F-4D97-AF65-F5344CB8AC3E}">
        <p14:creationId xmlns:p14="http://schemas.microsoft.com/office/powerpoint/2010/main" val="6151442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B65A15-DD0D-4C4E-8FD9-C5CB5617D18A}" type="datetimeFigureOut">
              <a:rPr lang="en-US" smtClean="0"/>
              <a:t>9/18/2020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E2BC98-6EA0-4EE7-A97F-558F26662BCA}" type="slidenum">
              <a:rPr lang="en-US" smtClean="0"/>
              <a:t>‹#›</a:t>
            </a:fld>
            <a:endParaRPr lang="en-US" dirty="0"/>
          </a:p>
        </p:txBody>
      </p:sp>
    </p:spTree>
    <p:extLst>
      <p:ext uri="{BB962C8B-B14F-4D97-AF65-F5344CB8AC3E}">
        <p14:creationId xmlns:p14="http://schemas.microsoft.com/office/powerpoint/2010/main" val="3642138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2.ed.gov/about/offices/list/ocr/letters/colleague-el-201501.pdf"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ncela.ed.gov/files/english_learner_toolkit/7-OELA_2017_optout_508C.pdf"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ncela.ed.gov/files/english_learner_toolkit/7-OELA_2017_optout_508C.pdf"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2.ed.gov/about/offices/list/ocr/letters/colleague-el-201501.pdf"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www2.ed.gov/about/offices/list/oela/english-learner-toolkit/chap8.pdf"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2.ed.gov/about/offices/list/ocr/letters/colleague-el-201501.pdf"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2.ed.gov/about/offices/list/ocr/letters/colleague-el-201501.pdf"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www2.ed.gov/about/offices/list/oela/english-learner-toolkit/chap9.pdf"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2.ed.gov/about/offices/list/ocr/letters/colleague-el-201501.pdf" TargetMode="External"/><Relationship Id="rId2" Type="http://schemas.openxmlformats.org/officeDocument/2006/relationships/slide" Target="../slides/slide19.xml"/><Relationship Id="rId1" Type="http://schemas.openxmlformats.org/officeDocument/2006/relationships/notesMaster" Target="../notesMasters/notesMaster1.xml"/><Relationship Id="rId5" Type="http://schemas.openxmlformats.org/officeDocument/2006/relationships/hyperlink" Target="https://www2.ed.gov/about/offices/list/ocr/docs/dcl-factsheet-lep-parents-201501.pdf" TargetMode="External"/><Relationship Id="rId4" Type="http://schemas.openxmlformats.org/officeDocument/2006/relationships/hyperlink" Target="https://www2.ed.gov/about/offices/list/oela/english-learner-toolkit/chap10.pdf"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2.ed.gov/about/offices/list/ocr/letters/colleague-el-201501.pdf"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2.ed.gov/about/offices/list/ocr/letters/colleague-el-201501.pdf" TargetMode="External"/><Relationship Id="rId2" Type="http://schemas.openxmlformats.org/officeDocument/2006/relationships/slide" Target="../slides/slide3.xml"/><Relationship Id="rId1" Type="http://schemas.openxmlformats.org/officeDocument/2006/relationships/notesMaster" Target="../notesMasters/notesMaster1.xml"/><Relationship Id="rId5" Type="http://schemas.openxmlformats.org/officeDocument/2006/relationships/hyperlink" Target="https://www2.ed.gov/about/offices/list/ocr/docs/dcl-factsheet-el-students-201501.pdf" TargetMode="External"/><Relationship Id="rId4" Type="http://schemas.openxmlformats.org/officeDocument/2006/relationships/hyperlink" Target="https://www2.ed.gov/policy/elsec/leg/essa/essatitleiiiguidenglishlearners92016.pdf"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2.ed.gov/about/offices/list/ocr/letters/colleague-el-201501.pdf"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2.ed.gov/about/offices/list/ocr/letters/colleague-el-201501.pdf"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2.ed.gov/about/offices/list/ocr/letters/colleague-el-201501.pdf"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2.ed.gov/about/offices/list/oela/english-learner-toolkit/chap6.pdf"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2.ed.gov/about/offices/list/ocr/letters/colleague-el-201501.pdf"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2.ed.gov/about/offices/list/ocr/letters/colleague-el-201501.pdf"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2.ed.gov/about/offices/list/ocr/letters/colleague-el-201501.pdf"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2.ed.gov/about/offices/list/ocr/letters/colleague-el-201501.pdf"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2.ed.gov/about/offices/list/ocr/letters/colleague-el-201501.pdf"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2.ed.gov/policy/elsec/leg/essa/essatitleiiiguidenglishlearners92016.pdf"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C1E2BC98-6EA0-4EE7-A97F-558F26662BCA}" type="slidenum">
              <a:rPr lang="en-US" smtClean="0"/>
              <a:t>2</a:t>
            </a:fld>
            <a:endParaRPr lang="en-US" dirty="0"/>
          </a:p>
        </p:txBody>
      </p:sp>
    </p:spTree>
    <p:extLst>
      <p:ext uri="{BB962C8B-B14F-4D97-AF65-F5344CB8AC3E}">
        <p14:creationId xmlns:p14="http://schemas.microsoft.com/office/powerpoint/2010/main" val="28782310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lang="en-US" altLang="en-US" i="1" baseline="0" dirty="0"/>
              <a:t>Dear Colleague Letter</a:t>
            </a:r>
            <a:r>
              <a:rPr lang="en-US" altLang="en-US" i="0" baseline="0" dirty="0"/>
              <a:t> p. 29-32 (</a:t>
            </a:r>
            <a:r>
              <a:rPr lang="en-US" dirty="0">
                <a:hlinkClick r:id="rId3"/>
              </a:rPr>
              <a:t>https://www2.ed.gov/about/offices/list/ocr/letters/colleague-el-201501.pdf</a:t>
            </a:r>
            <a:r>
              <a:rPr lang="en-US" altLang="en-US" dirty="0"/>
              <a:t>)</a:t>
            </a:r>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Medium" panose="020B0603020102020204" pitchFamily="34" charset="0"/>
              </a:defRPr>
            </a:lvl1pPr>
            <a:lvl2pPr marL="758153" indent="-291596">
              <a:defRPr>
                <a:solidFill>
                  <a:schemeClr val="tx1"/>
                </a:solidFill>
                <a:latin typeface="Franklin Gothic Medium" panose="020B0603020102020204" pitchFamily="34" charset="0"/>
              </a:defRPr>
            </a:lvl2pPr>
            <a:lvl3pPr marL="1166389" indent="-233277">
              <a:defRPr>
                <a:solidFill>
                  <a:schemeClr val="tx1"/>
                </a:solidFill>
                <a:latin typeface="Franklin Gothic Medium" panose="020B0603020102020204" pitchFamily="34" charset="0"/>
              </a:defRPr>
            </a:lvl3pPr>
            <a:lvl4pPr marL="1632943" indent="-233277">
              <a:defRPr>
                <a:solidFill>
                  <a:schemeClr val="tx1"/>
                </a:solidFill>
                <a:latin typeface="Franklin Gothic Medium" panose="020B0603020102020204" pitchFamily="34" charset="0"/>
              </a:defRPr>
            </a:lvl4pPr>
            <a:lvl5pPr marL="2099498" indent="-233277">
              <a:defRPr>
                <a:solidFill>
                  <a:schemeClr val="tx1"/>
                </a:solidFill>
                <a:latin typeface="Franklin Gothic Medium" panose="020B0603020102020204" pitchFamily="34" charset="0"/>
              </a:defRPr>
            </a:lvl5pPr>
            <a:lvl6pPr marL="2566054" indent="-233277" eaLnBrk="0" fontAlgn="base" hangingPunct="0">
              <a:spcBef>
                <a:spcPct val="0"/>
              </a:spcBef>
              <a:spcAft>
                <a:spcPct val="0"/>
              </a:spcAft>
              <a:defRPr>
                <a:solidFill>
                  <a:schemeClr val="tx1"/>
                </a:solidFill>
                <a:latin typeface="Franklin Gothic Medium" panose="020B0603020102020204" pitchFamily="34" charset="0"/>
              </a:defRPr>
            </a:lvl6pPr>
            <a:lvl7pPr marL="3032609" indent="-233277" eaLnBrk="0" fontAlgn="base" hangingPunct="0">
              <a:spcBef>
                <a:spcPct val="0"/>
              </a:spcBef>
              <a:spcAft>
                <a:spcPct val="0"/>
              </a:spcAft>
              <a:defRPr>
                <a:solidFill>
                  <a:schemeClr val="tx1"/>
                </a:solidFill>
                <a:latin typeface="Franklin Gothic Medium" panose="020B0603020102020204" pitchFamily="34" charset="0"/>
              </a:defRPr>
            </a:lvl7pPr>
            <a:lvl8pPr marL="3499164" indent="-233277" eaLnBrk="0" fontAlgn="base" hangingPunct="0">
              <a:spcBef>
                <a:spcPct val="0"/>
              </a:spcBef>
              <a:spcAft>
                <a:spcPct val="0"/>
              </a:spcAft>
              <a:defRPr>
                <a:solidFill>
                  <a:schemeClr val="tx1"/>
                </a:solidFill>
                <a:latin typeface="Franklin Gothic Medium" panose="020B0603020102020204" pitchFamily="34" charset="0"/>
              </a:defRPr>
            </a:lvl8pPr>
            <a:lvl9pPr marL="3965719" indent="-233277"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D00104DF-B6EE-46A6-A3D3-1E101D6CF203}" type="slidenum">
              <a:rPr lang="en-US" altLang="en-US" smtClean="0">
                <a:latin typeface="Calibri" panose="020F0502020204030204" pitchFamily="34" charset="0"/>
              </a:rPr>
              <a:pPr fontAlgn="base">
                <a:spcBef>
                  <a:spcPct val="0"/>
                </a:spcBef>
                <a:spcAft>
                  <a:spcPct val="0"/>
                </a:spcAft>
              </a:pPr>
              <a:t>11</a:t>
            </a:fld>
            <a:endParaRPr lang="en-US" altLang="en-US" dirty="0">
              <a:latin typeface="Calibri" panose="020F0502020204030204" pitchFamily="34" charset="0"/>
            </a:endParaRPr>
          </a:p>
        </p:txBody>
      </p:sp>
    </p:spTree>
    <p:extLst>
      <p:ext uri="{BB962C8B-B14F-4D97-AF65-F5344CB8AC3E}">
        <p14:creationId xmlns:p14="http://schemas.microsoft.com/office/powerpoint/2010/main" val="29150471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Chapter 7 of the </a:t>
            </a:r>
            <a:r>
              <a:rPr lang="en-US" i="1" dirty="0"/>
              <a:t>English Learner Toolkit </a:t>
            </a:r>
            <a:r>
              <a:rPr lang="en-US" dirty="0"/>
              <a:t>contains a checklist for serving ELs who opt out.</a:t>
            </a:r>
          </a:p>
          <a:p>
            <a:endParaRPr lang="en-US" dirty="0"/>
          </a:p>
          <a:p>
            <a:endParaRPr lang="en-US" dirty="0"/>
          </a:p>
          <a:p>
            <a:r>
              <a:rPr lang="en-US" dirty="0"/>
              <a:t>From chapter</a:t>
            </a:r>
            <a:r>
              <a:rPr lang="en-US" baseline="0" dirty="0"/>
              <a:t> 7 of the </a:t>
            </a:r>
            <a:r>
              <a:rPr lang="en-US" i="1" baseline="0" dirty="0"/>
              <a:t>English Learner Toolkit</a:t>
            </a:r>
            <a:r>
              <a:rPr lang="en-US" i="0" baseline="0" dirty="0"/>
              <a:t> (</a:t>
            </a:r>
            <a:r>
              <a:rPr lang="en-US" dirty="0">
                <a:hlinkClick r:id="rId3"/>
              </a:rPr>
              <a:t>https://ncela.ed.gov/files/english_learner_toolkit/7-OELA_2017_optout_508C.pdf</a:t>
            </a:r>
            <a:r>
              <a:rPr lang="en-US" i="0" baseline="0" dirty="0"/>
              <a:t>)</a:t>
            </a:r>
            <a:endParaRPr lang="en-US" dirty="0"/>
          </a:p>
        </p:txBody>
      </p:sp>
      <p:sp>
        <p:nvSpPr>
          <p:cNvPr id="4" name="Slide Number Placeholder 3"/>
          <p:cNvSpPr>
            <a:spLocks noGrp="1"/>
          </p:cNvSpPr>
          <p:nvPr>
            <p:ph type="sldNum" sz="quarter" idx="10"/>
          </p:nvPr>
        </p:nvSpPr>
        <p:spPr/>
        <p:txBody>
          <a:bodyPr/>
          <a:lstStyle/>
          <a:p>
            <a:fld id="{C1E2BC98-6EA0-4EE7-A97F-558F26662BCA}" type="slidenum">
              <a:rPr lang="en-US" smtClean="0"/>
              <a:t>12</a:t>
            </a:fld>
            <a:endParaRPr lang="en-US" dirty="0"/>
          </a:p>
        </p:txBody>
      </p:sp>
    </p:spTree>
    <p:extLst>
      <p:ext uri="{BB962C8B-B14F-4D97-AF65-F5344CB8AC3E}">
        <p14:creationId xmlns:p14="http://schemas.microsoft.com/office/powerpoint/2010/main" val="11928937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chapter</a:t>
            </a:r>
            <a:r>
              <a:rPr lang="en-US" baseline="0" dirty="0"/>
              <a:t> 7 of the </a:t>
            </a:r>
            <a:r>
              <a:rPr lang="en-US" i="1" baseline="0" dirty="0"/>
              <a:t>English Learner Toolkit</a:t>
            </a:r>
            <a:r>
              <a:rPr lang="en-US" i="0" baseline="0" dirty="0"/>
              <a:t> (</a:t>
            </a:r>
            <a:r>
              <a:rPr lang="en-US" dirty="0">
                <a:hlinkClick r:id="rId3"/>
              </a:rPr>
              <a:t>https://ncela.ed.gov/files/english_learner_toolkit/7-OELA_2017_optout_508C.pdf</a:t>
            </a:r>
            <a:r>
              <a:rPr lang="en-US" i="0" baseline="0" dirty="0"/>
              <a:t>)</a:t>
            </a:r>
            <a:endParaRPr lang="en-US" dirty="0"/>
          </a:p>
        </p:txBody>
      </p:sp>
      <p:sp>
        <p:nvSpPr>
          <p:cNvPr id="4" name="Slide Number Placeholder 3"/>
          <p:cNvSpPr>
            <a:spLocks noGrp="1"/>
          </p:cNvSpPr>
          <p:nvPr>
            <p:ph type="sldNum" sz="quarter" idx="10"/>
          </p:nvPr>
        </p:nvSpPr>
        <p:spPr/>
        <p:txBody>
          <a:bodyPr/>
          <a:lstStyle/>
          <a:p>
            <a:fld id="{C1E2BC98-6EA0-4EE7-A97F-558F26662BCA}" type="slidenum">
              <a:rPr lang="en-US" smtClean="0"/>
              <a:t>13</a:t>
            </a:fld>
            <a:endParaRPr lang="en-US" dirty="0"/>
          </a:p>
        </p:txBody>
      </p:sp>
    </p:spTree>
    <p:extLst>
      <p:ext uri="{BB962C8B-B14F-4D97-AF65-F5344CB8AC3E}">
        <p14:creationId xmlns:p14="http://schemas.microsoft.com/office/powerpoint/2010/main" val="26409373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u="sng" dirty="0"/>
              <a:t>Sources</a:t>
            </a:r>
          </a:p>
          <a:p>
            <a:pPr marL="171450" indent="-171450" eaLnBrk="1" hangingPunct="1">
              <a:spcBef>
                <a:spcPct val="0"/>
              </a:spcBef>
              <a:buFont typeface="Arial" panose="020B0604020202020204" pitchFamily="34" charset="0"/>
              <a:buChar char="•"/>
            </a:pPr>
            <a:r>
              <a:rPr lang="en-US" altLang="en-US" i="1" baseline="0" dirty="0"/>
              <a:t>Dear Colleague Letter</a:t>
            </a:r>
            <a:r>
              <a:rPr lang="en-US" altLang="en-US" i="0" baseline="0" dirty="0"/>
              <a:t> p. 32-35 (</a:t>
            </a:r>
            <a:r>
              <a:rPr lang="en-US" dirty="0">
                <a:hlinkClick r:id="rId3"/>
              </a:rPr>
              <a:t>https://www2.ed.gov/about/offices/list/ocr/letters/colleague-el-201501.pdf</a:t>
            </a:r>
            <a:r>
              <a:rPr lang="en-US" altLang="en-US" i="0" baseline="0" dirty="0"/>
              <a:t>)</a:t>
            </a:r>
          </a:p>
          <a:p>
            <a:pPr marL="171450" indent="-171450" eaLnBrk="1" hangingPunct="1">
              <a:spcBef>
                <a:spcPct val="0"/>
              </a:spcBef>
              <a:buFont typeface="Arial" panose="020B0604020202020204" pitchFamily="34" charset="0"/>
              <a:buChar char="•"/>
            </a:pPr>
            <a:r>
              <a:rPr lang="en-US" altLang="en-US" i="0" baseline="0" dirty="0"/>
              <a:t>Chapter 8 of the </a:t>
            </a:r>
            <a:r>
              <a:rPr lang="en-US" altLang="en-US" i="1" baseline="0" dirty="0"/>
              <a:t>English Learner Toolkit</a:t>
            </a:r>
            <a:r>
              <a:rPr lang="en-US" altLang="en-US" i="0" baseline="0" dirty="0"/>
              <a:t> (</a:t>
            </a:r>
            <a:r>
              <a:rPr lang="en-US" dirty="0">
                <a:hlinkClick r:id="rId4"/>
              </a:rPr>
              <a:t>https://www2.ed.gov/about/offices/list/oela/english-learner-toolkit/chap8.pdf</a:t>
            </a:r>
            <a:r>
              <a:rPr lang="en-US" altLang="en-US" i="0" baseline="0" dirty="0"/>
              <a:t>)</a:t>
            </a:r>
            <a:endParaRPr lang="en-US" altLang="en-US" dirty="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Medium" panose="020B0603020102020204" pitchFamily="34" charset="0"/>
              </a:defRPr>
            </a:lvl1pPr>
            <a:lvl2pPr marL="758153" indent="-291596">
              <a:defRPr>
                <a:solidFill>
                  <a:schemeClr val="tx1"/>
                </a:solidFill>
                <a:latin typeface="Franklin Gothic Medium" panose="020B0603020102020204" pitchFamily="34" charset="0"/>
              </a:defRPr>
            </a:lvl2pPr>
            <a:lvl3pPr marL="1166389" indent="-233277">
              <a:defRPr>
                <a:solidFill>
                  <a:schemeClr val="tx1"/>
                </a:solidFill>
                <a:latin typeface="Franklin Gothic Medium" panose="020B0603020102020204" pitchFamily="34" charset="0"/>
              </a:defRPr>
            </a:lvl3pPr>
            <a:lvl4pPr marL="1632943" indent="-233277">
              <a:defRPr>
                <a:solidFill>
                  <a:schemeClr val="tx1"/>
                </a:solidFill>
                <a:latin typeface="Franklin Gothic Medium" panose="020B0603020102020204" pitchFamily="34" charset="0"/>
              </a:defRPr>
            </a:lvl4pPr>
            <a:lvl5pPr marL="2099498" indent="-233277">
              <a:defRPr>
                <a:solidFill>
                  <a:schemeClr val="tx1"/>
                </a:solidFill>
                <a:latin typeface="Franklin Gothic Medium" panose="020B0603020102020204" pitchFamily="34" charset="0"/>
              </a:defRPr>
            </a:lvl5pPr>
            <a:lvl6pPr marL="2566054" indent="-233277" eaLnBrk="0" fontAlgn="base" hangingPunct="0">
              <a:spcBef>
                <a:spcPct val="0"/>
              </a:spcBef>
              <a:spcAft>
                <a:spcPct val="0"/>
              </a:spcAft>
              <a:defRPr>
                <a:solidFill>
                  <a:schemeClr val="tx1"/>
                </a:solidFill>
                <a:latin typeface="Franklin Gothic Medium" panose="020B0603020102020204" pitchFamily="34" charset="0"/>
              </a:defRPr>
            </a:lvl6pPr>
            <a:lvl7pPr marL="3032609" indent="-233277" eaLnBrk="0" fontAlgn="base" hangingPunct="0">
              <a:spcBef>
                <a:spcPct val="0"/>
              </a:spcBef>
              <a:spcAft>
                <a:spcPct val="0"/>
              </a:spcAft>
              <a:defRPr>
                <a:solidFill>
                  <a:schemeClr val="tx1"/>
                </a:solidFill>
                <a:latin typeface="Franklin Gothic Medium" panose="020B0603020102020204" pitchFamily="34" charset="0"/>
              </a:defRPr>
            </a:lvl7pPr>
            <a:lvl8pPr marL="3499164" indent="-233277" eaLnBrk="0" fontAlgn="base" hangingPunct="0">
              <a:spcBef>
                <a:spcPct val="0"/>
              </a:spcBef>
              <a:spcAft>
                <a:spcPct val="0"/>
              </a:spcAft>
              <a:defRPr>
                <a:solidFill>
                  <a:schemeClr val="tx1"/>
                </a:solidFill>
                <a:latin typeface="Franklin Gothic Medium" panose="020B0603020102020204" pitchFamily="34" charset="0"/>
              </a:defRPr>
            </a:lvl8pPr>
            <a:lvl9pPr marL="3965719" indent="-233277"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D00104DF-B6EE-46A6-A3D3-1E101D6CF203}" type="slidenum">
              <a:rPr lang="en-US" altLang="en-US" smtClean="0">
                <a:latin typeface="Calibri" panose="020F0502020204030204" pitchFamily="34" charset="0"/>
              </a:rPr>
              <a:pPr fontAlgn="base">
                <a:spcBef>
                  <a:spcPct val="0"/>
                </a:spcBef>
                <a:spcAft>
                  <a:spcPct val="0"/>
                </a:spcAft>
              </a:pPr>
              <a:t>14</a:t>
            </a:fld>
            <a:endParaRPr lang="en-US" altLang="en-US" dirty="0">
              <a:latin typeface="Calibri" panose="020F0502020204030204" pitchFamily="34" charset="0"/>
            </a:endParaRPr>
          </a:p>
        </p:txBody>
      </p:sp>
    </p:spTree>
    <p:extLst>
      <p:ext uri="{BB962C8B-B14F-4D97-AF65-F5344CB8AC3E}">
        <p14:creationId xmlns:p14="http://schemas.microsoft.com/office/powerpoint/2010/main" val="31727313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Source: Kentucky’s exit criteria</a:t>
            </a:r>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Medium" panose="020B0603020102020204" pitchFamily="34" charset="0"/>
              </a:defRPr>
            </a:lvl1pPr>
            <a:lvl2pPr marL="758153" indent="-291596">
              <a:defRPr>
                <a:solidFill>
                  <a:schemeClr val="tx1"/>
                </a:solidFill>
                <a:latin typeface="Franklin Gothic Medium" panose="020B0603020102020204" pitchFamily="34" charset="0"/>
              </a:defRPr>
            </a:lvl2pPr>
            <a:lvl3pPr marL="1166389" indent="-233277">
              <a:defRPr>
                <a:solidFill>
                  <a:schemeClr val="tx1"/>
                </a:solidFill>
                <a:latin typeface="Franklin Gothic Medium" panose="020B0603020102020204" pitchFamily="34" charset="0"/>
              </a:defRPr>
            </a:lvl3pPr>
            <a:lvl4pPr marL="1632943" indent="-233277">
              <a:defRPr>
                <a:solidFill>
                  <a:schemeClr val="tx1"/>
                </a:solidFill>
                <a:latin typeface="Franklin Gothic Medium" panose="020B0603020102020204" pitchFamily="34" charset="0"/>
              </a:defRPr>
            </a:lvl4pPr>
            <a:lvl5pPr marL="2099498" indent="-233277">
              <a:defRPr>
                <a:solidFill>
                  <a:schemeClr val="tx1"/>
                </a:solidFill>
                <a:latin typeface="Franklin Gothic Medium" panose="020B0603020102020204" pitchFamily="34" charset="0"/>
              </a:defRPr>
            </a:lvl5pPr>
            <a:lvl6pPr marL="2566054" indent="-233277" eaLnBrk="0" fontAlgn="base" hangingPunct="0">
              <a:spcBef>
                <a:spcPct val="0"/>
              </a:spcBef>
              <a:spcAft>
                <a:spcPct val="0"/>
              </a:spcAft>
              <a:defRPr>
                <a:solidFill>
                  <a:schemeClr val="tx1"/>
                </a:solidFill>
                <a:latin typeface="Franklin Gothic Medium" panose="020B0603020102020204" pitchFamily="34" charset="0"/>
              </a:defRPr>
            </a:lvl6pPr>
            <a:lvl7pPr marL="3032609" indent="-233277" eaLnBrk="0" fontAlgn="base" hangingPunct="0">
              <a:spcBef>
                <a:spcPct val="0"/>
              </a:spcBef>
              <a:spcAft>
                <a:spcPct val="0"/>
              </a:spcAft>
              <a:defRPr>
                <a:solidFill>
                  <a:schemeClr val="tx1"/>
                </a:solidFill>
                <a:latin typeface="Franklin Gothic Medium" panose="020B0603020102020204" pitchFamily="34" charset="0"/>
              </a:defRPr>
            </a:lvl7pPr>
            <a:lvl8pPr marL="3499164" indent="-233277" eaLnBrk="0" fontAlgn="base" hangingPunct="0">
              <a:spcBef>
                <a:spcPct val="0"/>
              </a:spcBef>
              <a:spcAft>
                <a:spcPct val="0"/>
              </a:spcAft>
              <a:defRPr>
                <a:solidFill>
                  <a:schemeClr val="tx1"/>
                </a:solidFill>
                <a:latin typeface="Franklin Gothic Medium" panose="020B0603020102020204" pitchFamily="34" charset="0"/>
              </a:defRPr>
            </a:lvl8pPr>
            <a:lvl9pPr marL="3965719" indent="-233277"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D00104DF-B6EE-46A6-A3D3-1E101D6CF203}" type="slidenum">
              <a:rPr lang="en-US" altLang="en-US" smtClean="0">
                <a:latin typeface="Calibri" panose="020F0502020204030204" pitchFamily="34" charset="0"/>
              </a:rPr>
              <a:pPr fontAlgn="base">
                <a:spcBef>
                  <a:spcPct val="0"/>
                </a:spcBef>
                <a:spcAft>
                  <a:spcPct val="0"/>
                </a:spcAft>
              </a:pPr>
              <a:t>15</a:t>
            </a:fld>
            <a:endParaRPr lang="en-US" altLang="en-US" dirty="0">
              <a:latin typeface="Calibri" panose="020F0502020204030204" pitchFamily="34" charset="0"/>
            </a:endParaRPr>
          </a:p>
        </p:txBody>
      </p:sp>
    </p:spTree>
    <p:extLst>
      <p:ext uri="{BB962C8B-B14F-4D97-AF65-F5344CB8AC3E}">
        <p14:creationId xmlns:p14="http://schemas.microsoft.com/office/powerpoint/2010/main" val="24552976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aseline="0" dirty="0"/>
              <a:t>This monitoring process is conducted by designated instructional staff. Information gathered during monitoring must be maintained in the student’s records.</a:t>
            </a:r>
          </a:p>
          <a:p>
            <a:pPr eaLnBrk="1" hangingPunct="1">
              <a:spcBef>
                <a:spcPct val="0"/>
              </a:spcBef>
            </a:pPr>
            <a:endParaRPr lang="en-US" altLang="en-US" baseline="0" dirty="0"/>
          </a:p>
          <a:p>
            <a:pPr eaLnBrk="1" hangingPunct="1">
              <a:spcBef>
                <a:spcPct val="0"/>
              </a:spcBef>
            </a:pPr>
            <a:r>
              <a:rPr lang="en-US" altLang="en-US" baseline="0" dirty="0"/>
              <a:t>Source: </a:t>
            </a:r>
            <a:r>
              <a:rPr lang="en-US" dirty="0">
                <a:hlinkClick r:id="rId3"/>
              </a:rPr>
              <a:t>https://www2.ed.gov/about/offices/list/ocr/letters/colleague-el-201501.pdf</a:t>
            </a:r>
            <a:endParaRPr lang="en-US" altLang="en-US" dirty="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Medium" panose="020B0603020102020204" pitchFamily="34" charset="0"/>
              </a:defRPr>
            </a:lvl1pPr>
            <a:lvl2pPr marL="758153" indent="-291596">
              <a:defRPr>
                <a:solidFill>
                  <a:schemeClr val="tx1"/>
                </a:solidFill>
                <a:latin typeface="Franklin Gothic Medium" panose="020B0603020102020204" pitchFamily="34" charset="0"/>
              </a:defRPr>
            </a:lvl2pPr>
            <a:lvl3pPr marL="1166389" indent="-233277">
              <a:defRPr>
                <a:solidFill>
                  <a:schemeClr val="tx1"/>
                </a:solidFill>
                <a:latin typeface="Franklin Gothic Medium" panose="020B0603020102020204" pitchFamily="34" charset="0"/>
              </a:defRPr>
            </a:lvl3pPr>
            <a:lvl4pPr marL="1632943" indent="-233277">
              <a:defRPr>
                <a:solidFill>
                  <a:schemeClr val="tx1"/>
                </a:solidFill>
                <a:latin typeface="Franklin Gothic Medium" panose="020B0603020102020204" pitchFamily="34" charset="0"/>
              </a:defRPr>
            </a:lvl4pPr>
            <a:lvl5pPr marL="2099498" indent="-233277">
              <a:defRPr>
                <a:solidFill>
                  <a:schemeClr val="tx1"/>
                </a:solidFill>
                <a:latin typeface="Franklin Gothic Medium" panose="020B0603020102020204" pitchFamily="34" charset="0"/>
              </a:defRPr>
            </a:lvl5pPr>
            <a:lvl6pPr marL="2566054" indent="-233277" eaLnBrk="0" fontAlgn="base" hangingPunct="0">
              <a:spcBef>
                <a:spcPct val="0"/>
              </a:spcBef>
              <a:spcAft>
                <a:spcPct val="0"/>
              </a:spcAft>
              <a:defRPr>
                <a:solidFill>
                  <a:schemeClr val="tx1"/>
                </a:solidFill>
                <a:latin typeface="Franklin Gothic Medium" panose="020B0603020102020204" pitchFamily="34" charset="0"/>
              </a:defRPr>
            </a:lvl6pPr>
            <a:lvl7pPr marL="3032609" indent="-233277" eaLnBrk="0" fontAlgn="base" hangingPunct="0">
              <a:spcBef>
                <a:spcPct val="0"/>
              </a:spcBef>
              <a:spcAft>
                <a:spcPct val="0"/>
              </a:spcAft>
              <a:defRPr>
                <a:solidFill>
                  <a:schemeClr val="tx1"/>
                </a:solidFill>
                <a:latin typeface="Franklin Gothic Medium" panose="020B0603020102020204" pitchFamily="34" charset="0"/>
              </a:defRPr>
            </a:lvl7pPr>
            <a:lvl8pPr marL="3499164" indent="-233277" eaLnBrk="0" fontAlgn="base" hangingPunct="0">
              <a:spcBef>
                <a:spcPct val="0"/>
              </a:spcBef>
              <a:spcAft>
                <a:spcPct val="0"/>
              </a:spcAft>
              <a:defRPr>
                <a:solidFill>
                  <a:schemeClr val="tx1"/>
                </a:solidFill>
                <a:latin typeface="Franklin Gothic Medium" panose="020B0603020102020204" pitchFamily="34" charset="0"/>
              </a:defRPr>
            </a:lvl8pPr>
            <a:lvl9pPr marL="3965719" indent="-233277"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D00104DF-B6EE-46A6-A3D3-1E101D6CF203}" type="slidenum">
              <a:rPr lang="en-US" altLang="en-US" smtClean="0">
                <a:latin typeface="Calibri" panose="020F0502020204030204" pitchFamily="34" charset="0"/>
              </a:rPr>
              <a:pPr fontAlgn="base">
                <a:spcBef>
                  <a:spcPct val="0"/>
                </a:spcBef>
                <a:spcAft>
                  <a:spcPct val="0"/>
                </a:spcAft>
              </a:pPr>
              <a:t>16</a:t>
            </a:fld>
            <a:endParaRPr lang="en-US" altLang="en-US" dirty="0">
              <a:latin typeface="Calibri" panose="020F0502020204030204" pitchFamily="34" charset="0"/>
            </a:endParaRPr>
          </a:p>
        </p:txBody>
      </p:sp>
    </p:spTree>
    <p:extLst>
      <p:ext uri="{BB962C8B-B14F-4D97-AF65-F5344CB8AC3E}">
        <p14:creationId xmlns:p14="http://schemas.microsoft.com/office/powerpoint/2010/main" val="24189682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z="1200" kern="1200" dirty="0">
                <a:solidFill>
                  <a:schemeClr val="tx1"/>
                </a:solidFill>
                <a:latin typeface="+mn-lt"/>
                <a:ea typeface="+mn-ea"/>
                <a:cs typeface="+mn-cs"/>
              </a:rPr>
              <a:t>As you monitor exited ELs you'll need to collect and review information to determine whether they are successful. This list shows some data sources you could use in your analysis.</a:t>
            </a:r>
          </a:p>
          <a:p>
            <a:pPr eaLnBrk="1" hangingPunct="1">
              <a:spcBef>
                <a:spcPct val="0"/>
              </a:spcBef>
            </a:pPr>
            <a:endParaRPr lang="en-US" altLang="en-US" sz="1200" b="0" kern="1200" dirty="0">
              <a:solidFill>
                <a:schemeClr val="tx1"/>
              </a:solidFill>
              <a:latin typeface="+mn-lt"/>
              <a:ea typeface="+mn-ea"/>
              <a:cs typeface="+mn-cs"/>
            </a:endParaRPr>
          </a:p>
          <a:p>
            <a:pPr eaLnBrk="1" hangingPunct="1">
              <a:spcBef>
                <a:spcPct val="0"/>
              </a:spcBef>
            </a:pPr>
            <a:r>
              <a:rPr lang="en-US" altLang="en-US" sz="1200" b="0" kern="1200" dirty="0">
                <a:solidFill>
                  <a:schemeClr val="tx1"/>
                </a:solidFill>
                <a:latin typeface="+mn-lt"/>
                <a:ea typeface="+mn-ea"/>
                <a:cs typeface="+mn-cs"/>
              </a:rPr>
              <a:t>[Read slide]</a:t>
            </a:r>
            <a:endParaRPr lang="en-US" altLang="en-US" b="0" dirty="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Medium" panose="020B0603020102020204" pitchFamily="34" charset="0"/>
              </a:defRPr>
            </a:lvl1pPr>
            <a:lvl2pPr marL="758153" indent="-291596">
              <a:defRPr>
                <a:solidFill>
                  <a:schemeClr val="tx1"/>
                </a:solidFill>
                <a:latin typeface="Franklin Gothic Medium" panose="020B0603020102020204" pitchFamily="34" charset="0"/>
              </a:defRPr>
            </a:lvl2pPr>
            <a:lvl3pPr marL="1166389" indent="-233277">
              <a:defRPr>
                <a:solidFill>
                  <a:schemeClr val="tx1"/>
                </a:solidFill>
                <a:latin typeface="Franklin Gothic Medium" panose="020B0603020102020204" pitchFamily="34" charset="0"/>
              </a:defRPr>
            </a:lvl3pPr>
            <a:lvl4pPr marL="1632943" indent="-233277">
              <a:defRPr>
                <a:solidFill>
                  <a:schemeClr val="tx1"/>
                </a:solidFill>
                <a:latin typeface="Franklin Gothic Medium" panose="020B0603020102020204" pitchFamily="34" charset="0"/>
              </a:defRPr>
            </a:lvl4pPr>
            <a:lvl5pPr marL="2099498" indent="-233277">
              <a:defRPr>
                <a:solidFill>
                  <a:schemeClr val="tx1"/>
                </a:solidFill>
                <a:latin typeface="Franklin Gothic Medium" panose="020B0603020102020204" pitchFamily="34" charset="0"/>
              </a:defRPr>
            </a:lvl5pPr>
            <a:lvl6pPr marL="2566054" indent="-233277" eaLnBrk="0" fontAlgn="base" hangingPunct="0">
              <a:spcBef>
                <a:spcPct val="0"/>
              </a:spcBef>
              <a:spcAft>
                <a:spcPct val="0"/>
              </a:spcAft>
              <a:defRPr>
                <a:solidFill>
                  <a:schemeClr val="tx1"/>
                </a:solidFill>
                <a:latin typeface="Franklin Gothic Medium" panose="020B0603020102020204" pitchFamily="34" charset="0"/>
              </a:defRPr>
            </a:lvl6pPr>
            <a:lvl7pPr marL="3032609" indent="-233277" eaLnBrk="0" fontAlgn="base" hangingPunct="0">
              <a:spcBef>
                <a:spcPct val="0"/>
              </a:spcBef>
              <a:spcAft>
                <a:spcPct val="0"/>
              </a:spcAft>
              <a:defRPr>
                <a:solidFill>
                  <a:schemeClr val="tx1"/>
                </a:solidFill>
                <a:latin typeface="Franklin Gothic Medium" panose="020B0603020102020204" pitchFamily="34" charset="0"/>
              </a:defRPr>
            </a:lvl7pPr>
            <a:lvl8pPr marL="3499164" indent="-233277" eaLnBrk="0" fontAlgn="base" hangingPunct="0">
              <a:spcBef>
                <a:spcPct val="0"/>
              </a:spcBef>
              <a:spcAft>
                <a:spcPct val="0"/>
              </a:spcAft>
              <a:defRPr>
                <a:solidFill>
                  <a:schemeClr val="tx1"/>
                </a:solidFill>
                <a:latin typeface="Franklin Gothic Medium" panose="020B0603020102020204" pitchFamily="34" charset="0"/>
              </a:defRPr>
            </a:lvl8pPr>
            <a:lvl9pPr marL="3965719" indent="-233277"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D00104DF-B6EE-46A6-A3D3-1E101D6CF203}" type="slidenum">
              <a:rPr lang="en-US" altLang="en-US" smtClean="0">
                <a:latin typeface="Calibri" panose="020F0502020204030204" pitchFamily="34" charset="0"/>
              </a:rPr>
              <a:pPr fontAlgn="base">
                <a:spcBef>
                  <a:spcPct val="0"/>
                </a:spcBef>
                <a:spcAft>
                  <a:spcPct val="0"/>
                </a:spcAft>
              </a:pPr>
              <a:t>17</a:t>
            </a:fld>
            <a:endParaRPr lang="en-US" altLang="en-US" dirty="0">
              <a:latin typeface="Calibri" panose="020F0502020204030204" pitchFamily="34" charset="0"/>
            </a:endParaRPr>
          </a:p>
        </p:txBody>
      </p:sp>
    </p:spTree>
    <p:extLst>
      <p:ext uri="{BB962C8B-B14F-4D97-AF65-F5344CB8AC3E}">
        <p14:creationId xmlns:p14="http://schemas.microsoft.com/office/powerpoint/2010/main" val="22248692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If the district’s chosen EL program</a:t>
            </a:r>
            <a:r>
              <a:rPr lang="en-US" altLang="en-US" baseline="0" dirty="0"/>
              <a:t> proves to be ineffective, the district must revise the program.</a:t>
            </a:r>
          </a:p>
          <a:p>
            <a:pPr eaLnBrk="1" hangingPunct="1">
              <a:spcBef>
                <a:spcPct val="0"/>
              </a:spcBef>
            </a:pPr>
            <a:endParaRPr lang="en-US" altLang="en-US" baseline="0" dirty="0"/>
          </a:p>
          <a:p>
            <a:pPr eaLnBrk="1" hangingPunct="1">
              <a:spcBef>
                <a:spcPct val="0"/>
              </a:spcBef>
            </a:pPr>
            <a:r>
              <a:rPr lang="en-US" altLang="en-US" b="1" u="sng" baseline="0" dirty="0"/>
              <a:t>Sources</a:t>
            </a:r>
          </a:p>
          <a:p>
            <a:pPr marL="171450" indent="-171450" eaLnBrk="1" hangingPunct="1">
              <a:spcBef>
                <a:spcPct val="0"/>
              </a:spcBef>
              <a:buFont typeface="Arial" panose="020B0604020202020204" pitchFamily="34" charset="0"/>
              <a:buChar char="•"/>
            </a:pPr>
            <a:r>
              <a:rPr lang="en-US" altLang="en-US" i="1" baseline="0" dirty="0"/>
              <a:t>Dear Colleague Letter </a:t>
            </a:r>
            <a:r>
              <a:rPr lang="en-US" altLang="en-US" baseline="0" dirty="0"/>
              <a:t>p. 35-37 (</a:t>
            </a:r>
            <a:r>
              <a:rPr lang="en-US" dirty="0">
                <a:hlinkClick r:id="rId3"/>
              </a:rPr>
              <a:t>https://www2.ed.gov/about/offices/list/ocr/letters/colleague-el-201501.pdf</a:t>
            </a:r>
            <a:r>
              <a:rPr lang="en-US" altLang="en-US" baseline="0" dirty="0"/>
              <a:t>)</a:t>
            </a:r>
          </a:p>
          <a:p>
            <a:pPr marL="171450" indent="-171450" eaLnBrk="1" hangingPunct="1">
              <a:spcBef>
                <a:spcPct val="0"/>
              </a:spcBef>
              <a:buFont typeface="Arial" panose="020B0604020202020204" pitchFamily="34" charset="0"/>
              <a:buChar char="•"/>
            </a:pPr>
            <a:r>
              <a:rPr lang="en-US" altLang="en-US" baseline="0" dirty="0"/>
              <a:t>Chapter 9 of the </a:t>
            </a:r>
            <a:r>
              <a:rPr lang="en-US" altLang="en-US" i="1" baseline="0" dirty="0"/>
              <a:t>English Learner Toolkit</a:t>
            </a:r>
            <a:r>
              <a:rPr lang="en-US" altLang="en-US" i="0" baseline="0" dirty="0"/>
              <a:t> (</a:t>
            </a:r>
            <a:r>
              <a:rPr lang="en-US" dirty="0">
                <a:hlinkClick r:id="rId4"/>
              </a:rPr>
              <a:t>https://www2.ed.gov/about/offices/list/oela/english-learner-toolkit/chap9.pdf</a:t>
            </a:r>
            <a:r>
              <a:rPr lang="en-US" altLang="en-US" i="0" baseline="0" dirty="0"/>
              <a:t>)</a:t>
            </a:r>
            <a:endParaRPr lang="en-US" altLang="en-US" baseline="0" dirty="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Medium" panose="020B0603020102020204" pitchFamily="34" charset="0"/>
              </a:defRPr>
            </a:lvl1pPr>
            <a:lvl2pPr marL="758153" indent="-291596">
              <a:defRPr>
                <a:solidFill>
                  <a:schemeClr val="tx1"/>
                </a:solidFill>
                <a:latin typeface="Franklin Gothic Medium" panose="020B0603020102020204" pitchFamily="34" charset="0"/>
              </a:defRPr>
            </a:lvl2pPr>
            <a:lvl3pPr marL="1166389" indent="-233277">
              <a:defRPr>
                <a:solidFill>
                  <a:schemeClr val="tx1"/>
                </a:solidFill>
                <a:latin typeface="Franklin Gothic Medium" panose="020B0603020102020204" pitchFamily="34" charset="0"/>
              </a:defRPr>
            </a:lvl3pPr>
            <a:lvl4pPr marL="1632943" indent="-233277">
              <a:defRPr>
                <a:solidFill>
                  <a:schemeClr val="tx1"/>
                </a:solidFill>
                <a:latin typeface="Franklin Gothic Medium" panose="020B0603020102020204" pitchFamily="34" charset="0"/>
              </a:defRPr>
            </a:lvl4pPr>
            <a:lvl5pPr marL="2099498" indent="-233277">
              <a:defRPr>
                <a:solidFill>
                  <a:schemeClr val="tx1"/>
                </a:solidFill>
                <a:latin typeface="Franklin Gothic Medium" panose="020B0603020102020204" pitchFamily="34" charset="0"/>
              </a:defRPr>
            </a:lvl5pPr>
            <a:lvl6pPr marL="2566054" indent="-233277" eaLnBrk="0" fontAlgn="base" hangingPunct="0">
              <a:spcBef>
                <a:spcPct val="0"/>
              </a:spcBef>
              <a:spcAft>
                <a:spcPct val="0"/>
              </a:spcAft>
              <a:defRPr>
                <a:solidFill>
                  <a:schemeClr val="tx1"/>
                </a:solidFill>
                <a:latin typeface="Franklin Gothic Medium" panose="020B0603020102020204" pitchFamily="34" charset="0"/>
              </a:defRPr>
            </a:lvl6pPr>
            <a:lvl7pPr marL="3032609" indent="-233277" eaLnBrk="0" fontAlgn="base" hangingPunct="0">
              <a:spcBef>
                <a:spcPct val="0"/>
              </a:spcBef>
              <a:spcAft>
                <a:spcPct val="0"/>
              </a:spcAft>
              <a:defRPr>
                <a:solidFill>
                  <a:schemeClr val="tx1"/>
                </a:solidFill>
                <a:latin typeface="Franklin Gothic Medium" panose="020B0603020102020204" pitchFamily="34" charset="0"/>
              </a:defRPr>
            </a:lvl7pPr>
            <a:lvl8pPr marL="3499164" indent="-233277" eaLnBrk="0" fontAlgn="base" hangingPunct="0">
              <a:spcBef>
                <a:spcPct val="0"/>
              </a:spcBef>
              <a:spcAft>
                <a:spcPct val="0"/>
              </a:spcAft>
              <a:defRPr>
                <a:solidFill>
                  <a:schemeClr val="tx1"/>
                </a:solidFill>
                <a:latin typeface="Franklin Gothic Medium" panose="020B0603020102020204" pitchFamily="34" charset="0"/>
              </a:defRPr>
            </a:lvl8pPr>
            <a:lvl9pPr marL="3965719" indent="-233277"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D00104DF-B6EE-46A6-A3D3-1E101D6CF203}" type="slidenum">
              <a:rPr lang="en-US" altLang="en-US" smtClean="0">
                <a:latin typeface="Calibri" panose="020F0502020204030204" pitchFamily="34" charset="0"/>
              </a:rPr>
              <a:pPr fontAlgn="base">
                <a:spcBef>
                  <a:spcPct val="0"/>
                </a:spcBef>
                <a:spcAft>
                  <a:spcPct val="0"/>
                </a:spcAft>
              </a:pPr>
              <a:t>18</a:t>
            </a:fld>
            <a:endParaRPr lang="en-US" altLang="en-US" dirty="0">
              <a:latin typeface="Calibri" panose="020F0502020204030204" pitchFamily="34" charset="0"/>
            </a:endParaRPr>
          </a:p>
        </p:txBody>
      </p:sp>
    </p:spTree>
    <p:extLst>
      <p:ext uri="{BB962C8B-B14F-4D97-AF65-F5344CB8AC3E}">
        <p14:creationId xmlns:p14="http://schemas.microsoft.com/office/powerpoint/2010/main" val="10590905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Title VI is violated if parents whose English is limited do</a:t>
            </a:r>
            <a:r>
              <a:rPr lang="en-US" altLang="en-US" baseline="0" dirty="0"/>
              <a:t> not receive school notices and other information in a language they can understand (Office of Civil Rights, 2000).</a:t>
            </a:r>
            <a:endParaRPr lang="en-US" altLang="en-US" dirty="0"/>
          </a:p>
          <a:p>
            <a:pPr eaLnBrk="1" hangingPunct="1">
              <a:spcBef>
                <a:spcPct val="0"/>
              </a:spcBef>
            </a:pPr>
            <a:endParaRPr lang="en-US" altLang="en-US" dirty="0"/>
          </a:p>
          <a:p>
            <a:pPr eaLnBrk="1" hangingPunct="1">
              <a:spcBef>
                <a:spcPct val="0"/>
              </a:spcBef>
            </a:pPr>
            <a:r>
              <a:rPr lang="en-US" altLang="en-US" dirty="0"/>
              <a:t>Remember:</a:t>
            </a:r>
            <a:r>
              <a:rPr lang="en-US" altLang="en-US" baseline="0" dirty="0"/>
              <a:t> Just as fully English proficient parents may have a child who is an English Learner, a non-EL student may have parents who are limited English proficient.</a:t>
            </a:r>
          </a:p>
          <a:p>
            <a:pPr eaLnBrk="1" hangingPunct="1">
              <a:spcBef>
                <a:spcPct val="0"/>
              </a:spcBef>
            </a:pPr>
            <a:endParaRPr lang="en-US" altLang="en-US" baseline="0" dirty="0"/>
          </a:p>
          <a:p>
            <a:pPr eaLnBrk="1" hangingPunct="1">
              <a:spcBef>
                <a:spcPct val="0"/>
              </a:spcBef>
            </a:pPr>
            <a:r>
              <a:rPr lang="en-US" altLang="en-US" baseline="0" dirty="0"/>
              <a:t>Examples of essential information which must be available to LEP parents: registration and enrollment; report cards, student policies, procedures, handbooks; conferences; permission slips</a:t>
            </a:r>
          </a:p>
          <a:p>
            <a:pPr eaLnBrk="1" hangingPunct="1">
              <a:spcBef>
                <a:spcPct val="0"/>
              </a:spcBef>
            </a:pPr>
            <a:endParaRPr lang="en-US" altLang="en-US" baseline="0" dirty="0"/>
          </a:p>
          <a:p>
            <a:pPr eaLnBrk="1" hangingPunct="1">
              <a:spcBef>
                <a:spcPct val="0"/>
              </a:spcBef>
            </a:pPr>
            <a:r>
              <a:rPr lang="en-US" altLang="en-US" b="1" u="sng" baseline="0" dirty="0"/>
              <a:t>Sources</a:t>
            </a:r>
          </a:p>
          <a:p>
            <a:pPr marL="171450" indent="-171450" eaLnBrk="1" hangingPunct="1">
              <a:spcBef>
                <a:spcPct val="0"/>
              </a:spcBef>
              <a:buFont typeface="Arial" panose="020B0604020202020204" pitchFamily="34" charset="0"/>
              <a:buChar char="•"/>
            </a:pPr>
            <a:r>
              <a:rPr lang="en-US" altLang="en-US" i="1" baseline="0" dirty="0"/>
              <a:t>Dear Colleague Letter</a:t>
            </a:r>
            <a:r>
              <a:rPr lang="en-US" altLang="en-US" i="0" baseline="0" dirty="0"/>
              <a:t> p. 37-40 (</a:t>
            </a:r>
            <a:r>
              <a:rPr lang="en-US" dirty="0">
                <a:hlinkClick r:id="rId3"/>
              </a:rPr>
              <a:t>https://www2.ed.gov/about/offices/list/ocr/letters/colleague-el-201501.pdf</a:t>
            </a:r>
            <a:r>
              <a:rPr lang="en-US" altLang="en-US" i="0" baseline="0" dirty="0"/>
              <a:t>)</a:t>
            </a:r>
          </a:p>
          <a:p>
            <a:pPr marL="171450" indent="-171450" eaLnBrk="1" hangingPunct="1">
              <a:spcBef>
                <a:spcPct val="0"/>
              </a:spcBef>
              <a:buFont typeface="Arial" panose="020B0604020202020204" pitchFamily="34" charset="0"/>
              <a:buChar char="•"/>
            </a:pPr>
            <a:r>
              <a:rPr lang="en-US" altLang="en-US" i="0" baseline="0" dirty="0"/>
              <a:t>Chapter 10 of the English Learner Toolkit (</a:t>
            </a:r>
            <a:r>
              <a:rPr lang="en-US" dirty="0">
                <a:hlinkClick r:id="rId4"/>
              </a:rPr>
              <a:t>https://www2.ed.gov/about/offices/list/oela/english-learner-toolkit/chap10.pdf</a:t>
            </a:r>
            <a:r>
              <a:rPr lang="en-US" altLang="en-US" i="0" baseline="0" dirty="0"/>
              <a:t>)</a:t>
            </a:r>
          </a:p>
          <a:p>
            <a:pPr marL="171450" indent="-171450" eaLnBrk="1" hangingPunct="1">
              <a:spcBef>
                <a:spcPct val="0"/>
              </a:spcBef>
              <a:buFont typeface="Arial" panose="020B0604020202020204" pitchFamily="34" charset="0"/>
              <a:buChar char="•"/>
            </a:pPr>
            <a:r>
              <a:rPr lang="en-US" altLang="en-US" i="0" baseline="0" dirty="0"/>
              <a:t>USED &amp; DOJ Guidance </a:t>
            </a:r>
            <a:r>
              <a:rPr lang="en-US" dirty="0">
                <a:hlinkClick r:id="rId5"/>
              </a:rPr>
              <a:t>https://www2.ed.gov/about/offices/list/ocr/docs/dcl-factsheet-lep-parents-201501.pdf</a:t>
            </a:r>
            <a:endParaRPr lang="en-US" altLang="en-US" dirty="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Medium" panose="020B0603020102020204" pitchFamily="34" charset="0"/>
              </a:defRPr>
            </a:lvl1pPr>
            <a:lvl2pPr marL="758153" indent="-291596">
              <a:defRPr>
                <a:solidFill>
                  <a:schemeClr val="tx1"/>
                </a:solidFill>
                <a:latin typeface="Franklin Gothic Medium" panose="020B0603020102020204" pitchFamily="34" charset="0"/>
              </a:defRPr>
            </a:lvl2pPr>
            <a:lvl3pPr marL="1166389" indent="-233277">
              <a:defRPr>
                <a:solidFill>
                  <a:schemeClr val="tx1"/>
                </a:solidFill>
                <a:latin typeface="Franklin Gothic Medium" panose="020B0603020102020204" pitchFamily="34" charset="0"/>
              </a:defRPr>
            </a:lvl3pPr>
            <a:lvl4pPr marL="1632943" indent="-233277">
              <a:defRPr>
                <a:solidFill>
                  <a:schemeClr val="tx1"/>
                </a:solidFill>
                <a:latin typeface="Franklin Gothic Medium" panose="020B0603020102020204" pitchFamily="34" charset="0"/>
              </a:defRPr>
            </a:lvl4pPr>
            <a:lvl5pPr marL="2099498" indent="-233277">
              <a:defRPr>
                <a:solidFill>
                  <a:schemeClr val="tx1"/>
                </a:solidFill>
                <a:latin typeface="Franklin Gothic Medium" panose="020B0603020102020204" pitchFamily="34" charset="0"/>
              </a:defRPr>
            </a:lvl5pPr>
            <a:lvl6pPr marL="2566054" indent="-233277" eaLnBrk="0" fontAlgn="base" hangingPunct="0">
              <a:spcBef>
                <a:spcPct val="0"/>
              </a:spcBef>
              <a:spcAft>
                <a:spcPct val="0"/>
              </a:spcAft>
              <a:defRPr>
                <a:solidFill>
                  <a:schemeClr val="tx1"/>
                </a:solidFill>
                <a:latin typeface="Franklin Gothic Medium" panose="020B0603020102020204" pitchFamily="34" charset="0"/>
              </a:defRPr>
            </a:lvl6pPr>
            <a:lvl7pPr marL="3032609" indent="-233277" eaLnBrk="0" fontAlgn="base" hangingPunct="0">
              <a:spcBef>
                <a:spcPct val="0"/>
              </a:spcBef>
              <a:spcAft>
                <a:spcPct val="0"/>
              </a:spcAft>
              <a:defRPr>
                <a:solidFill>
                  <a:schemeClr val="tx1"/>
                </a:solidFill>
                <a:latin typeface="Franklin Gothic Medium" panose="020B0603020102020204" pitchFamily="34" charset="0"/>
              </a:defRPr>
            </a:lvl7pPr>
            <a:lvl8pPr marL="3499164" indent="-233277" eaLnBrk="0" fontAlgn="base" hangingPunct="0">
              <a:spcBef>
                <a:spcPct val="0"/>
              </a:spcBef>
              <a:spcAft>
                <a:spcPct val="0"/>
              </a:spcAft>
              <a:defRPr>
                <a:solidFill>
                  <a:schemeClr val="tx1"/>
                </a:solidFill>
                <a:latin typeface="Franklin Gothic Medium" panose="020B0603020102020204" pitchFamily="34" charset="0"/>
              </a:defRPr>
            </a:lvl8pPr>
            <a:lvl9pPr marL="3965719" indent="-233277"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D00104DF-B6EE-46A6-A3D3-1E101D6CF203}" type="slidenum">
              <a:rPr lang="en-US" altLang="en-US" smtClean="0">
                <a:latin typeface="Calibri" panose="020F0502020204030204" pitchFamily="34" charset="0"/>
              </a:rPr>
              <a:pPr fontAlgn="base">
                <a:spcBef>
                  <a:spcPct val="0"/>
                </a:spcBef>
                <a:spcAft>
                  <a:spcPct val="0"/>
                </a:spcAft>
              </a:pPr>
              <a:t>19</a:t>
            </a:fld>
            <a:endParaRPr lang="en-US" altLang="en-US" dirty="0">
              <a:latin typeface="Calibri" panose="020F0502020204030204" pitchFamily="34" charset="0"/>
            </a:endParaRPr>
          </a:p>
        </p:txBody>
      </p:sp>
    </p:spTree>
    <p:extLst>
      <p:ext uri="{BB962C8B-B14F-4D97-AF65-F5344CB8AC3E}">
        <p14:creationId xmlns:p14="http://schemas.microsoft.com/office/powerpoint/2010/main" val="20425800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ltLang="en-US" i="1" baseline="0" dirty="0"/>
              <a:t>Dear Colleague Letter</a:t>
            </a:r>
            <a:r>
              <a:rPr lang="en-US" altLang="en-US" i="0" baseline="0" dirty="0"/>
              <a:t> p. 38-40 (</a:t>
            </a:r>
            <a:r>
              <a:rPr lang="en-US" dirty="0">
                <a:hlinkClick r:id="rId3"/>
              </a:rPr>
              <a:t>https://www2.ed.gov/about/offices/list/ocr/letters/colleague-el-201501.pdf</a:t>
            </a:r>
            <a:r>
              <a:rPr lang="en-US" altLang="en-US" i="0" baseline="0" dirty="0"/>
              <a:t>)</a:t>
            </a:r>
          </a:p>
          <a:p>
            <a:pPr eaLnBrk="1" hangingPunct="1">
              <a:spcBef>
                <a:spcPct val="0"/>
              </a:spcBef>
            </a:pPr>
            <a:endParaRPr lang="en-US" altLang="en-US" dirty="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Medium" panose="020B0603020102020204" pitchFamily="34" charset="0"/>
              </a:defRPr>
            </a:lvl1pPr>
            <a:lvl2pPr marL="758153" indent="-291596">
              <a:defRPr>
                <a:solidFill>
                  <a:schemeClr val="tx1"/>
                </a:solidFill>
                <a:latin typeface="Franklin Gothic Medium" panose="020B0603020102020204" pitchFamily="34" charset="0"/>
              </a:defRPr>
            </a:lvl2pPr>
            <a:lvl3pPr marL="1166389" indent="-233277">
              <a:defRPr>
                <a:solidFill>
                  <a:schemeClr val="tx1"/>
                </a:solidFill>
                <a:latin typeface="Franklin Gothic Medium" panose="020B0603020102020204" pitchFamily="34" charset="0"/>
              </a:defRPr>
            </a:lvl3pPr>
            <a:lvl4pPr marL="1632943" indent="-233277">
              <a:defRPr>
                <a:solidFill>
                  <a:schemeClr val="tx1"/>
                </a:solidFill>
                <a:latin typeface="Franklin Gothic Medium" panose="020B0603020102020204" pitchFamily="34" charset="0"/>
              </a:defRPr>
            </a:lvl4pPr>
            <a:lvl5pPr marL="2099498" indent="-233277">
              <a:defRPr>
                <a:solidFill>
                  <a:schemeClr val="tx1"/>
                </a:solidFill>
                <a:latin typeface="Franklin Gothic Medium" panose="020B0603020102020204" pitchFamily="34" charset="0"/>
              </a:defRPr>
            </a:lvl5pPr>
            <a:lvl6pPr marL="2566054" indent="-233277" eaLnBrk="0" fontAlgn="base" hangingPunct="0">
              <a:spcBef>
                <a:spcPct val="0"/>
              </a:spcBef>
              <a:spcAft>
                <a:spcPct val="0"/>
              </a:spcAft>
              <a:defRPr>
                <a:solidFill>
                  <a:schemeClr val="tx1"/>
                </a:solidFill>
                <a:latin typeface="Franklin Gothic Medium" panose="020B0603020102020204" pitchFamily="34" charset="0"/>
              </a:defRPr>
            </a:lvl6pPr>
            <a:lvl7pPr marL="3032609" indent="-233277" eaLnBrk="0" fontAlgn="base" hangingPunct="0">
              <a:spcBef>
                <a:spcPct val="0"/>
              </a:spcBef>
              <a:spcAft>
                <a:spcPct val="0"/>
              </a:spcAft>
              <a:defRPr>
                <a:solidFill>
                  <a:schemeClr val="tx1"/>
                </a:solidFill>
                <a:latin typeface="Franklin Gothic Medium" panose="020B0603020102020204" pitchFamily="34" charset="0"/>
              </a:defRPr>
            </a:lvl7pPr>
            <a:lvl8pPr marL="3499164" indent="-233277" eaLnBrk="0" fontAlgn="base" hangingPunct="0">
              <a:spcBef>
                <a:spcPct val="0"/>
              </a:spcBef>
              <a:spcAft>
                <a:spcPct val="0"/>
              </a:spcAft>
              <a:defRPr>
                <a:solidFill>
                  <a:schemeClr val="tx1"/>
                </a:solidFill>
                <a:latin typeface="Franklin Gothic Medium" panose="020B0603020102020204" pitchFamily="34" charset="0"/>
              </a:defRPr>
            </a:lvl8pPr>
            <a:lvl9pPr marL="3965719" indent="-233277"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D00104DF-B6EE-46A6-A3D3-1E101D6CF203}" type="slidenum">
              <a:rPr lang="en-US" altLang="en-US" smtClean="0">
                <a:latin typeface="Calibri" panose="020F0502020204030204" pitchFamily="34" charset="0"/>
              </a:rPr>
              <a:pPr fontAlgn="base">
                <a:spcBef>
                  <a:spcPct val="0"/>
                </a:spcBef>
                <a:spcAft>
                  <a:spcPct val="0"/>
                </a:spcAft>
              </a:pPr>
              <a:t>20</a:t>
            </a:fld>
            <a:endParaRPr lang="en-US" altLang="en-US" dirty="0">
              <a:latin typeface="Calibri" panose="020F0502020204030204" pitchFamily="34" charset="0"/>
            </a:endParaRPr>
          </a:p>
        </p:txBody>
      </p:sp>
    </p:spTree>
    <p:extLst>
      <p:ext uri="{BB962C8B-B14F-4D97-AF65-F5344CB8AC3E}">
        <p14:creationId xmlns:p14="http://schemas.microsoft.com/office/powerpoint/2010/main" val="2278664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a:t>There are 10 civil rights obligations total. This first five were covered in part one of our Civil Rights Obligations to English Learner Students video. This video will focus on the last five obligations.</a:t>
            </a:r>
          </a:p>
          <a:p>
            <a:pPr>
              <a:spcBef>
                <a:spcPct val="0"/>
              </a:spcBef>
            </a:pPr>
            <a:endParaRPr lang="en-US" altLang="en-US" dirty="0"/>
          </a:p>
          <a:p>
            <a:pPr>
              <a:spcBef>
                <a:spcPct val="0"/>
              </a:spcBef>
            </a:pPr>
            <a:r>
              <a:rPr lang="en-US" altLang="en-US" dirty="0"/>
              <a:t>All districts and schools have an obligation</a:t>
            </a:r>
            <a:r>
              <a:rPr lang="en-US" altLang="en-US" baseline="0" dirty="0"/>
              <a:t> to provide appropriate services under Title VI of the Civil Rights Act of 1964 and the EEOA of 1974. These services constitute the district’s core EL program. It’s important to note that civil rights and EEOA required EL services cannot be paid for with federal funds. </a:t>
            </a:r>
            <a:r>
              <a:rPr lang="en-US" altLang="en-US" dirty="0"/>
              <a:t>The January 2015 </a:t>
            </a:r>
            <a:r>
              <a:rPr lang="en-US" altLang="en-US" i="1" dirty="0"/>
              <a:t>Dear Colleague Letter</a:t>
            </a:r>
            <a:r>
              <a:rPr lang="en-US" altLang="en-US" dirty="0"/>
              <a:t> issued jointly by the Department of Education and the Department of Justice is a great resource regarding this obligations. </a:t>
            </a:r>
            <a:endParaRPr lang="en-US" dirty="0">
              <a:cs typeface="Calibri" panose="020F0502020204030204"/>
            </a:endParaRPr>
          </a:p>
          <a:p>
            <a:pPr eaLnBrk="1" hangingPunct="1">
              <a:spcBef>
                <a:spcPct val="0"/>
              </a:spcBef>
            </a:pPr>
            <a:endParaRPr lang="en-US" altLang="en-US" baseline="0" dirty="0"/>
          </a:p>
          <a:p>
            <a:pPr eaLnBrk="1" hangingPunct="1">
              <a:spcBef>
                <a:spcPct val="0"/>
              </a:spcBef>
            </a:pPr>
            <a:r>
              <a:rPr lang="en-US" altLang="en-US" b="1" u="sng" baseline="0" dirty="0"/>
              <a:t>Sources</a:t>
            </a:r>
          </a:p>
          <a:p>
            <a:pPr eaLnBrk="1" hangingPunct="1">
              <a:spcBef>
                <a:spcPct val="0"/>
              </a:spcBef>
            </a:pPr>
            <a:r>
              <a:rPr lang="en-US" altLang="en-US" i="1" baseline="0" dirty="0"/>
              <a:t>Dear Colleague Letter </a:t>
            </a:r>
            <a:r>
              <a:rPr lang="en-US" dirty="0">
                <a:hlinkClick r:id="rId3"/>
              </a:rPr>
              <a:t>https://www2.ed.gov/about/offices/list/ocr/letters/colleague-el-201501.pdf</a:t>
            </a:r>
            <a:endParaRPr lang="en-US" baseline="0" dirty="0"/>
          </a:p>
          <a:p>
            <a:pPr eaLnBrk="1" hangingPunct="1">
              <a:spcBef>
                <a:spcPct val="0"/>
              </a:spcBef>
            </a:pPr>
            <a:r>
              <a:rPr lang="en-US" altLang="en-US" baseline="0" dirty="0"/>
              <a:t>Non-Regulatory Guidance A-3 </a:t>
            </a:r>
            <a:r>
              <a:rPr lang="en-US" dirty="0">
                <a:hlinkClick r:id="rId4"/>
              </a:rPr>
              <a:t>https://www2.ed.gov/policy/elsec/leg/essa/essatitleiiiguidenglishlearners92016.pdf</a:t>
            </a:r>
            <a:endParaRPr lang="en-US" dirty="0"/>
          </a:p>
          <a:p>
            <a:pPr eaLnBrk="1" hangingPunct="1">
              <a:spcBef>
                <a:spcPct val="0"/>
              </a:spcBef>
            </a:pPr>
            <a:r>
              <a:rPr lang="en-US" altLang="en-US" baseline="0" dirty="0"/>
              <a:t>USED Fact Sheet </a:t>
            </a:r>
            <a:r>
              <a:rPr lang="en-US" dirty="0">
                <a:hlinkClick r:id="rId5"/>
              </a:rPr>
              <a:t>https://www2.ed.gov/about/offices/list/ocr/docs/dcl-factsheet-el-students-201501.pdf</a:t>
            </a:r>
            <a:endParaRPr lang="en-US" altLang="en-US" baseline="0" dirty="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Medium" panose="020B0603020102020204" pitchFamily="34" charset="0"/>
              </a:defRPr>
            </a:lvl1pPr>
            <a:lvl2pPr marL="758153" indent="-291596">
              <a:defRPr>
                <a:solidFill>
                  <a:schemeClr val="tx1"/>
                </a:solidFill>
                <a:latin typeface="Franklin Gothic Medium" panose="020B0603020102020204" pitchFamily="34" charset="0"/>
              </a:defRPr>
            </a:lvl2pPr>
            <a:lvl3pPr marL="1166389" indent="-233277">
              <a:defRPr>
                <a:solidFill>
                  <a:schemeClr val="tx1"/>
                </a:solidFill>
                <a:latin typeface="Franklin Gothic Medium" panose="020B0603020102020204" pitchFamily="34" charset="0"/>
              </a:defRPr>
            </a:lvl3pPr>
            <a:lvl4pPr marL="1632943" indent="-233277">
              <a:defRPr>
                <a:solidFill>
                  <a:schemeClr val="tx1"/>
                </a:solidFill>
                <a:latin typeface="Franklin Gothic Medium" panose="020B0603020102020204" pitchFamily="34" charset="0"/>
              </a:defRPr>
            </a:lvl4pPr>
            <a:lvl5pPr marL="2099498" indent="-233277">
              <a:defRPr>
                <a:solidFill>
                  <a:schemeClr val="tx1"/>
                </a:solidFill>
                <a:latin typeface="Franklin Gothic Medium" panose="020B0603020102020204" pitchFamily="34" charset="0"/>
              </a:defRPr>
            </a:lvl5pPr>
            <a:lvl6pPr marL="2566054" indent="-233277" eaLnBrk="0" fontAlgn="base" hangingPunct="0">
              <a:spcBef>
                <a:spcPct val="0"/>
              </a:spcBef>
              <a:spcAft>
                <a:spcPct val="0"/>
              </a:spcAft>
              <a:defRPr>
                <a:solidFill>
                  <a:schemeClr val="tx1"/>
                </a:solidFill>
                <a:latin typeface="Franklin Gothic Medium" panose="020B0603020102020204" pitchFamily="34" charset="0"/>
              </a:defRPr>
            </a:lvl6pPr>
            <a:lvl7pPr marL="3032609" indent="-233277" eaLnBrk="0" fontAlgn="base" hangingPunct="0">
              <a:spcBef>
                <a:spcPct val="0"/>
              </a:spcBef>
              <a:spcAft>
                <a:spcPct val="0"/>
              </a:spcAft>
              <a:defRPr>
                <a:solidFill>
                  <a:schemeClr val="tx1"/>
                </a:solidFill>
                <a:latin typeface="Franklin Gothic Medium" panose="020B0603020102020204" pitchFamily="34" charset="0"/>
              </a:defRPr>
            </a:lvl7pPr>
            <a:lvl8pPr marL="3499164" indent="-233277" eaLnBrk="0" fontAlgn="base" hangingPunct="0">
              <a:spcBef>
                <a:spcPct val="0"/>
              </a:spcBef>
              <a:spcAft>
                <a:spcPct val="0"/>
              </a:spcAft>
              <a:defRPr>
                <a:solidFill>
                  <a:schemeClr val="tx1"/>
                </a:solidFill>
                <a:latin typeface="Franklin Gothic Medium" panose="020B0603020102020204" pitchFamily="34" charset="0"/>
              </a:defRPr>
            </a:lvl8pPr>
            <a:lvl9pPr marL="3965719" indent="-233277"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D00104DF-B6EE-46A6-A3D3-1E101D6CF203}" type="slidenum">
              <a:rPr lang="en-US" altLang="en-US" smtClean="0">
                <a:latin typeface="Calibri" panose="020F0502020204030204" pitchFamily="34" charset="0"/>
              </a:rPr>
              <a:pPr fontAlgn="base">
                <a:spcBef>
                  <a:spcPct val="0"/>
                </a:spcBef>
                <a:spcAft>
                  <a:spcPct val="0"/>
                </a:spcAft>
              </a:pPr>
              <a:t>3</a:t>
            </a:fld>
            <a:endParaRPr lang="en-US" altLang="en-US" dirty="0">
              <a:latin typeface="Calibri" panose="020F0502020204030204" pitchFamily="34" charset="0"/>
            </a:endParaRPr>
          </a:p>
        </p:txBody>
      </p:sp>
    </p:spTree>
    <p:extLst>
      <p:ext uri="{BB962C8B-B14F-4D97-AF65-F5344CB8AC3E}">
        <p14:creationId xmlns:p14="http://schemas.microsoft.com/office/powerpoint/2010/main" val="27837441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E2BC98-6EA0-4EE7-A97F-558F26662BCA}" type="slidenum">
              <a:rPr lang="en-US" smtClean="0"/>
              <a:t>21</a:t>
            </a:fld>
            <a:endParaRPr lang="en-US" dirty="0"/>
          </a:p>
        </p:txBody>
      </p:sp>
    </p:spTree>
    <p:extLst>
      <p:ext uri="{BB962C8B-B14F-4D97-AF65-F5344CB8AC3E}">
        <p14:creationId xmlns:p14="http://schemas.microsoft.com/office/powerpoint/2010/main" val="9560340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qualified interpreter may have credentials</a:t>
            </a:r>
            <a:r>
              <a:rPr lang="en-US" baseline="0" dirty="0"/>
              <a:t> as a certified interpreter through an outside agency </a:t>
            </a:r>
            <a:r>
              <a:rPr lang="en-US" b="1" i="1" baseline="0" dirty="0"/>
              <a:t>or</a:t>
            </a:r>
            <a:r>
              <a:rPr lang="en-US" b="0" i="0" baseline="0" dirty="0"/>
              <a:t> may have completed an internal training process at the district. The district may choose to require certain certification or training credentials for interpreters and document translators at their discretion, however the district is responsible for ensuring that individuals providing interpretation and translation services are qualified to do so.</a:t>
            </a:r>
            <a:endParaRPr lang="en-US" dirty="0"/>
          </a:p>
        </p:txBody>
      </p:sp>
      <p:sp>
        <p:nvSpPr>
          <p:cNvPr id="4" name="Slide Number Placeholder 3"/>
          <p:cNvSpPr>
            <a:spLocks noGrp="1"/>
          </p:cNvSpPr>
          <p:nvPr>
            <p:ph type="sldNum" sz="quarter" idx="10"/>
          </p:nvPr>
        </p:nvSpPr>
        <p:spPr/>
        <p:txBody>
          <a:bodyPr/>
          <a:lstStyle/>
          <a:p>
            <a:fld id="{C1E2BC98-6EA0-4EE7-A97F-558F26662BCA}" type="slidenum">
              <a:rPr lang="en-US" smtClean="0"/>
              <a:t>22</a:t>
            </a:fld>
            <a:endParaRPr lang="en-US" dirty="0"/>
          </a:p>
        </p:txBody>
      </p:sp>
    </p:spTree>
    <p:extLst>
      <p:ext uri="{BB962C8B-B14F-4D97-AF65-F5344CB8AC3E}">
        <p14:creationId xmlns:p14="http://schemas.microsoft.com/office/powerpoint/2010/main" val="4057450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many reasons why using students, siblings and</a:t>
            </a:r>
            <a:r>
              <a:rPr lang="en-US" baseline="0" dirty="0"/>
              <a:t> friends as interpreters is inappropriate. </a:t>
            </a:r>
            <a:r>
              <a:rPr lang="en-US" dirty="0"/>
              <a:t>Discussing confidential</a:t>
            </a:r>
            <a:r>
              <a:rPr lang="en-US" baseline="0" dirty="0"/>
              <a:t> information with individuals not trained in the ethics of interpreting could be a potential FERPA violation. Additionally, having children translate for their parents changes the dynamic of the situation regarding the parent’s authority. </a:t>
            </a:r>
          </a:p>
          <a:p>
            <a:endParaRPr lang="en-US" baseline="0" dirty="0"/>
          </a:p>
          <a:p>
            <a:r>
              <a:rPr lang="en-US" baseline="0" dirty="0"/>
              <a:t>Source: </a:t>
            </a:r>
            <a:r>
              <a:rPr lang="en-US" i="1" baseline="0" dirty="0"/>
              <a:t>Dear Colleague Letter </a:t>
            </a:r>
            <a:r>
              <a:rPr lang="en-US" i="0" baseline="0" dirty="0"/>
              <a:t>p. 38-39 (</a:t>
            </a:r>
            <a:r>
              <a:rPr lang="en-US" dirty="0">
                <a:hlinkClick r:id="rId3"/>
              </a:rPr>
              <a:t>https://www2.ed.gov/about/offices/list/ocr/letters/colleague-el-201501.pdf</a:t>
            </a:r>
            <a:r>
              <a:rPr lang="en-US" i="0" baseline="0" dirty="0"/>
              <a:t>)</a:t>
            </a:r>
            <a:endParaRPr lang="en-US" i="0" dirty="0"/>
          </a:p>
        </p:txBody>
      </p:sp>
      <p:sp>
        <p:nvSpPr>
          <p:cNvPr id="4" name="Slide Number Placeholder 3"/>
          <p:cNvSpPr>
            <a:spLocks noGrp="1"/>
          </p:cNvSpPr>
          <p:nvPr>
            <p:ph type="sldNum" sz="quarter" idx="10"/>
          </p:nvPr>
        </p:nvSpPr>
        <p:spPr/>
        <p:txBody>
          <a:bodyPr/>
          <a:lstStyle/>
          <a:p>
            <a:fld id="{C1E2BC98-6EA0-4EE7-A97F-558F26662BCA}" type="slidenum">
              <a:rPr lang="en-US" smtClean="0"/>
              <a:t>23</a:t>
            </a:fld>
            <a:endParaRPr lang="en-US" dirty="0"/>
          </a:p>
        </p:txBody>
      </p:sp>
    </p:spTree>
    <p:extLst>
      <p:ext uri="{BB962C8B-B14F-4D97-AF65-F5344CB8AC3E}">
        <p14:creationId xmlns:p14="http://schemas.microsoft.com/office/powerpoint/2010/main" val="14842268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Google Translate is an example of machine translation</a:t>
            </a:r>
          </a:p>
          <a:p>
            <a:endParaRPr lang="en-US" dirty="0"/>
          </a:p>
          <a:p>
            <a:r>
              <a:rPr lang="en-US" dirty="0"/>
              <a:t>See footnote 103 on page 38 of the </a:t>
            </a:r>
            <a:r>
              <a:rPr lang="en-US" i="1" dirty="0"/>
              <a:t>Dear Colleague Letter</a:t>
            </a:r>
            <a:r>
              <a:rPr lang="en-US" i="0" dirty="0"/>
              <a:t> (</a:t>
            </a:r>
            <a:r>
              <a:rPr lang="en-US" dirty="0">
                <a:hlinkClick r:id="rId3"/>
              </a:rPr>
              <a:t>https://www2.ed.gov/about/offices/list/ocr/letters/colleague-el-201501.pdf</a:t>
            </a:r>
            <a:r>
              <a:rPr lang="en-US" i="0" dirty="0"/>
              <a:t>):</a:t>
            </a:r>
            <a:endParaRPr lang="en-US" i="1" dirty="0"/>
          </a:p>
          <a:p>
            <a:r>
              <a:rPr lang="en-US" dirty="0"/>
              <a:t>Some school districts have used web-based automated translation to translate documents. Utilization of such services is appropriate only if the translated document accurately conveys the meaning of the source document, including accurately translating technical vocabulary. The Departments caution against the use of web-based automated translations; translations that are inaccurate are inconsistent with the school district’s obligation to communicate effectively with LEP parents. Thus, to ensure that essential information has been accurately translated and conveys the meaning of the source document, the school district would need to have a machine translation reviewed, and edited as needed, by an individual qualified to do so. Additionally, the confidentiality of documents may be lost when documents are uploaded without sufficient controls to a web-based translation service and stored in their databases. School districts using any web-based automated translation services for documents containing personally identifiable information from a student's education record must ensure that disclosure to the web-based service complies with the requirements of the Family Educational Rights and Privacy Act, 20 U.S.C. § 1232g(b), and its implementing regulations at 34 C.F.R. Part 99. For more information on this issue, please review the "Protecting Student Privacy While Using Online Educational Services" guidance.</a:t>
            </a:r>
          </a:p>
        </p:txBody>
      </p:sp>
      <p:sp>
        <p:nvSpPr>
          <p:cNvPr id="4" name="Slide Number Placeholder 3"/>
          <p:cNvSpPr>
            <a:spLocks noGrp="1"/>
          </p:cNvSpPr>
          <p:nvPr>
            <p:ph type="sldNum" sz="quarter" idx="10"/>
          </p:nvPr>
        </p:nvSpPr>
        <p:spPr/>
        <p:txBody>
          <a:bodyPr/>
          <a:lstStyle/>
          <a:p>
            <a:fld id="{C1E2BC98-6EA0-4EE7-A97F-558F26662BCA}" type="slidenum">
              <a:rPr lang="en-US" smtClean="0"/>
              <a:t>24</a:t>
            </a:fld>
            <a:endParaRPr lang="en-US" dirty="0"/>
          </a:p>
        </p:txBody>
      </p:sp>
    </p:spTree>
    <p:extLst>
      <p:ext uri="{BB962C8B-B14F-4D97-AF65-F5344CB8AC3E}">
        <p14:creationId xmlns:p14="http://schemas.microsoft.com/office/powerpoint/2010/main" val="22011437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majority</a:t>
            </a:r>
            <a:r>
              <a:rPr lang="en-US" baseline="0" dirty="0"/>
              <a:t> of a district’s translation and interpretation expenses must be paid for by the district as communicating with LEP parents is a civil rights obligation. Federal programs such as Title I, Part A and Title III can be used to pay for services and activities tied directly to those programs.</a:t>
            </a:r>
            <a:endParaRPr lang="en-US" dirty="0"/>
          </a:p>
        </p:txBody>
      </p:sp>
      <p:sp>
        <p:nvSpPr>
          <p:cNvPr id="4" name="Slide Number Placeholder 3"/>
          <p:cNvSpPr>
            <a:spLocks noGrp="1"/>
          </p:cNvSpPr>
          <p:nvPr>
            <p:ph type="sldNum" sz="quarter" idx="10"/>
          </p:nvPr>
        </p:nvSpPr>
        <p:spPr/>
        <p:txBody>
          <a:bodyPr/>
          <a:lstStyle/>
          <a:p>
            <a:fld id="{C1E2BC98-6EA0-4EE7-A97F-558F26662BCA}" type="slidenum">
              <a:rPr lang="en-US" smtClean="0"/>
              <a:t>25</a:t>
            </a:fld>
            <a:endParaRPr lang="en-US" dirty="0"/>
          </a:p>
        </p:txBody>
      </p:sp>
    </p:spTree>
    <p:extLst>
      <p:ext uri="{BB962C8B-B14F-4D97-AF65-F5344CB8AC3E}">
        <p14:creationId xmlns:p14="http://schemas.microsoft.com/office/powerpoint/2010/main" val="11937413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Language may not be the only obstacle a district encounters</a:t>
            </a:r>
            <a:r>
              <a:rPr lang="en-US" baseline="0" dirty="0"/>
              <a:t> when communicating with LEP parents. Cultural differences and expectations play a large role in this process, as well. </a:t>
            </a:r>
          </a:p>
          <a:p>
            <a:endParaRPr lang="en-US" baseline="0" dirty="0"/>
          </a:p>
          <a:p>
            <a:r>
              <a:rPr lang="en-US" baseline="0" dirty="0"/>
              <a:t>An informational meeting for LEP parents to explain the ins and outs of the American school system may be a great way for your district to address these issues. </a:t>
            </a:r>
            <a:endParaRPr lang="en-US" dirty="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Medium" panose="020B0603020102020204" pitchFamily="34" charset="0"/>
              </a:defRPr>
            </a:lvl1pPr>
            <a:lvl2pPr marL="758153" indent="-291596">
              <a:defRPr>
                <a:solidFill>
                  <a:schemeClr val="tx1"/>
                </a:solidFill>
                <a:latin typeface="Franklin Gothic Medium" panose="020B0603020102020204" pitchFamily="34" charset="0"/>
              </a:defRPr>
            </a:lvl2pPr>
            <a:lvl3pPr marL="1166389" indent="-233277">
              <a:defRPr>
                <a:solidFill>
                  <a:schemeClr val="tx1"/>
                </a:solidFill>
                <a:latin typeface="Franklin Gothic Medium" panose="020B0603020102020204" pitchFamily="34" charset="0"/>
              </a:defRPr>
            </a:lvl3pPr>
            <a:lvl4pPr marL="1632943" indent="-233277">
              <a:defRPr>
                <a:solidFill>
                  <a:schemeClr val="tx1"/>
                </a:solidFill>
                <a:latin typeface="Franklin Gothic Medium" panose="020B0603020102020204" pitchFamily="34" charset="0"/>
              </a:defRPr>
            </a:lvl4pPr>
            <a:lvl5pPr marL="2099498" indent="-233277">
              <a:defRPr>
                <a:solidFill>
                  <a:schemeClr val="tx1"/>
                </a:solidFill>
                <a:latin typeface="Franklin Gothic Medium" panose="020B0603020102020204" pitchFamily="34" charset="0"/>
              </a:defRPr>
            </a:lvl5pPr>
            <a:lvl6pPr marL="2566054" indent="-233277" eaLnBrk="0" fontAlgn="base" hangingPunct="0">
              <a:spcBef>
                <a:spcPct val="0"/>
              </a:spcBef>
              <a:spcAft>
                <a:spcPct val="0"/>
              </a:spcAft>
              <a:defRPr>
                <a:solidFill>
                  <a:schemeClr val="tx1"/>
                </a:solidFill>
                <a:latin typeface="Franklin Gothic Medium" panose="020B0603020102020204" pitchFamily="34" charset="0"/>
              </a:defRPr>
            </a:lvl6pPr>
            <a:lvl7pPr marL="3032609" indent="-233277" eaLnBrk="0" fontAlgn="base" hangingPunct="0">
              <a:spcBef>
                <a:spcPct val="0"/>
              </a:spcBef>
              <a:spcAft>
                <a:spcPct val="0"/>
              </a:spcAft>
              <a:defRPr>
                <a:solidFill>
                  <a:schemeClr val="tx1"/>
                </a:solidFill>
                <a:latin typeface="Franklin Gothic Medium" panose="020B0603020102020204" pitchFamily="34" charset="0"/>
              </a:defRPr>
            </a:lvl7pPr>
            <a:lvl8pPr marL="3499164" indent="-233277" eaLnBrk="0" fontAlgn="base" hangingPunct="0">
              <a:spcBef>
                <a:spcPct val="0"/>
              </a:spcBef>
              <a:spcAft>
                <a:spcPct val="0"/>
              </a:spcAft>
              <a:defRPr>
                <a:solidFill>
                  <a:schemeClr val="tx1"/>
                </a:solidFill>
                <a:latin typeface="Franklin Gothic Medium" panose="020B0603020102020204" pitchFamily="34" charset="0"/>
              </a:defRPr>
            </a:lvl8pPr>
            <a:lvl9pPr marL="3965719" indent="-233277"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D00104DF-B6EE-46A6-A3D3-1E101D6CF203}" type="slidenum">
              <a:rPr lang="en-US" altLang="en-US" smtClean="0">
                <a:latin typeface="Calibri" panose="020F0502020204030204" pitchFamily="34" charset="0"/>
              </a:rPr>
              <a:pPr fontAlgn="base">
                <a:spcBef>
                  <a:spcPct val="0"/>
                </a:spcBef>
                <a:spcAft>
                  <a:spcPct val="0"/>
                </a:spcAft>
              </a:pPr>
              <a:t>26</a:t>
            </a:fld>
            <a:endParaRPr lang="en-US" altLang="en-US" dirty="0">
              <a:latin typeface="Calibri" panose="020F0502020204030204" pitchFamily="34" charset="0"/>
            </a:endParaRPr>
          </a:p>
        </p:txBody>
      </p:sp>
    </p:spTree>
    <p:extLst>
      <p:ext uri="{BB962C8B-B14F-4D97-AF65-F5344CB8AC3E}">
        <p14:creationId xmlns:p14="http://schemas.microsoft.com/office/powerpoint/2010/main" val="15465613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E2BC98-6EA0-4EE7-A97F-558F26662BCA}" type="slidenum">
              <a:rPr lang="en-US" smtClean="0"/>
              <a:t>27</a:t>
            </a:fld>
            <a:endParaRPr lang="en-US" dirty="0"/>
          </a:p>
        </p:txBody>
      </p:sp>
    </p:spTree>
    <p:extLst>
      <p:ext uri="{BB962C8B-B14F-4D97-AF65-F5344CB8AC3E}">
        <p14:creationId xmlns:p14="http://schemas.microsoft.com/office/powerpoint/2010/main" val="6011832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E2BC98-6EA0-4EE7-A97F-558F26662BCA}" type="slidenum">
              <a:rPr lang="en-US" smtClean="0"/>
              <a:t>28</a:t>
            </a:fld>
            <a:endParaRPr lang="en-US" dirty="0"/>
          </a:p>
        </p:txBody>
      </p:sp>
    </p:spTree>
    <p:extLst>
      <p:ext uri="{BB962C8B-B14F-4D97-AF65-F5344CB8AC3E}">
        <p14:creationId xmlns:p14="http://schemas.microsoft.com/office/powerpoint/2010/main" val="19298797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E2BC98-6EA0-4EE7-A97F-558F26662BCA}" type="slidenum">
              <a:rPr lang="en-US" smtClean="0"/>
              <a:t>29</a:t>
            </a:fld>
            <a:endParaRPr lang="en-US" dirty="0"/>
          </a:p>
        </p:txBody>
      </p:sp>
    </p:spTree>
    <p:extLst>
      <p:ext uri="{BB962C8B-B14F-4D97-AF65-F5344CB8AC3E}">
        <p14:creationId xmlns:p14="http://schemas.microsoft.com/office/powerpoint/2010/main" val="41085291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Title VI</a:t>
            </a:r>
            <a:r>
              <a:rPr lang="en-US" altLang="en-US" baseline="0" dirty="0"/>
              <a:t> is violated is an EL is mis-assigned to a special education classroom because of their lack of English skills.</a:t>
            </a:r>
            <a:endParaRPr lang="en-US" altLang="en-US" dirty="0"/>
          </a:p>
          <a:p>
            <a:pPr eaLnBrk="1" hangingPunct="1">
              <a:spcBef>
                <a:spcPct val="0"/>
              </a:spcBef>
            </a:pPr>
            <a:endParaRPr lang="en-US" altLang="en-US" dirty="0"/>
          </a:p>
          <a:p>
            <a:pPr eaLnBrk="1" hangingPunct="1">
              <a:spcBef>
                <a:spcPct val="0"/>
              </a:spcBef>
            </a:pPr>
            <a:r>
              <a:rPr lang="en-US" altLang="en-US" b="1" u="sng" dirty="0"/>
              <a:t>Sources</a:t>
            </a:r>
          </a:p>
          <a:p>
            <a:pPr marL="171450" indent="-171450" eaLnBrk="1" hangingPunct="1">
              <a:spcBef>
                <a:spcPct val="0"/>
              </a:spcBef>
              <a:buFont typeface="Arial" panose="020B0604020202020204" pitchFamily="34" charset="0"/>
              <a:buChar char="•"/>
            </a:pPr>
            <a:r>
              <a:rPr lang="en-US" altLang="en-US" i="1" dirty="0"/>
              <a:t>Dear Colleague Letter </a:t>
            </a:r>
            <a:r>
              <a:rPr lang="en-US" altLang="en-US" dirty="0"/>
              <a:t>p. 24-29 (</a:t>
            </a:r>
            <a:r>
              <a:rPr lang="en-US" dirty="0">
                <a:hlinkClick r:id="rId3"/>
              </a:rPr>
              <a:t>https://www2.ed.gov/about/offices/list/ocr/letters/colleague-el-201501.pdf</a:t>
            </a:r>
            <a:r>
              <a:rPr lang="en-US" altLang="en-US" dirty="0"/>
              <a:t>)</a:t>
            </a:r>
          </a:p>
          <a:p>
            <a:pPr marL="171450" indent="-171450" eaLnBrk="1" hangingPunct="1">
              <a:spcBef>
                <a:spcPct val="0"/>
              </a:spcBef>
              <a:buFont typeface="Arial" panose="020B0604020202020204" pitchFamily="34" charset="0"/>
              <a:buChar char="•"/>
            </a:pPr>
            <a:r>
              <a:rPr lang="en-US" altLang="en-US" dirty="0"/>
              <a:t>Chapter 6 of the </a:t>
            </a:r>
            <a:r>
              <a:rPr lang="en-US" altLang="en-US" i="1" dirty="0"/>
              <a:t>English Learner Toolkit</a:t>
            </a:r>
            <a:r>
              <a:rPr lang="en-US" altLang="en-US" i="0" dirty="0"/>
              <a:t> (</a:t>
            </a:r>
            <a:r>
              <a:rPr lang="en-US" dirty="0">
                <a:hlinkClick r:id="rId4"/>
              </a:rPr>
              <a:t>https://www2.ed.gov/about/offices/list/oela/english-learner-toolkit/chap6.pdf</a:t>
            </a:r>
            <a:r>
              <a:rPr lang="en-US" altLang="en-US" i="0" dirty="0"/>
              <a:t>)</a:t>
            </a:r>
            <a:endParaRPr lang="en-US" altLang="en-US" dirty="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Medium" panose="020B0603020102020204" pitchFamily="34" charset="0"/>
              </a:defRPr>
            </a:lvl1pPr>
            <a:lvl2pPr marL="758153" indent="-291596">
              <a:defRPr>
                <a:solidFill>
                  <a:schemeClr val="tx1"/>
                </a:solidFill>
                <a:latin typeface="Franklin Gothic Medium" panose="020B0603020102020204" pitchFamily="34" charset="0"/>
              </a:defRPr>
            </a:lvl2pPr>
            <a:lvl3pPr marL="1166389" indent="-233277">
              <a:defRPr>
                <a:solidFill>
                  <a:schemeClr val="tx1"/>
                </a:solidFill>
                <a:latin typeface="Franklin Gothic Medium" panose="020B0603020102020204" pitchFamily="34" charset="0"/>
              </a:defRPr>
            </a:lvl3pPr>
            <a:lvl4pPr marL="1632943" indent="-233277">
              <a:defRPr>
                <a:solidFill>
                  <a:schemeClr val="tx1"/>
                </a:solidFill>
                <a:latin typeface="Franklin Gothic Medium" panose="020B0603020102020204" pitchFamily="34" charset="0"/>
              </a:defRPr>
            </a:lvl4pPr>
            <a:lvl5pPr marL="2099498" indent="-233277">
              <a:defRPr>
                <a:solidFill>
                  <a:schemeClr val="tx1"/>
                </a:solidFill>
                <a:latin typeface="Franklin Gothic Medium" panose="020B0603020102020204" pitchFamily="34" charset="0"/>
              </a:defRPr>
            </a:lvl5pPr>
            <a:lvl6pPr marL="2566054" indent="-233277" eaLnBrk="0" fontAlgn="base" hangingPunct="0">
              <a:spcBef>
                <a:spcPct val="0"/>
              </a:spcBef>
              <a:spcAft>
                <a:spcPct val="0"/>
              </a:spcAft>
              <a:defRPr>
                <a:solidFill>
                  <a:schemeClr val="tx1"/>
                </a:solidFill>
                <a:latin typeface="Franklin Gothic Medium" panose="020B0603020102020204" pitchFamily="34" charset="0"/>
              </a:defRPr>
            </a:lvl6pPr>
            <a:lvl7pPr marL="3032609" indent="-233277" eaLnBrk="0" fontAlgn="base" hangingPunct="0">
              <a:spcBef>
                <a:spcPct val="0"/>
              </a:spcBef>
              <a:spcAft>
                <a:spcPct val="0"/>
              </a:spcAft>
              <a:defRPr>
                <a:solidFill>
                  <a:schemeClr val="tx1"/>
                </a:solidFill>
                <a:latin typeface="Franklin Gothic Medium" panose="020B0603020102020204" pitchFamily="34" charset="0"/>
              </a:defRPr>
            </a:lvl7pPr>
            <a:lvl8pPr marL="3499164" indent="-233277" eaLnBrk="0" fontAlgn="base" hangingPunct="0">
              <a:spcBef>
                <a:spcPct val="0"/>
              </a:spcBef>
              <a:spcAft>
                <a:spcPct val="0"/>
              </a:spcAft>
              <a:defRPr>
                <a:solidFill>
                  <a:schemeClr val="tx1"/>
                </a:solidFill>
                <a:latin typeface="Franklin Gothic Medium" panose="020B0603020102020204" pitchFamily="34" charset="0"/>
              </a:defRPr>
            </a:lvl8pPr>
            <a:lvl9pPr marL="3965719" indent="-233277"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D00104DF-B6EE-46A6-A3D3-1E101D6CF203}" type="slidenum">
              <a:rPr lang="en-US" altLang="en-US" smtClean="0">
                <a:latin typeface="Calibri" panose="020F0502020204030204" pitchFamily="34" charset="0"/>
              </a:rPr>
              <a:pPr fontAlgn="base">
                <a:spcBef>
                  <a:spcPct val="0"/>
                </a:spcBef>
                <a:spcAft>
                  <a:spcPct val="0"/>
                </a:spcAft>
              </a:pPr>
              <a:t>4</a:t>
            </a:fld>
            <a:endParaRPr lang="en-US" altLang="en-US" dirty="0">
              <a:latin typeface="Calibri" panose="020F0502020204030204" pitchFamily="34" charset="0"/>
            </a:endParaRPr>
          </a:p>
        </p:txBody>
      </p:sp>
    </p:spTree>
    <p:extLst>
      <p:ext uri="{BB962C8B-B14F-4D97-AF65-F5344CB8AC3E}">
        <p14:creationId xmlns:p14="http://schemas.microsoft.com/office/powerpoint/2010/main" val="29378144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ltLang="en-US" dirty="0"/>
              <a:t>Source: </a:t>
            </a:r>
            <a:r>
              <a:rPr lang="en-US" altLang="en-US" i="1" dirty="0"/>
              <a:t>Dear Colleague Letter </a:t>
            </a:r>
            <a:r>
              <a:rPr lang="en-US" altLang="en-US" dirty="0"/>
              <a:t>p. 24-29 (</a:t>
            </a:r>
            <a:r>
              <a:rPr lang="en-US" dirty="0">
                <a:hlinkClick r:id="rId3"/>
              </a:rPr>
              <a:t>https://www2.ed.gov/about/offices/list/ocr/letters/colleague-el-201501.pdf</a:t>
            </a:r>
            <a:r>
              <a:rPr lang="en-US" altLang="en-US" dirty="0"/>
              <a:t>)</a:t>
            </a:r>
          </a:p>
          <a:p>
            <a:pPr eaLnBrk="1" hangingPunct="1">
              <a:spcBef>
                <a:spcPct val="0"/>
              </a:spcBef>
            </a:pPr>
            <a:endParaRPr lang="en-US" altLang="en-US" dirty="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Medium" panose="020B0603020102020204" pitchFamily="34" charset="0"/>
              </a:defRPr>
            </a:lvl1pPr>
            <a:lvl2pPr marL="758153" indent="-291596">
              <a:defRPr>
                <a:solidFill>
                  <a:schemeClr val="tx1"/>
                </a:solidFill>
                <a:latin typeface="Franklin Gothic Medium" panose="020B0603020102020204" pitchFamily="34" charset="0"/>
              </a:defRPr>
            </a:lvl2pPr>
            <a:lvl3pPr marL="1166389" indent="-233277">
              <a:defRPr>
                <a:solidFill>
                  <a:schemeClr val="tx1"/>
                </a:solidFill>
                <a:latin typeface="Franklin Gothic Medium" panose="020B0603020102020204" pitchFamily="34" charset="0"/>
              </a:defRPr>
            </a:lvl3pPr>
            <a:lvl4pPr marL="1632943" indent="-233277">
              <a:defRPr>
                <a:solidFill>
                  <a:schemeClr val="tx1"/>
                </a:solidFill>
                <a:latin typeface="Franklin Gothic Medium" panose="020B0603020102020204" pitchFamily="34" charset="0"/>
              </a:defRPr>
            </a:lvl4pPr>
            <a:lvl5pPr marL="2099498" indent="-233277">
              <a:defRPr>
                <a:solidFill>
                  <a:schemeClr val="tx1"/>
                </a:solidFill>
                <a:latin typeface="Franklin Gothic Medium" panose="020B0603020102020204" pitchFamily="34" charset="0"/>
              </a:defRPr>
            </a:lvl5pPr>
            <a:lvl6pPr marL="2566054" indent="-233277" eaLnBrk="0" fontAlgn="base" hangingPunct="0">
              <a:spcBef>
                <a:spcPct val="0"/>
              </a:spcBef>
              <a:spcAft>
                <a:spcPct val="0"/>
              </a:spcAft>
              <a:defRPr>
                <a:solidFill>
                  <a:schemeClr val="tx1"/>
                </a:solidFill>
                <a:latin typeface="Franklin Gothic Medium" panose="020B0603020102020204" pitchFamily="34" charset="0"/>
              </a:defRPr>
            </a:lvl6pPr>
            <a:lvl7pPr marL="3032609" indent="-233277" eaLnBrk="0" fontAlgn="base" hangingPunct="0">
              <a:spcBef>
                <a:spcPct val="0"/>
              </a:spcBef>
              <a:spcAft>
                <a:spcPct val="0"/>
              </a:spcAft>
              <a:defRPr>
                <a:solidFill>
                  <a:schemeClr val="tx1"/>
                </a:solidFill>
                <a:latin typeface="Franklin Gothic Medium" panose="020B0603020102020204" pitchFamily="34" charset="0"/>
              </a:defRPr>
            </a:lvl7pPr>
            <a:lvl8pPr marL="3499164" indent="-233277" eaLnBrk="0" fontAlgn="base" hangingPunct="0">
              <a:spcBef>
                <a:spcPct val="0"/>
              </a:spcBef>
              <a:spcAft>
                <a:spcPct val="0"/>
              </a:spcAft>
              <a:defRPr>
                <a:solidFill>
                  <a:schemeClr val="tx1"/>
                </a:solidFill>
                <a:latin typeface="Franklin Gothic Medium" panose="020B0603020102020204" pitchFamily="34" charset="0"/>
              </a:defRPr>
            </a:lvl8pPr>
            <a:lvl9pPr marL="3965719" indent="-233277"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D00104DF-B6EE-46A6-A3D3-1E101D6CF203}" type="slidenum">
              <a:rPr lang="en-US" altLang="en-US" smtClean="0">
                <a:latin typeface="Calibri" panose="020F0502020204030204" pitchFamily="34" charset="0"/>
              </a:rPr>
              <a:pPr fontAlgn="base">
                <a:spcBef>
                  <a:spcPct val="0"/>
                </a:spcBef>
                <a:spcAft>
                  <a:spcPct val="0"/>
                </a:spcAft>
              </a:pPr>
              <a:t>5</a:t>
            </a:fld>
            <a:endParaRPr lang="en-US" altLang="en-US" dirty="0">
              <a:latin typeface="Calibri" panose="020F0502020204030204" pitchFamily="34" charset="0"/>
            </a:endParaRPr>
          </a:p>
        </p:txBody>
      </p:sp>
    </p:spTree>
    <p:extLst>
      <p:ext uri="{BB962C8B-B14F-4D97-AF65-F5344CB8AC3E}">
        <p14:creationId xmlns:p14="http://schemas.microsoft.com/office/powerpoint/2010/main" val="12121856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ltLang="en-US" dirty="0"/>
              <a:t>Source: </a:t>
            </a:r>
            <a:r>
              <a:rPr lang="en-US" altLang="en-US" i="1" dirty="0"/>
              <a:t>Dear Colleague Letter </a:t>
            </a:r>
            <a:r>
              <a:rPr lang="en-US" altLang="en-US" dirty="0"/>
              <a:t>p. 24-29 (</a:t>
            </a:r>
            <a:r>
              <a:rPr lang="en-US" dirty="0">
                <a:hlinkClick r:id="rId3"/>
              </a:rPr>
              <a:t>https://www2.ed.gov/about/offices/list/ocr/letters/colleague-el-201501.pdf</a:t>
            </a:r>
            <a:r>
              <a:rPr lang="en-US" altLang="en-US" dirty="0"/>
              <a:t>)</a:t>
            </a:r>
          </a:p>
          <a:p>
            <a:pPr eaLnBrk="1" hangingPunct="1">
              <a:spcBef>
                <a:spcPct val="0"/>
              </a:spcBef>
            </a:pPr>
            <a:endParaRPr lang="en-US" altLang="en-US" dirty="0"/>
          </a:p>
          <a:p>
            <a:endParaRPr lang="en-US" dirty="0"/>
          </a:p>
        </p:txBody>
      </p:sp>
      <p:sp>
        <p:nvSpPr>
          <p:cNvPr id="4" name="Slide Number Placeholder 3"/>
          <p:cNvSpPr>
            <a:spLocks noGrp="1"/>
          </p:cNvSpPr>
          <p:nvPr>
            <p:ph type="sldNum" sz="quarter" idx="10"/>
          </p:nvPr>
        </p:nvSpPr>
        <p:spPr/>
        <p:txBody>
          <a:bodyPr/>
          <a:lstStyle/>
          <a:p>
            <a:fld id="{C1E2BC98-6EA0-4EE7-A97F-558F26662BCA}" type="slidenum">
              <a:rPr lang="en-US" smtClean="0"/>
              <a:t>6</a:t>
            </a:fld>
            <a:endParaRPr lang="en-US" dirty="0"/>
          </a:p>
        </p:txBody>
      </p:sp>
    </p:spTree>
    <p:extLst>
      <p:ext uri="{BB962C8B-B14F-4D97-AF65-F5344CB8AC3E}">
        <p14:creationId xmlns:p14="http://schemas.microsoft.com/office/powerpoint/2010/main" val="699420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ltLang="en-US" dirty="0"/>
              <a:t>Source: </a:t>
            </a:r>
            <a:r>
              <a:rPr lang="en-US" altLang="en-US" i="1" dirty="0"/>
              <a:t>Dear Colleague Letter </a:t>
            </a:r>
            <a:r>
              <a:rPr lang="en-US" altLang="en-US" dirty="0"/>
              <a:t>p. 24-29 (</a:t>
            </a:r>
            <a:r>
              <a:rPr lang="en-US" dirty="0">
                <a:hlinkClick r:id="rId3"/>
              </a:rPr>
              <a:t>https://www2.ed.gov/about/offices/list/ocr/letters/colleague-el-201501.pdf</a:t>
            </a:r>
            <a:r>
              <a:rPr lang="en-US" altLang="en-US" dirty="0"/>
              <a:t>)</a:t>
            </a:r>
          </a:p>
          <a:p>
            <a:pPr eaLnBrk="1" hangingPunct="1">
              <a:spcBef>
                <a:spcPct val="0"/>
              </a:spcBef>
            </a:pPr>
            <a:endParaRPr lang="en-US" altLang="en-US" dirty="0"/>
          </a:p>
          <a:p>
            <a:endParaRPr lang="en-US" dirty="0"/>
          </a:p>
        </p:txBody>
      </p:sp>
      <p:sp>
        <p:nvSpPr>
          <p:cNvPr id="4" name="Slide Number Placeholder 3"/>
          <p:cNvSpPr>
            <a:spLocks noGrp="1"/>
          </p:cNvSpPr>
          <p:nvPr>
            <p:ph type="sldNum" sz="quarter" idx="10"/>
          </p:nvPr>
        </p:nvSpPr>
        <p:spPr/>
        <p:txBody>
          <a:bodyPr/>
          <a:lstStyle/>
          <a:p>
            <a:fld id="{C1E2BC98-6EA0-4EE7-A97F-558F26662BCA}" type="slidenum">
              <a:rPr lang="en-US" smtClean="0"/>
              <a:t>7</a:t>
            </a:fld>
            <a:endParaRPr lang="en-US" dirty="0"/>
          </a:p>
        </p:txBody>
      </p:sp>
    </p:spTree>
    <p:extLst>
      <p:ext uri="{BB962C8B-B14F-4D97-AF65-F5344CB8AC3E}">
        <p14:creationId xmlns:p14="http://schemas.microsoft.com/office/powerpoint/2010/main" val="32545061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ltLang="en-US" dirty="0"/>
              <a:t>Source: </a:t>
            </a:r>
            <a:r>
              <a:rPr lang="en-US" altLang="en-US" i="1" dirty="0"/>
              <a:t>Dear Colleague Letter </a:t>
            </a:r>
            <a:r>
              <a:rPr lang="en-US" altLang="en-US" dirty="0"/>
              <a:t>p. 24-29 (</a:t>
            </a:r>
            <a:r>
              <a:rPr lang="en-US" dirty="0">
                <a:hlinkClick r:id="rId3"/>
              </a:rPr>
              <a:t>https://www2.ed.gov/about/offices/list/ocr/letters/colleague-el-201501.pdf</a:t>
            </a:r>
            <a:r>
              <a:rPr lang="en-US" altLang="en-US" dirty="0"/>
              <a:t>)</a:t>
            </a:r>
          </a:p>
          <a:p>
            <a:pPr eaLnBrk="1" hangingPunct="1">
              <a:spcBef>
                <a:spcPct val="0"/>
              </a:spcBef>
            </a:pPr>
            <a:endParaRPr lang="en-US" altLang="en-US" dirty="0"/>
          </a:p>
          <a:p>
            <a:endParaRPr lang="en-US" dirty="0"/>
          </a:p>
        </p:txBody>
      </p:sp>
      <p:sp>
        <p:nvSpPr>
          <p:cNvPr id="4" name="Slide Number Placeholder 3"/>
          <p:cNvSpPr>
            <a:spLocks noGrp="1"/>
          </p:cNvSpPr>
          <p:nvPr>
            <p:ph type="sldNum" sz="quarter" idx="10"/>
          </p:nvPr>
        </p:nvSpPr>
        <p:spPr/>
        <p:txBody>
          <a:bodyPr/>
          <a:lstStyle/>
          <a:p>
            <a:fld id="{C1E2BC98-6EA0-4EE7-A97F-558F26662BCA}" type="slidenum">
              <a:rPr lang="en-US" smtClean="0"/>
              <a:t>8</a:t>
            </a:fld>
            <a:endParaRPr lang="en-US" dirty="0"/>
          </a:p>
        </p:txBody>
      </p:sp>
    </p:spTree>
    <p:extLst>
      <p:ext uri="{BB962C8B-B14F-4D97-AF65-F5344CB8AC3E}">
        <p14:creationId xmlns:p14="http://schemas.microsoft.com/office/powerpoint/2010/main" val="7118669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E2BC98-6EA0-4EE7-A97F-558F26662BCA}" type="slidenum">
              <a:rPr lang="en-US" smtClean="0"/>
              <a:t>9</a:t>
            </a:fld>
            <a:endParaRPr lang="en-US" dirty="0"/>
          </a:p>
        </p:txBody>
      </p:sp>
    </p:spTree>
    <p:extLst>
      <p:ext uri="{BB962C8B-B14F-4D97-AF65-F5344CB8AC3E}">
        <p14:creationId xmlns:p14="http://schemas.microsoft.com/office/powerpoint/2010/main" val="5164592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Districts may not recommend that parents opt</a:t>
            </a:r>
            <a:r>
              <a:rPr lang="en-US" altLang="en-US" baseline="0" dirty="0"/>
              <a:t> out for any reason. </a:t>
            </a:r>
          </a:p>
          <a:p>
            <a:pPr eaLnBrk="1" hangingPunct="1">
              <a:spcBef>
                <a:spcPct val="0"/>
              </a:spcBef>
            </a:pPr>
            <a:endParaRPr lang="en-US" altLang="en-US" baseline="0" dirty="0"/>
          </a:p>
          <a:p>
            <a:pPr eaLnBrk="1" hangingPunct="1">
              <a:spcBef>
                <a:spcPct val="0"/>
              </a:spcBef>
            </a:pPr>
            <a:r>
              <a:rPr lang="en-US" altLang="en-US" b="1" u="sng" baseline="0" dirty="0"/>
              <a:t>Sources</a:t>
            </a:r>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altLang="en-US" i="1" baseline="0" dirty="0"/>
              <a:t>Dear Colleague Letter</a:t>
            </a:r>
            <a:r>
              <a:rPr lang="en-US" altLang="en-US" i="0" baseline="0" dirty="0"/>
              <a:t> p. 29-32 (</a:t>
            </a:r>
            <a:r>
              <a:rPr lang="en-US" dirty="0">
                <a:hlinkClick r:id="rId3"/>
              </a:rPr>
              <a:t>https://www2.ed.gov/about/offices/list/ocr/letters/colleague-el-201501.pdf</a:t>
            </a:r>
            <a:r>
              <a:rPr lang="en-US" altLang="en-US" dirty="0"/>
              <a:t>)</a:t>
            </a:r>
          </a:p>
          <a:p>
            <a:pPr marL="171450" indent="-171450" eaLnBrk="1" hangingPunct="1">
              <a:spcBef>
                <a:spcPct val="0"/>
              </a:spcBef>
              <a:buFont typeface="Arial" panose="020B0604020202020204" pitchFamily="34" charset="0"/>
              <a:buChar char="•"/>
            </a:pPr>
            <a:r>
              <a:rPr lang="en-US" altLang="en-US" i="0" baseline="0" dirty="0"/>
              <a:t>Non-Regulatory Guidance E-6 (</a:t>
            </a:r>
            <a:r>
              <a:rPr lang="en-US" dirty="0">
                <a:hlinkClick r:id="rId4"/>
              </a:rPr>
              <a:t>https://www2.ed.gov/policy/elsec/leg/essa/essatitleiiiguidenglishlearners92016.pdf</a:t>
            </a:r>
            <a:r>
              <a:rPr lang="en-US" altLang="en-US" i="0" baseline="0" dirty="0"/>
              <a:t>)</a:t>
            </a:r>
            <a:endParaRPr lang="en-US" altLang="en-US" dirty="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Medium" panose="020B0603020102020204" pitchFamily="34" charset="0"/>
              </a:defRPr>
            </a:lvl1pPr>
            <a:lvl2pPr marL="758153" indent="-291596">
              <a:defRPr>
                <a:solidFill>
                  <a:schemeClr val="tx1"/>
                </a:solidFill>
                <a:latin typeface="Franklin Gothic Medium" panose="020B0603020102020204" pitchFamily="34" charset="0"/>
              </a:defRPr>
            </a:lvl2pPr>
            <a:lvl3pPr marL="1166389" indent="-233277">
              <a:defRPr>
                <a:solidFill>
                  <a:schemeClr val="tx1"/>
                </a:solidFill>
                <a:latin typeface="Franklin Gothic Medium" panose="020B0603020102020204" pitchFamily="34" charset="0"/>
              </a:defRPr>
            </a:lvl3pPr>
            <a:lvl4pPr marL="1632943" indent="-233277">
              <a:defRPr>
                <a:solidFill>
                  <a:schemeClr val="tx1"/>
                </a:solidFill>
                <a:latin typeface="Franklin Gothic Medium" panose="020B0603020102020204" pitchFamily="34" charset="0"/>
              </a:defRPr>
            </a:lvl4pPr>
            <a:lvl5pPr marL="2099498" indent="-233277">
              <a:defRPr>
                <a:solidFill>
                  <a:schemeClr val="tx1"/>
                </a:solidFill>
                <a:latin typeface="Franklin Gothic Medium" panose="020B0603020102020204" pitchFamily="34" charset="0"/>
              </a:defRPr>
            </a:lvl5pPr>
            <a:lvl6pPr marL="2566054" indent="-233277" eaLnBrk="0" fontAlgn="base" hangingPunct="0">
              <a:spcBef>
                <a:spcPct val="0"/>
              </a:spcBef>
              <a:spcAft>
                <a:spcPct val="0"/>
              </a:spcAft>
              <a:defRPr>
                <a:solidFill>
                  <a:schemeClr val="tx1"/>
                </a:solidFill>
                <a:latin typeface="Franklin Gothic Medium" panose="020B0603020102020204" pitchFamily="34" charset="0"/>
              </a:defRPr>
            </a:lvl6pPr>
            <a:lvl7pPr marL="3032609" indent="-233277" eaLnBrk="0" fontAlgn="base" hangingPunct="0">
              <a:spcBef>
                <a:spcPct val="0"/>
              </a:spcBef>
              <a:spcAft>
                <a:spcPct val="0"/>
              </a:spcAft>
              <a:defRPr>
                <a:solidFill>
                  <a:schemeClr val="tx1"/>
                </a:solidFill>
                <a:latin typeface="Franklin Gothic Medium" panose="020B0603020102020204" pitchFamily="34" charset="0"/>
              </a:defRPr>
            </a:lvl7pPr>
            <a:lvl8pPr marL="3499164" indent="-233277" eaLnBrk="0" fontAlgn="base" hangingPunct="0">
              <a:spcBef>
                <a:spcPct val="0"/>
              </a:spcBef>
              <a:spcAft>
                <a:spcPct val="0"/>
              </a:spcAft>
              <a:defRPr>
                <a:solidFill>
                  <a:schemeClr val="tx1"/>
                </a:solidFill>
                <a:latin typeface="Franklin Gothic Medium" panose="020B0603020102020204" pitchFamily="34" charset="0"/>
              </a:defRPr>
            </a:lvl8pPr>
            <a:lvl9pPr marL="3965719" indent="-233277"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D00104DF-B6EE-46A6-A3D3-1E101D6CF203}" type="slidenum">
              <a:rPr lang="en-US" altLang="en-US" smtClean="0">
                <a:latin typeface="Calibri" panose="020F0502020204030204" pitchFamily="34" charset="0"/>
              </a:rPr>
              <a:pPr fontAlgn="base">
                <a:spcBef>
                  <a:spcPct val="0"/>
                </a:spcBef>
                <a:spcAft>
                  <a:spcPct val="0"/>
                </a:spcAft>
              </a:pPr>
              <a:t>10</a:t>
            </a:fld>
            <a:endParaRPr lang="en-US" altLang="en-US" dirty="0">
              <a:latin typeface="Calibri" panose="020F0502020204030204" pitchFamily="34" charset="0"/>
            </a:endParaRPr>
          </a:p>
        </p:txBody>
      </p:sp>
    </p:spTree>
    <p:extLst>
      <p:ext uri="{BB962C8B-B14F-4D97-AF65-F5344CB8AC3E}">
        <p14:creationId xmlns:p14="http://schemas.microsoft.com/office/powerpoint/2010/main" val="13660003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KDE Custom Layout">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11016766" y="6309650"/>
            <a:ext cx="683339" cy="365125"/>
          </a:xfrm>
          <a:prstGeom prst="rect">
            <a:avLst/>
          </a:prstGeom>
        </p:spPr>
        <p:txBody>
          <a:bodyPr/>
          <a:lstStyle>
            <a:lvl1pPr algn="r">
              <a:defRPr>
                <a:solidFill>
                  <a:schemeClr val="bg1"/>
                </a:solidFill>
              </a:defRPr>
            </a:lvl1pPr>
          </a:lstStyle>
          <a:p>
            <a:fld id="{91BD7323-49BF-4C97-8773-5EC64C492009}" type="slidenum">
              <a:rPr lang="en-US" smtClean="0"/>
              <a:pPr/>
              <a:t>‹#›</a:t>
            </a:fld>
            <a:endParaRPr lang="en-US" dirty="0"/>
          </a:p>
        </p:txBody>
      </p:sp>
    </p:spTree>
    <p:extLst>
      <p:ext uri="{BB962C8B-B14F-4D97-AF65-F5344CB8AC3E}">
        <p14:creationId xmlns:p14="http://schemas.microsoft.com/office/powerpoint/2010/main" val="1525281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55786" y="257216"/>
            <a:ext cx="8992572" cy="1320800"/>
          </a:xfrm>
          <a:prstGeom prst="rect">
            <a:avLst/>
          </a:prstGeom>
        </p:spPr>
        <p:txBody>
          <a:bodyPr anchor="t"/>
          <a:lstStyle>
            <a:lvl1pPr>
              <a:defRPr/>
            </a:lvl1pPr>
          </a:lstStyle>
          <a:p>
            <a:r>
              <a:rPr lang="en-US" dirty="0"/>
              <a:t>Click to edit Master title</a:t>
            </a:r>
          </a:p>
        </p:txBody>
      </p:sp>
      <p:sp>
        <p:nvSpPr>
          <p:cNvPr id="3" name="Text Placeholder 2"/>
          <p:cNvSpPr>
            <a:spLocks noGrp="1"/>
          </p:cNvSpPr>
          <p:nvPr>
            <p:ph type="body" idx="1"/>
          </p:nvPr>
        </p:nvSpPr>
        <p:spPr>
          <a:xfrm>
            <a:off x="581633" y="1872852"/>
            <a:ext cx="4297679" cy="576262"/>
          </a:xfrm>
          <a:prstGeom prst="rect">
            <a:avLst/>
          </a:prstGeo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p:cNvSpPr>
            <a:spLocks noGrp="1"/>
          </p:cNvSpPr>
          <p:nvPr>
            <p:ph type="body" sz="quarter" idx="3"/>
          </p:nvPr>
        </p:nvSpPr>
        <p:spPr>
          <a:xfrm>
            <a:off x="5228455" y="1872852"/>
            <a:ext cx="4297681" cy="576262"/>
          </a:xfrm>
          <a:prstGeom prst="rect">
            <a:avLst/>
          </a:prstGeo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9" name="Slide Number Placeholder 8"/>
          <p:cNvSpPr>
            <a:spLocks noGrp="1"/>
          </p:cNvSpPr>
          <p:nvPr>
            <p:ph type="sldNum" sz="quarter" idx="12"/>
          </p:nvPr>
        </p:nvSpPr>
        <p:spPr/>
        <p:txBody>
          <a:bodyPr/>
          <a:lstStyle/>
          <a:p>
            <a:fld id="{91BD7323-49BF-4C97-8773-5EC64C492009}" type="slidenum">
              <a:rPr lang="en-US" smtClean="0"/>
              <a:t>‹#›</a:t>
            </a:fld>
            <a:endParaRPr lang="en-US" dirty="0"/>
          </a:p>
        </p:txBody>
      </p:sp>
      <p:sp>
        <p:nvSpPr>
          <p:cNvPr id="10" name="Content Placeholder 2"/>
          <p:cNvSpPr>
            <a:spLocks noGrp="1"/>
          </p:cNvSpPr>
          <p:nvPr>
            <p:ph sz="half" idx="13"/>
          </p:nvPr>
        </p:nvSpPr>
        <p:spPr>
          <a:xfrm>
            <a:off x="581633" y="2689786"/>
            <a:ext cx="4297680" cy="3806548"/>
          </a:xfrm>
          <a:prstGeom prst="rect">
            <a:avLst/>
          </a:prstGeom>
        </p:spPr>
        <p:txBody>
          <a:bodyPr/>
          <a:lstStyle/>
          <a:p>
            <a:pPr lvl="0"/>
            <a:r>
              <a:rPr lang="en-US" dirty="0"/>
              <a:t>Click to edit Master text styles</a:t>
            </a:r>
          </a:p>
          <a:p>
            <a:pPr lvl="1"/>
            <a:r>
              <a:rPr lang="en-US" dirty="0"/>
              <a:t>Second level</a:t>
            </a:r>
          </a:p>
          <a:p>
            <a:pPr lvl="2"/>
            <a:r>
              <a:rPr lang="en-US" dirty="0"/>
              <a:t>Third level</a:t>
            </a:r>
          </a:p>
        </p:txBody>
      </p:sp>
      <p:sp>
        <p:nvSpPr>
          <p:cNvPr id="11" name="Content Placeholder 3"/>
          <p:cNvSpPr>
            <a:spLocks noGrp="1"/>
          </p:cNvSpPr>
          <p:nvPr>
            <p:ph sz="half" idx="2"/>
          </p:nvPr>
        </p:nvSpPr>
        <p:spPr>
          <a:xfrm>
            <a:off x="5228456" y="2689787"/>
            <a:ext cx="4297680" cy="3806546"/>
          </a:xfrm>
          <a:prstGeom prst="rect">
            <a:avLst/>
          </a:prstGeom>
        </p:spPr>
        <p:txBody>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223522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07475" y="514924"/>
            <a:ext cx="5766527" cy="6022354"/>
          </a:xfrm>
          <a:prstGeom prst="rect">
            <a:avLst/>
          </a:prstGeom>
        </p:spPr>
        <p:txBody>
          <a:bodyPr>
            <a:normAutofit/>
          </a:bodyPr>
          <a:lstStyle/>
          <a:p>
            <a:pPr lvl="0"/>
            <a:r>
              <a:rPr lang="en-US" dirty="0"/>
              <a:t>Click to edit Master text styles</a:t>
            </a:r>
          </a:p>
          <a:p>
            <a:pPr lvl="1"/>
            <a:r>
              <a:rPr lang="en-US" dirty="0"/>
              <a:t>Second level</a:t>
            </a:r>
          </a:p>
          <a:p>
            <a:pPr lvl="2"/>
            <a:r>
              <a:rPr lang="en-US" dirty="0"/>
              <a:t>Third level</a:t>
            </a:r>
          </a:p>
        </p:txBody>
      </p:sp>
      <p:sp>
        <p:nvSpPr>
          <p:cNvPr id="7" name="Slide Number Placeholder 6"/>
          <p:cNvSpPr>
            <a:spLocks noGrp="1"/>
          </p:cNvSpPr>
          <p:nvPr>
            <p:ph type="sldNum" sz="quarter" idx="12"/>
          </p:nvPr>
        </p:nvSpPr>
        <p:spPr/>
        <p:txBody>
          <a:bodyPr/>
          <a:lstStyle/>
          <a:p>
            <a:fld id="{91BD7323-49BF-4C97-8773-5EC64C492009}" type="slidenum">
              <a:rPr lang="en-US" smtClean="0"/>
              <a:t>‹#›</a:t>
            </a:fld>
            <a:endParaRPr lang="en-US" dirty="0"/>
          </a:p>
        </p:txBody>
      </p:sp>
      <p:sp>
        <p:nvSpPr>
          <p:cNvPr id="4" name="Picture Placeholder 3"/>
          <p:cNvSpPr>
            <a:spLocks noGrp="1"/>
          </p:cNvSpPr>
          <p:nvPr>
            <p:ph type="pic" sz="quarter" idx="13"/>
          </p:nvPr>
        </p:nvSpPr>
        <p:spPr>
          <a:xfrm>
            <a:off x="573088" y="2629957"/>
            <a:ext cx="2525712" cy="1792288"/>
          </a:xfrm>
          <a:prstGeom prst="rect">
            <a:avLst/>
          </a:prstGeom>
        </p:spPr>
        <p:txBody>
          <a:bodyPr/>
          <a:lstStyle/>
          <a:p>
            <a:endParaRPr lang="en-US" dirty="0"/>
          </a:p>
        </p:txBody>
      </p:sp>
      <p:sp>
        <p:nvSpPr>
          <p:cNvPr id="6" name="Picture Placeholder 3"/>
          <p:cNvSpPr>
            <a:spLocks noGrp="1"/>
          </p:cNvSpPr>
          <p:nvPr>
            <p:ph type="pic" sz="quarter" idx="14"/>
          </p:nvPr>
        </p:nvSpPr>
        <p:spPr>
          <a:xfrm>
            <a:off x="573088" y="514924"/>
            <a:ext cx="2525712" cy="1792288"/>
          </a:xfrm>
          <a:prstGeom prst="rect">
            <a:avLst/>
          </a:prstGeom>
        </p:spPr>
        <p:txBody>
          <a:bodyPr/>
          <a:lstStyle/>
          <a:p>
            <a:endParaRPr lang="en-US" dirty="0"/>
          </a:p>
        </p:txBody>
      </p:sp>
      <p:sp>
        <p:nvSpPr>
          <p:cNvPr id="8" name="Picture Placeholder 3"/>
          <p:cNvSpPr>
            <a:spLocks noGrp="1"/>
          </p:cNvSpPr>
          <p:nvPr>
            <p:ph type="pic" sz="quarter" idx="15"/>
          </p:nvPr>
        </p:nvSpPr>
        <p:spPr>
          <a:xfrm>
            <a:off x="573088" y="4744990"/>
            <a:ext cx="2525712" cy="1792288"/>
          </a:xfrm>
          <a:prstGeom prst="rect">
            <a:avLst/>
          </a:prstGeom>
        </p:spPr>
        <p:txBody>
          <a:bodyPr/>
          <a:lstStyle/>
          <a:p>
            <a:endParaRPr lang="en-US" dirty="0"/>
          </a:p>
        </p:txBody>
      </p:sp>
    </p:spTree>
    <p:extLst>
      <p:ext uri="{BB962C8B-B14F-4D97-AF65-F5344CB8AC3E}">
        <p14:creationId xmlns:p14="http://schemas.microsoft.com/office/powerpoint/2010/main" val="12229497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677334" y="395785"/>
            <a:ext cx="8596668" cy="6059605"/>
          </a:xfrm>
          <a:prstGeom prst="rect">
            <a:avLst/>
          </a:prstGeo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7" name="Slide Number Placeholder 6"/>
          <p:cNvSpPr>
            <a:spLocks noGrp="1"/>
          </p:cNvSpPr>
          <p:nvPr>
            <p:ph type="sldNum" sz="quarter" idx="12"/>
          </p:nvPr>
        </p:nvSpPr>
        <p:spPr/>
        <p:txBody>
          <a:bodyPr/>
          <a:lstStyle/>
          <a:p>
            <a:fld id="{91BD7323-49BF-4C97-8773-5EC64C492009}" type="slidenum">
              <a:rPr lang="en-US" smtClean="0"/>
              <a:t>‹#›</a:t>
            </a:fld>
            <a:endParaRPr lang="en-US" dirty="0"/>
          </a:p>
        </p:txBody>
      </p:sp>
    </p:spTree>
    <p:extLst>
      <p:ext uri="{BB962C8B-B14F-4D97-AF65-F5344CB8AC3E}">
        <p14:creationId xmlns:p14="http://schemas.microsoft.com/office/powerpoint/2010/main" val="40869641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a:prstGeom prst="rect">
            <a:avLst/>
          </a:prstGeom>
        </p:spPr>
        <p:txBody>
          <a:bodyPr anchor="ctr">
            <a:normAutofit/>
          </a:bodyPr>
          <a:lstStyle>
            <a:lvl1pPr algn="l">
              <a:defRPr sz="4400" b="0" cap="none"/>
            </a:lvl1p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p>
            <a:fld id="{91BD7323-49BF-4C97-8773-5EC64C492009}"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3904751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2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91BD7323-49BF-4C97-8773-5EC64C492009}" type="slidenum">
              <a:rPr lang="en-US" smtClean="0"/>
              <a:t>‹#›</a:t>
            </a:fld>
            <a:endParaRPr lang="en-US" dirty="0"/>
          </a:p>
        </p:txBody>
      </p:sp>
    </p:spTree>
    <p:extLst>
      <p:ext uri="{BB962C8B-B14F-4D97-AF65-F5344CB8AC3E}">
        <p14:creationId xmlns:p14="http://schemas.microsoft.com/office/powerpoint/2010/main" val="2532227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DE Custom Layout">
    <p:spTree>
      <p:nvGrpSpPr>
        <p:cNvPr id="1" name=""/>
        <p:cNvGrpSpPr/>
        <p:nvPr/>
      </p:nvGrpSpPr>
      <p:grpSpPr>
        <a:xfrm>
          <a:off x="0" y="0"/>
          <a:ext cx="0" cy="0"/>
          <a:chOff x="0" y="0"/>
          <a:chExt cx="0" cy="0"/>
        </a:xfrm>
      </p:grpSpPr>
      <p:pic>
        <p:nvPicPr>
          <p:cNvPr id="3" name="Picture 1"/>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844343" y="-550863"/>
            <a:ext cx="7232650" cy="795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3101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dirty="0"/>
          </a:p>
        </p:txBody>
      </p:sp>
    </p:spTree>
    <p:extLst>
      <p:ext uri="{BB962C8B-B14F-4D97-AF65-F5344CB8AC3E}">
        <p14:creationId xmlns:p14="http://schemas.microsoft.com/office/powerpoint/2010/main" val="1607963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74469" y="1477104"/>
            <a:ext cx="8664694" cy="1646302"/>
          </a:xfrm>
        </p:spPr>
        <p:txBody>
          <a:bodyPr anchor="b">
            <a:noAutofit/>
          </a:bodyPr>
          <a:lstStyle>
            <a:lvl1pPr algn="l">
              <a:defRPr sz="5400">
                <a:solidFill>
                  <a:schemeClr val="bg2">
                    <a:lumMod val="25000"/>
                  </a:schemeClr>
                </a:solidFill>
              </a:defRPr>
            </a:lvl1pPr>
          </a:lstStyle>
          <a:p>
            <a:r>
              <a:rPr lang="en-US" dirty="0"/>
              <a:t>Click to edit Master title style</a:t>
            </a:r>
          </a:p>
        </p:txBody>
      </p:sp>
      <p:sp>
        <p:nvSpPr>
          <p:cNvPr id="3" name="Subtitle 2"/>
          <p:cNvSpPr>
            <a:spLocks noGrp="1"/>
          </p:cNvSpPr>
          <p:nvPr>
            <p:ph type="subTitle" idx="1"/>
          </p:nvPr>
        </p:nvSpPr>
        <p:spPr>
          <a:xfrm>
            <a:off x="1285102" y="3346212"/>
            <a:ext cx="8298206" cy="1096899"/>
          </a:xfrm>
        </p:spPr>
        <p:txBody>
          <a:bodyPr anchor="t">
            <a:normAutofit/>
          </a:bodyPr>
          <a:lstStyle>
            <a:lvl1pPr marL="0" indent="0" algn="r">
              <a:buNone/>
              <a:defRPr sz="280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z="3600" dirty="0">
                <a:solidFill>
                  <a:schemeClr val="tx1"/>
                </a:solidFill>
              </a:rPr>
              <a:t>Click to edit Master subtitle style</a:t>
            </a:r>
          </a:p>
        </p:txBody>
      </p:sp>
      <p:grpSp>
        <p:nvGrpSpPr>
          <p:cNvPr id="28" name="Group 27"/>
          <p:cNvGrpSpPr/>
          <p:nvPr userDrawn="1"/>
        </p:nvGrpSpPr>
        <p:grpSpPr>
          <a:xfrm>
            <a:off x="0" y="0"/>
            <a:ext cx="12192000" cy="6866467"/>
            <a:chOff x="0" y="-8467"/>
            <a:chExt cx="12192000" cy="6866467"/>
          </a:xfrm>
        </p:grpSpPr>
        <p:cxnSp>
          <p:nvCxnSpPr>
            <p:cNvPr id="29" name="Straight Connector 28"/>
            <p:cNvCxnSpPr/>
            <p:nvPr/>
          </p:nvCxnSpPr>
          <p:spPr>
            <a:xfrm>
              <a:off x="9169166" y="-8467"/>
              <a:ext cx="1783321" cy="685648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flipH="1">
              <a:off x="8475260" y="3681413"/>
              <a:ext cx="3713565" cy="316660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3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7"/>
            <p:cNvSpPr/>
            <p:nvPr/>
          </p:nvSpPr>
          <p:spPr>
            <a:xfrm>
              <a:off x="9190612" y="-8467"/>
              <a:ext cx="299821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tx2">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Isosceles Triangle 3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Isosceles Triangle 37"/>
            <p:cNvSpPr/>
            <p:nvPr/>
          </p:nvSpPr>
          <p:spPr>
            <a:xfrm>
              <a:off x="0" y="4013200"/>
              <a:ext cx="448733" cy="2844800"/>
            </a:xfrm>
            <a:prstGeom prst="triangle">
              <a:avLst>
                <a:gd name="adj" fmla="val 0"/>
              </a:avLst>
            </a:prstGeom>
            <a:solidFill>
              <a:schemeClr val="bg2">
                <a:lumMod val="2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42" name="Picture 4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7105" y="0"/>
            <a:ext cx="2377440" cy="2377438"/>
          </a:xfrm>
          <a:prstGeom prst="rect">
            <a:avLst/>
          </a:prstGeom>
        </p:spPr>
      </p:pic>
      <p:sp>
        <p:nvSpPr>
          <p:cNvPr id="54" name="Isosceles Triangle 53"/>
          <p:cNvSpPr/>
          <p:nvPr userDrawn="1"/>
        </p:nvSpPr>
        <p:spPr>
          <a:xfrm flipV="1">
            <a:off x="1" y="-2"/>
            <a:ext cx="1177627" cy="5336275"/>
          </a:xfrm>
          <a:prstGeom prst="triangle">
            <a:avLst>
              <a:gd name="adj" fmla="val 0"/>
            </a:avLst>
          </a:prstGeom>
          <a:solidFill>
            <a:srgbClr val="6F81AC">
              <a:alpha val="80000"/>
            </a:srgbClr>
          </a:solidFill>
          <a:ln>
            <a:noFill/>
          </a:ln>
          <a:effectLst/>
        </p:spPr>
        <p:style>
          <a:lnRef idx="1">
            <a:schemeClr val="accent1"/>
          </a:lnRef>
          <a:fillRef idx="3">
            <a:schemeClr val="accent1"/>
          </a:fillRef>
          <a:effectRef idx="2">
            <a:schemeClr val="accent1"/>
          </a:effectRef>
          <a:fontRef idx="minor">
            <a:schemeClr val="lt1"/>
          </a:fontRef>
        </p:style>
      </p:sp>
      <p:sp>
        <p:nvSpPr>
          <p:cNvPr id="4" name="Date Placeholder 3"/>
          <p:cNvSpPr>
            <a:spLocks noGrp="1"/>
          </p:cNvSpPr>
          <p:nvPr>
            <p:ph type="dt" sz="half" idx="10"/>
          </p:nvPr>
        </p:nvSpPr>
        <p:spPr>
          <a:xfrm>
            <a:off x="10650823" y="6289723"/>
            <a:ext cx="1416021" cy="387824"/>
          </a:xfrm>
          <a:prstGeom prst="rect">
            <a:avLst/>
          </a:prstGeom>
        </p:spPr>
        <p:txBody>
          <a:bodyPr/>
          <a:lstStyle>
            <a:lvl1pPr algn="r">
              <a:defRPr sz="1600">
                <a:solidFill>
                  <a:schemeClr val="bg1"/>
                </a:solidFill>
              </a:defRPr>
            </a:lvl1pPr>
          </a:lstStyle>
          <a:p>
            <a:endParaRPr lang="en-US" dirty="0"/>
          </a:p>
        </p:txBody>
      </p:sp>
    </p:spTree>
    <p:extLst>
      <p:ext uri="{BB962C8B-B14F-4D97-AF65-F5344CB8AC3E}">
        <p14:creationId xmlns:p14="http://schemas.microsoft.com/office/powerpoint/2010/main" val="2076546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596668" cy="1320800"/>
          </a:xfrm>
        </p:spPr>
        <p:txBody>
          <a:bodyPr/>
          <a:lstStyle/>
          <a:p>
            <a:r>
              <a:rPr lang="en-US"/>
              <a:t>Click to edit Master title style</a:t>
            </a:r>
            <a:endParaRPr lang="en-US" dirty="0"/>
          </a:p>
        </p:txBody>
      </p:sp>
      <p:sp>
        <p:nvSpPr>
          <p:cNvPr id="5" name="Text Placeholder 4"/>
          <p:cNvSpPr>
            <a:spLocks noGrp="1"/>
          </p:cNvSpPr>
          <p:nvPr>
            <p:ph type="body" sz="quarter" idx="13"/>
          </p:nvPr>
        </p:nvSpPr>
        <p:spPr>
          <a:xfrm>
            <a:off x="555786" y="1773451"/>
            <a:ext cx="9188715" cy="4901324"/>
          </a:xfrm>
        </p:spPr>
        <p:txBody>
          <a:bodyPr/>
          <a:lstStyle>
            <a:lvl5pPr marL="2057400" indent="-228600">
              <a:buFont typeface="Franklin Gothic Medium" panose="020B06030201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030413" y="6314034"/>
            <a:ext cx="683339" cy="365125"/>
          </a:xfrm>
        </p:spPr>
        <p:txBody>
          <a:bodyPr/>
          <a:lstStyle/>
          <a:p>
            <a:fld id="{91BD7323-49BF-4C97-8773-5EC64C492009}" type="slidenum">
              <a:rPr lang="en-US" smtClean="0"/>
              <a:t>‹#›</a:t>
            </a:fld>
            <a:endParaRPr lang="en-US" dirty="0"/>
          </a:p>
        </p:txBody>
      </p:sp>
    </p:spTree>
    <p:extLst>
      <p:ext uri="{BB962C8B-B14F-4D97-AF65-F5344CB8AC3E}">
        <p14:creationId xmlns:p14="http://schemas.microsoft.com/office/powerpoint/2010/main" val="4040261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55786" y="257216"/>
            <a:ext cx="8992572" cy="1320800"/>
          </a:xfrm>
          <a:prstGeom prst="rect">
            <a:avLst/>
          </a:prstGeom>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dirty="0"/>
          </a:p>
        </p:txBody>
      </p:sp>
      <p:sp>
        <p:nvSpPr>
          <p:cNvPr id="9" name="Content Placeholder 8"/>
          <p:cNvSpPr>
            <a:spLocks noGrp="1"/>
          </p:cNvSpPr>
          <p:nvPr>
            <p:ph sz="quarter" idx="12"/>
          </p:nvPr>
        </p:nvSpPr>
        <p:spPr>
          <a:xfrm>
            <a:off x="581634" y="1796387"/>
            <a:ext cx="9090025" cy="4878388"/>
          </a:xfrm>
          <a:prstGeom prst="rect">
            <a:avLst/>
          </a:prstGeom>
        </p:spPr>
        <p:txBody>
          <a:bodyPr/>
          <a:lstStyle>
            <a:lvl1pPr marL="0" indent="0">
              <a:buNone/>
              <a:defRPr/>
            </a:lvl1pPr>
          </a:lstStyle>
          <a:p>
            <a:pPr lvl="0"/>
            <a:endParaRPr lang="en-US" dirty="0"/>
          </a:p>
        </p:txBody>
      </p:sp>
    </p:spTree>
    <p:extLst>
      <p:ext uri="{BB962C8B-B14F-4D97-AF65-F5344CB8AC3E}">
        <p14:creationId xmlns:p14="http://schemas.microsoft.com/office/powerpoint/2010/main" val="3101040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633" y="311380"/>
            <a:ext cx="8944503" cy="1320800"/>
          </a:xfrm>
          <a:prstGeom prst="rect">
            <a:avLst/>
          </a:prstGeom>
        </p:spPr>
        <p:txBody>
          <a:bodyPr/>
          <a:lstStyle/>
          <a:p>
            <a:r>
              <a:rPr lang="en-US"/>
              <a:t>Click to edit Master title style</a:t>
            </a:r>
            <a:endParaRPr lang="en-US" dirty="0"/>
          </a:p>
        </p:txBody>
      </p:sp>
      <p:sp>
        <p:nvSpPr>
          <p:cNvPr id="7" name="Slide Number Placeholder 6"/>
          <p:cNvSpPr>
            <a:spLocks noGrp="1"/>
          </p:cNvSpPr>
          <p:nvPr>
            <p:ph type="sldNum" sz="quarter" idx="12"/>
          </p:nvPr>
        </p:nvSpPr>
        <p:spPr/>
        <p:txBody>
          <a:bodyPr/>
          <a:lstStyle/>
          <a:p>
            <a:fld id="{91BD7323-49BF-4C97-8773-5EC64C492009}" type="slidenum">
              <a:rPr lang="en-US" smtClean="0"/>
              <a:t>‹#›</a:t>
            </a:fld>
            <a:endParaRPr lang="en-US" dirty="0"/>
          </a:p>
        </p:txBody>
      </p:sp>
      <p:sp>
        <p:nvSpPr>
          <p:cNvPr id="6" name="Text Placeholder 5"/>
          <p:cNvSpPr>
            <a:spLocks noGrp="1"/>
          </p:cNvSpPr>
          <p:nvPr>
            <p:ph type="body" sz="quarter" idx="13"/>
          </p:nvPr>
        </p:nvSpPr>
        <p:spPr>
          <a:xfrm>
            <a:off x="581633" y="1801625"/>
            <a:ext cx="4297680" cy="4694708"/>
          </a:xfrm>
          <a:prstGeom prst="rect">
            <a:avLst/>
          </a:prstGeom>
        </p:spPr>
        <p:txBody>
          <a:bodyPr/>
          <a:lstStyle>
            <a:lvl5pPr marL="2057400" indent="-228600">
              <a:buFont typeface="Franklin Gothic Medium" panose="020B06030201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5"/>
          <p:cNvSpPr>
            <a:spLocks noGrp="1"/>
          </p:cNvSpPr>
          <p:nvPr>
            <p:ph type="body" sz="quarter" idx="14"/>
          </p:nvPr>
        </p:nvSpPr>
        <p:spPr>
          <a:xfrm>
            <a:off x="5228456" y="1801625"/>
            <a:ext cx="4297680" cy="4694708"/>
          </a:xfrm>
          <a:prstGeom prst="rect">
            <a:avLst/>
          </a:prstGeom>
        </p:spPr>
        <p:txBody>
          <a:bodyPr/>
          <a:lstStyle>
            <a:lvl5pPr marL="2057400" indent="-228600">
              <a:buFont typeface="Franklin Gothic Medium" panose="020B06030201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04258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633" y="311380"/>
            <a:ext cx="8944503" cy="1320800"/>
          </a:xfrm>
          <a:prstGeom prst="rect">
            <a:avLst/>
          </a:prstGeom>
        </p:spPr>
        <p:txBody>
          <a:bodyPr/>
          <a:lstStyle/>
          <a:p>
            <a:r>
              <a:rPr lang="en-US"/>
              <a:t>Click to edit Master title style</a:t>
            </a:r>
            <a:endParaRPr lang="en-US" dirty="0"/>
          </a:p>
        </p:txBody>
      </p:sp>
      <p:sp>
        <p:nvSpPr>
          <p:cNvPr id="7" name="Slide Number Placeholder 6"/>
          <p:cNvSpPr>
            <a:spLocks noGrp="1"/>
          </p:cNvSpPr>
          <p:nvPr>
            <p:ph type="sldNum" sz="quarter" idx="12"/>
          </p:nvPr>
        </p:nvSpPr>
        <p:spPr/>
        <p:txBody>
          <a:bodyPr/>
          <a:lstStyle/>
          <a:p>
            <a:fld id="{91BD7323-49BF-4C97-8773-5EC64C492009}" type="slidenum">
              <a:rPr lang="en-US" smtClean="0"/>
              <a:t>‹#›</a:t>
            </a:fld>
            <a:endParaRPr lang="en-US" dirty="0"/>
          </a:p>
        </p:txBody>
      </p:sp>
      <p:sp>
        <p:nvSpPr>
          <p:cNvPr id="8" name="Text Placeholder 5"/>
          <p:cNvSpPr>
            <a:spLocks noGrp="1"/>
          </p:cNvSpPr>
          <p:nvPr>
            <p:ph type="body" sz="quarter" idx="14"/>
          </p:nvPr>
        </p:nvSpPr>
        <p:spPr>
          <a:xfrm>
            <a:off x="5228456" y="1801625"/>
            <a:ext cx="4297680" cy="4694708"/>
          </a:xfrm>
          <a:prstGeom prst="rect">
            <a:avLst/>
          </a:prstGeom>
        </p:spPr>
        <p:txBody>
          <a:bodyPr/>
          <a:lstStyle>
            <a:lvl5pPr marL="2057400" indent="-228600">
              <a:buFont typeface="Franklin Gothic Medium" panose="020B06030201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icture Placeholder 3"/>
          <p:cNvSpPr>
            <a:spLocks noGrp="1"/>
          </p:cNvSpPr>
          <p:nvPr>
            <p:ph type="pic" sz="quarter" idx="15"/>
          </p:nvPr>
        </p:nvSpPr>
        <p:spPr>
          <a:xfrm>
            <a:off x="581025" y="1801813"/>
            <a:ext cx="4481513" cy="4694237"/>
          </a:xfrm>
          <a:prstGeom prst="rect">
            <a:avLst/>
          </a:prstGeom>
        </p:spPr>
        <p:txBody>
          <a:bodyPr/>
          <a:lstStyle/>
          <a:p>
            <a:endParaRPr lang="en-US" dirty="0"/>
          </a:p>
        </p:txBody>
      </p:sp>
    </p:spTree>
    <p:extLst>
      <p:ext uri="{BB962C8B-B14F-4D97-AF65-F5344CB8AC3E}">
        <p14:creationId xmlns:p14="http://schemas.microsoft.com/office/powerpoint/2010/main" val="3655352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55786" y="257216"/>
            <a:ext cx="8992572" cy="1320800"/>
          </a:xfrm>
          <a:prstGeom prst="rect">
            <a:avLst/>
          </a:prstGeom>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dirty="0"/>
          </a:p>
        </p:txBody>
      </p:sp>
      <p:sp>
        <p:nvSpPr>
          <p:cNvPr id="4" name="Content Placeholder 2"/>
          <p:cNvSpPr>
            <a:spLocks noGrp="1"/>
          </p:cNvSpPr>
          <p:nvPr>
            <p:ph sz="half" idx="1"/>
          </p:nvPr>
        </p:nvSpPr>
        <p:spPr>
          <a:xfrm>
            <a:off x="581633" y="1801625"/>
            <a:ext cx="4297680" cy="4694708"/>
          </a:xfrm>
          <a:prstGeom prst="rect">
            <a:avLst/>
          </a:prstGeom>
        </p:spPr>
        <p:txBody>
          <a:bodyPr/>
          <a:lstStyle>
            <a:lvl1pPr marL="0" indent="0">
              <a:buNone/>
              <a:defRPr/>
            </a:lvl1pPr>
          </a:lstStyle>
          <a:p>
            <a:pPr lvl="0"/>
            <a:endParaRPr lang="en-US" dirty="0"/>
          </a:p>
        </p:txBody>
      </p:sp>
      <p:sp>
        <p:nvSpPr>
          <p:cNvPr id="5" name="Content Placeholder 3"/>
          <p:cNvSpPr>
            <a:spLocks noGrp="1"/>
          </p:cNvSpPr>
          <p:nvPr>
            <p:ph sz="half" idx="2"/>
          </p:nvPr>
        </p:nvSpPr>
        <p:spPr>
          <a:xfrm>
            <a:off x="5228456" y="1801625"/>
            <a:ext cx="4297680" cy="4694708"/>
          </a:xfrm>
          <a:prstGeom prst="rect">
            <a:avLst/>
          </a:prstGeom>
        </p:spPr>
        <p:txBody>
          <a:bodyPr/>
          <a:lstStyle>
            <a:lvl1pPr marL="0" indent="0">
              <a:buNone/>
              <a:defRPr/>
            </a:lvl1pPr>
          </a:lstStyle>
          <a:p>
            <a:pPr lvl="0"/>
            <a:endParaRPr lang="en-US" dirty="0"/>
          </a:p>
        </p:txBody>
      </p:sp>
    </p:spTree>
    <p:extLst>
      <p:ext uri="{BB962C8B-B14F-4D97-AF65-F5344CB8AC3E}">
        <p14:creationId xmlns:p14="http://schemas.microsoft.com/office/powerpoint/2010/main" val="3289706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0"/>
            <a:ext cx="12192000" cy="6866467"/>
            <a:chOff x="0" y="-8467"/>
            <a:chExt cx="12192000" cy="6866467"/>
          </a:xfrm>
        </p:grpSpPr>
        <p:cxnSp>
          <p:nvCxnSpPr>
            <p:cNvPr id="20" name="Straight Connector 19"/>
            <p:cNvCxnSpPr/>
            <p:nvPr/>
          </p:nvCxnSpPr>
          <p:spPr>
            <a:xfrm>
              <a:off x="9169166" y="-8467"/>
              <a:ext cx="1783321" cy="685648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8475260" y="3681413"/>
              <a:ext cx="3713565" cy="316660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190612" y="-8467"/>
              <a:ext cx="299821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tx2">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bg2">
                <a:lumMod val="2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7" name="Isosceles Triangle 16"/>
          <p:cNvSpPr/>
          <p:nvPr userDrawn="1"/>
        </p:nvSpPr>
        <p:spPr>
          <a:xfrm flipV="1">
            <a:off x="1" y="-2"/>
            <a:ext cx="1177627" cy="5336275"/>
          </a:xfrm>
          <a:prstGeom prst="triangle">
            <a:avLst>
              <a:gd name="adj" fmla="val 0"/>
            </a:avLst>
          </a:prstGeom>
          <a:solidFill>
            <a:srgbClr val="6F81AC">
              <a:alpha val="80000"/>
            </a:srgbClr>
          </a:solidFill>
          <a:ln>
            <a:noFill/>
          </a:ln>
          <a:effectLst/>
        </p:spPr>
        <p:style>
          <a:lnRef idx="1">
            <a:schemeClr val="accent1"/>
          </a:lnRef>
          <a:fillRef idx="3">
            <a:schemeClr val="accent1"/>
          </a:fillRef>
          <a:effectRef idx="2">
            <a:schemeClr val="accent1"/>
          </a:effectRef>
          <a:fontRef idx="minor">
            <a:schemeClr val="lt1"/>
          </a:fontRef>
        </p:style>
      </p:sp>
      <p:sp>
        <p:nvSpPr>
          <p:cNvPr id="14" name="Slide Number Placeholder 5"/>
          <p:cNvSpPr>
            <a:spLocks noGrp="1"/>
          </p:cNvSpPr>
          <p:nvPr>
            <p:ph type="sldNum" sz="quarter" idx="4"/>
          </p:nvPr>
        </p:nvSpPr>
        <p:spPr>
          <a:xfrm>
            <a:off x="11016766" y="6309650"/>
            <a:ext cx="683339" cy="365125"/>
          </a:xfrm>
          <a:prstGeom prst="rect">
            <a:avLst/>
          </a:prstGeom>
        </p:spPr>
        <p:txBody>
          <a:bodyPr/>
          <a:lstStyle>
            <a:lvl1pPr algn="r">
              <a:defRPr>
                <a:solidFill>
                  <a:schemeClr val="bg1"/>
                </a:solidFill>
              </a:defRPr>
            </a:lvl1pPr>
          </a:lstStyle>
          <a:p>
            <a:fld id="{91BD7323-49BF-4C97-8773-5EC64C492009}" type="slidenum">
              <a:rPr lang="en-US" smtClean="0"/>
              <a:pPr/>
              <a:t>‹#›</a:t>
            </a:fld>
            <a:endParaRPr lang="en-US" dirty="0"/>
          </a:p>
        </p:txBody>
      </p:sp>
    </p:spTree>
    <p:extLst>
      <p:ext uri="{BB962C8B-B14F-4D97-AF65-F5344CB8AC3E}">
        <p14:creationId xmlns:p14="http://schemas.microsoft.com/office/powerpoint/2010/main" val="4113510105"/>
      </p:ext>
    </p:extLst>
  </p:cSld>
  <p:clrMap bg1="lt1" tx1="dk1" bg2="lt2" tx2="dk2" accent1="accent1" accent2="accent2" accent3="accent3" accent4="accent4" accent5="accent5" accent6="accent6" hlink="hlink" folHlink="folHlink"/>
  <p:sldLayoutIdLst>
    <p:sldLayoutId id="2147483728" r:id="rId1"/>
    <p:sldLayoutId id="2147483726" r:id="rId2"/>
    <p:sldLayoutId id="2147483729" r:id="rId3"/>
    <p:sldLayoutId id="2147483730" r:id="rId4"/>
    <p:sldLayoutId id="2147483731" r:id="rId5"/>
    <p:sldLayoutId id="2147483678" r:id="rId6"/>
    <p:sldLayoutId id="2147483664" r:id="rId7"/>
    <p:sldLayoutId id="2147483680" r:id="rId8"/>
    <p:sldLayoutId id="2147483679" r:id="rId9"/>
    <p:sldLayoutId id="2147483665" r:id="rId10"/>
    <p:sldLayoutId id="2147483668" r:id="rId11"/>
    <p:sldLayoutId id="2147483669" r:id="rId12"/>
    <p:sldLayoutId id="2147483671" r:id="rId13"/>
    <p:sldLayoutId id="2147483732" r:id="rId14"/>
  </p:sldLayoutIdLst>
  <p:hf hdr="0" ftr="0" dt="0"/>
  <p:txStyles>
    <p:titleStyle>
      <a:lvl1pPr algn="l" defTabSz="457200" rtl="0" eaLnBrk="1" latinLnBrk="0" hangingPunct="1">
        <a:spcBef>
          <a:spcPct val="0"/>
        </a:spcBef>
        <a:buNone/>
        <a:defRPr sz="4400" kern="1200">
          <a:solidFill>
            <a:schemeClr val="bg2">
              <a:lumMod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D2BD24"/>
        </a:buClr>
        <a:buSzPct val="100000"/>
        <a:buFont typeface="Wingdings 3" panose="05040102010807070707" pitchFamily="18" charset="2"/>
        <a:buChar char="}"/>
        <a:defRPr sz="36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rgbClr val="D2BD24"/>
        </a:buClr>
        <a:buSzPct val="80000"/>
        <a:buFont typeface="Franklin Gothic Medium" panose="020B0603020102020204" pitchFamily="34" charset="0"/>
        <a:buChar char="●"/>
        <a:defRPr sz="32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rgbClr val="D2BD24"/>
        </a:buClr>
        <a:buSzPct val="100000"/>
        <a:buFont typeface="Wingdings 2" panose="05020102010507070707" pitchFamily="18" charset="2"/>
        <a:buChar char=""/>
        <a:defRPr sz="28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0.xml"/><Relationship Id="rId1" Type="http://schemas.openxmlformats.org/officeDocument/2006/relationships/slideLayout" Target="../slideLayouts/slideLayout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hyperlink" Target="https://education.ky.gov/federal/progs/eng/Documents/English%20Learners%20Contact%20Guide.pdf" TargetMode="External"/><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8" Type="http://schemas.openxmlformats.org/officeDocument/2006/relationships/hyperlink" Target="https://www.migrationpolicy.org/programs/ell-information-center" TargetMode="External"/><Relationship Id="rId13" Type="http://schemas.openxmlformats.org/officeDocument/2006/relationships/hyperlink" Target="https://www2.ed.gov/about/offices/list/oela/english-learner-toolkit/index.html" TargetMode="External"/><Relationship Id="rId3" Type="http://schemas.openxmlformats.org/officeDocument/2006/relationships/hyperlink" Target="https://education.ky.gov/federal/progs/eng/Pages/default.aspx" TargetMode="External"/><Relationship Id="rId7" Type="http://schemas.openxmlformats.org/officeDocument/2006/relationships/hyperlink" Target="https://www2.ed.gov/about/offices/list/ocr/ell/index.html" TargetMode="External"/><Relationship Id="rId12" Type="http://schemas.openxmlformats.org/officeDocument/2006/relationships/hyperlink" Target="https://www2.ed.gov/about/offices/list/ocr/letters/colleague-el-201501.pdf" TargetMode="External"/><Relationship Id="rId17" Type="http://schemas.openxmlformats.org/officeDocument/2006/relationships/hyperlink" Target="https://www.migrationpolicy.org/research/legal-protections-k-12-english-learner-immigrant-students" TargetMode="External"/><Relationship Id="rId2" Type="http://schemas.openxmlformats.org/officeDocument/2006/relationships/notesSlide" Target="../notesSlides/notesSlide27.xml"/><Relationship Id="rId16" Type="http://schemas.openxmlformats.org/officeDocument/2006/relationships/hyperlink" Target="https://apps.legislature.ky.gov/law/kar/703/005/070.pdf" TargetMode="External"/><Relationship Id="rId1" Type="http://schemas.openxmlformats.org/officeDocument/2006/relationships/slideLayout" Target="../slideLayouts/slideLayout5.xml"/><Relationship Id="rId6" Type="http://schemas.openxmlformats.org/officeDocument/2006/relationships/hyperlink" Target="https://www2.ed.gov/about/offices/list/ocr/ell/planoutline.html" TargetMode="External"/><Relationship Id="rId11" Type="http://schemas.openxmlformats.org/officeDocument/2006/relationships/hyperlink" Target="https://www2.ed.gov/about/offices/list/oese/oss/technicalassistance/englishlearners.html" TargetMode="External"/><Relationship Id="rId5" Type="http://schemas.openxmlformats.org/officeDocument/2006/relationships/hyperlink" Target="https://education.ky.gov/federal/progs/eng/Documents/District%20Guide%20for%20EL%20Program.pdf" TargetMode="External"/><Relationship Id="rId15" Type="http://schemas.openxmlformats.org/officeDocument/2006/relationships/hyperlink" Target="https://www2.ed.gov/about/offices/list/ocr/ellresources.html" TargetMode="External"/><Relationship Id="rId10" Type="http://schemas.openxmlformats.org/officeDocument/2006/relationships/hyperlink" Target="https://www.migrationpolicy.org/research/funding-equitable-education-english-learners-united-states" TargetMode="External"/><Relationship Id="rId4" Type="http://schemas.openxmlformats.org/officeDocument/2006/relationships/hyperlink" Target="https://education.ky.gov/federal/progs/eng/Pages/English-Learner-and-Immigrant-Resources.aspx" TargetMode="External"/><Relationship Id="rId9" Type="http://schemas.openxmlformats.org/officeDocument/2006/relationships/hyperlink" Target="https://www.migrationpolicy.org/research/english-learner-program-models-k-12-education" TargetMode="External"/><Relationship Id="rId14" Type="http://schemas.openxmlformats.org/officeDocument/2006/relationships/hyperlink" Target="https://www2.ed.gov/about/offices/list/ocr/docs/laumemos.html" TargetMode="External"/></Relationships>
</file>

<file path=ppt/slides/_rels/slide29.xml.rels><?xml version="1.0" encoding="UTF-8" standalone="yes"?>
<Relationships xmlns="http://schemas.openxmlformats.org/package/2006/relationships"><Relationship Id="rId8" Type="http://schemas.openxmlformats.org/officeDocument/2006/relationships/hyperlink" Target="https://education.ky.gov/AA/Assessments/Pages/EL-Testing.aspx" TargetMode="External"/><Relationship Id="rId3" Type="http://schemas.openxmlformats.org/officeDocument/2006/relationships/hyperlink" Target="https://www2.ed.gov/about/offices/list/ocr/docs/dcl-factsheet-lep-parents-201501.pdf" TargetMode="External"/><Relationship Id="rId7" Type="http://schemas.openxmlformats.org/officeDocument/2006/relationships/hyperlink" Target="https://www2.ed.gov/about/overview/focus/supporting-undocumented-youth.pdf" TargetMode="External"/><Relationship Id="rId2" Type="http://schemas.openxmlformats.org/officeDocument/2006/relationships/notesSlide" Target="../notesSlides/notesSlide28.xml"/><Relationship Id="rId1" Type="http://schemas.openxmlformats.org/officeDocument/2006/relationships/slideLayout" Target="../slideLayouts/slideLayout5.xml"/><Relationship Id="rId6" Type="http://schemas.openxmlformats.org/officeDocument/2006/relationships/hyperlink" Target="https://www2.ed.gov/about/offices/list/oela/newcomers-toolkit/ncomertoolkit.pdf" TargetMode="External"/><Relationship Id="rId11" Type="http://schemas.openxmlformats.org/officeDocument/2006/relationships/hyperlink" Target="https://mediaportal.education.ky.gov/assessment-and-accountability/2018/10/inclusion-of-special-populations-training-703-kar-5070-2/" TargetMode="External"/><Relationship Id="rId5" Type="http://schemas.openxmlformats.org/officeDocument/2006/relationships/hyperlink" Target="https://www.lep.gov/" TargetMode="External"/><Relationship Id="rId10" Type="http://schemas.openxmlformats.org/officeDocument/2006/relationships/hyperlink" Target="https://education.ky.gov/AA/distsupp/Documents/703%20KAR%205070%20Dec%202016.pdf" TargetMode="External"/><Relationship Id="rId4" Type="http://schemas.openxmlformats.org/officeDocument/2006/relationships/hyperlink" Target="https://www.justice.gov/crt/fcs/fcs-publications-major-interest" TargetMode="External"/><Relationship Id="rId9" Type="http://schemas.openxmlformats.org/officeDocument/2006/relationships/hyperlink" Target="https://wida.wisc.edu/sites/default/files/checklists/KY-online-checklist.pdf" TargetMode="Externa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B9910-DCB7-40D7-8A0A-521DF9549FEC}"/>
              </a:ext>
            </a:extLst>
          </p:cNvPr>
          <p:cNvSpPr>
            <a:spLocks noGrp="1"/>
          </p:cNvSpPr>
          <p:nvPr>
            <p:ph type="ctrTitle"/>
          </p:nvPr>
        </p:nvSpPr>
        <p:spPr>
          <a:xfrm>
            <a:off x="608954" y="2002837"/>
            <a:ext cx="9650501" cy="1646302"/>
          </a:xfrm>
        </p:spPr>
        <p:txBody>
          <a:bodyPr/>
          <a:lstStyle/>
          <a:p>
            <a:pPr algn="ctr"/>
            <a:r>
              <a:rPr lang="en-US" dirty="0"/>
              <a:t>Civil Rights Obligations </a:t>
            </a:r>
            <a:br>
              <a:rPr lang="en-US" dirty="0"/>
            </a:br>
            <a:r>
              <a:rPr lang="en-US" dirty="0"/>
              <a:t>for English Learner Students – Part Two</a:t>
            </a:r>
          </a:p>
        </p:txBody>
      </p:sp>
      <p:sp>
        <p:nvSpPr>
          <p:cNvPr id="3" name="Subtitle 2">
            <a:extLst>
              <a:ext uri="{FF2B5EF4-FFF2-40B4-BE49-F238E27FC236}">
                <a16:creationId xmlns:a16="http://schemas.microsoft.com/office/drawing/2014/main" id="{8C8A3BE6-7AF2-4659-8BA6-0396558B2D4D}"/>
              </a:ext>
            </a:extLst>
          </p:cNvPr>
          <p:cNvSpPr>
            <a:spLocks noGrp="1"/>
          </p:cNvSpPr>
          <p:nvPr>
            <p:ph type="subTitle" idx="1"/>
          </p:nvPr>
        </p:nvSpPr>
        <p:spPr>
          <a:xfrm>
            <a:off x="1147942" y="4032012"/>
            <a:ext cx="8298206" cy="1096899"/>
          </a:xfrm>
        </p:spPr>
        <p:txBody>
          <a:bodyPr>
            <a:normAutofit/>
          </a:bodyPr>
          <a:lstStyle/>
          <a:p>
            <a:pPr algn="ctr"/>
            <a:r>
              <a:rPr lang="en-US" dirty="0"/>
              <a:t>KDE Office of Continuous Improvement and Support</a:t>
            </a:r>
          </a:p>
          <a:p>
            <a:pPr algn="ctr"/>
            <a:r>
              <a:rPr lang="en-US" dirty="0"/>
              <a:t>Division of School and Program Improvement</a:t>
            </a:r>
          </a:p>
        </p:txBody>
      </p:sp>
    </p:spTree>
    <p:extLst>
      <p:ext uri="{BB962C8B-B14F-4D97-AF65-F5344CB8AC3E}">
        <p14:creationId xmlns:p14="http://schemas.microsoft.com/office/powerpoint/2010/main" val="13050650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bwMode="auto">
          <a:xfrm>
            <a:off x="555625" y="257175"/>
            <a:ext cx="9188450" cy="1320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pPr algn="ctr"/>
            <a:r>
              <a:rPr lang="en-US" altLang="en-US" dirty="0"/>
              <a:t>Meeting the Needs </a:t>
            </a:r>
            <a:br>
              <a:rPr lang="en-US" altLang="en-US" dirty="0"/>
            </a:br>
            <a:r>
              <a:rPr lang="en-US" altLang="en-US" dirty="0"/>
              <a:t>of ELs Who Opt Out</a:t>
            </a:r>
          </a:p>
        </p:txBody>
      </p:sp>
      <p:sp>
        <p:nvSpPr>
          <p:cNvPr id="17411" name="Text Placeholder 2"/>
          <p:cNvSpPr>
            <a:spLocks noGrp="1"/>
          </p:cNvSpPr>
          <p:nvPr>
            <p:ph type="body" sz="quarter" idx="13"/>
          </p:nvPr>
        </p:nvSpPr>
        <p:spPr bwMode="auto">
          <a:xfrm>
            <a:off x="555625" y="1773238"/>
            <a:ext cx="9188450" cy="4902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10000"/>
          </a:bodyPr>
          <a:lstStyle/>
          <a:p>
            <a:r>
              <a:rPr lang="en-US" altLang="en-US" dirty="0">
                <a:cs typeface="Arial" panose="020B0604020202020204" pitchFamily="34" charset="0"/>
              </a:rPr>
              <a:t>Parents have a right to decline or opt their children out of a district’s EL program or out of particular EL services within the program.</a:t>
            </a:r>
          </a:p>
          <a:p>
            <a:pPr lvl="1"/>
            <a:r>
              <a:rPr lang="en-US" altLang="en-US" dirty="0">
                <a:cs typeface="Arial" panose="020B0604020202020204" pitchFamily="34" charset="0"/>
              </a:rPr>
              <a:t>This decision must be knowing and voluntary</a:t>
            </a:r>
          </a:p>
          <a:p>
            <a:pPr lvl="2"/>
            <a:r>
              <a:rPr lang="en-US" altLang="en-US" dirty="0">
                <a:cs typeface="Arial" panose="020B0604020202020204" pitchFamily="34" charset="0"/>
              </a:rPr>
              <a:t>Districts must provide guidance in a language parents can understand to ensure they understand their child’s rights, the range of EL services their child could receive, and the benefits of services prior to waiving them.</a:t>
            </a:r>
          </a:p>
          <a:p>
            <a:pPr lvl="1"/>
            <a:r>
              <a:rPr lang="en-US" altLang="en-US" dirty="0">
                <a:cs typeface="Arial" panose="020B0604020202020204" pitchFamily="34" charset="0"/>
              </a:rPr>
              <a:t>Parents may decide to enroll the student in the program or services at any time.</a:t>
            </a:r>
          </a:p>
        </p:txBody>
      </p:sp>
      <p:sp>
        <p:nvSpPr>
          <p:cNvPr id="17412" name="Slide Number Placeholder 3"/>
          <p:cNvSpPr>
            <a:spLocks noGrp="1"/>
          </p:cNvSpPr>
          <p:nvPr>
            <p:ph type="sldNum" sz="quarter" idx="4294967295"/>
          </p:nvPr>
        </p:nvSpPr>
        <p:spPr bwMode="auto">
          <a:xfrm>
            <a:off x="11029950" y="6313488"/>
            <a:ext cx="684213"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Franklin Gothic Medium" panose="020B0603020102020204" pitchFamily="34" charset="0"/>
              </a:defRPr>
            </a:lvl1pPr>
            <a:lvl2pPr marL="742950" indent="-285750">
              <a:defRPr>
                <a:solidFill>
                  <a:schemeClr val="tx1"/>
                </a:solidFill>
                <a:latin typeface="Franklin Gothic Medium" panose="020B0603020102020204" pitchFamily="34" charset="0"/>
              </a:defRPr>
            </a:lvl2pPr>
            <a:lvl3pPr marL="1143000" indent="-228600">
              <a:defRPr>
                <a:solidFill>
                  <a:schemeClr val="tx1"/>
                </a:solidFill>
                <a:latin typeface="Franklin Gothic Medium" panose="020B0603020102020204" pitchFamily="34" charset="0"/>
              </a:defRPr>
            </a:lvl3pPr>
            <a:lvl4pPr marL="1600200" indent="-228600">
              <a:defRPr>
                <a:solidFill>
                  <a:schemeClr val="tx1"/>
                </a:solidFill>
                <a:latin typeface="Franklin Gothic Medium" panose="020B0603020102020204" pitchFamily="34" charset="0"/>
              </a:defRPr>
            </a:lvl4pPr>
            <a:lvl5pPr marL="2057400" indent="-228600">
              <a:defRPr>
                <a:solidFill>
                  <a:schemeClr val="tx1"/>
                </a:solidFill>
                <a:latin typeface="Franklin Gothic Medium" panose="020B06030201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9E45B754-AB68-4BEC-BAB4-B6AE95AF9DB6}" type="slidenum">
              <a:rPr lang="en-US" altLang="en-US" smtClean="0">
                <a:solidFill>
                  <a:schemeClr val="bg1"/>
                </a:solidFill>
              </a:rPr>
              <a:pPr fontAlgn="base">
                <a:spcBef>
                  <a:spcPct val="0"/>
                </a:spcBef>
                <a:spcAft>
                  <a:spcPct val="0"/>
                </a:spcAft>
              </a:pPr>
              <a:t>10</a:t>
            </a:fld>
            <a:endParaRPr lang="en-US" altLang="en-US" dirty="0">
              <a:solidFill>
                <a:schemeClr val="bg1"/>
              </a:solidFill>
            </a:endParaRPr>
          </a:p>
        </p:txBody>
      </p:sp>
    </p:spTree>
    <p:extLst>
      <p:ext uri="{BB962C8B-B14F-4D97-AF65-F5344CB8AC3E}">
        <p14:creationId xmlns:p14="http://schemas.microsoft.com/office/powerpoint/2010/main" val="17201885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bwMode="auto">
          <a:xfrm>
            <a:off x="555625" y="257175"/>
            <a:ext cx="9188450" cy="1320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algn="ctr"/>
            <a:r>
              <a:rPr lang="en-US" altLang="en-US" dirty="0"/>
              <a:t>ELs Who Opt Out</a:t>
            </a:r>
          </a:p>
        </p:txBody>
      </p:sp>
      <p:sp>
        <p:nvSpPr>
          <p:cNvPr id="17411" name="Text Placeholder 2"/>
          <p:cNvSpPr>
            <a:spLocks noGrp="1"/>
          </p:cNvSpPr>
          <p:nvPr>
            <p:ph type="body" sz="quarter" idx="13"/>
          </p:nvPr>
        </p:nvSpPr>
        <p:spPr bwMode="auto">
          <a:xfrm>
            <a:off x="555625" y="1773238"/>
            <a:ext cx="9188450" cy="4902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r>
              <a:rPr lang="en-US" altLang="en-US" dirty="0">
                <a:cs typeface="Arial" panose="020B0604020202020204" pitchFamily="34" charset="0"/>
              </a:rPr>
              <a:t>Children who have opted out of services retain their status as EL students.</a:t>
            </a:r>
          </a:p>
          <a:p>
            <a:r>
              <a:rPr lang="en-US" altLang="en-US" dirty="0">
                <a:cs typeface="Arial" panose="020B0604020202020204" pitchFamily="34" charset="0"/>
              </a:rPr>
              <a:t>The district remains obligated to take the “affirmative and appropriate steps” required to provide these students access to educational programs.</a:t>
            </a:r>
          </a:p>
          <a:p>
            <a:pPr lvl="1"/>
            <a:r>
              <a:rPr lang="en-US" altLang="en-US" dirty="0">
                <a:cs typeface="Arial" panose="020B0604020202020204" pitchFamily="34" charset="0"/>
              </a:rPr>
              <a:t>Periodically monitor student progress</a:t>
            </a:r>
          </a:p>
          <a:p>
            <a:pPr lvl="1"/>
            <a:r>
              <a:rPr lang="en-US" altLang="en-US" dirty="0">
                <a:cs typeface="Arial" panose="020B0604020202020204" pitchFamily="34" charset="0"/>
              </a:rPr>
              <a:t>Notify parents about lack of adequate</a:t>
            </a:r>
            <a:r>
              <a:rPr lang="en-US" altLang="en-US" dirty="0">
                <a:solidFill>
                  <a:srgbClr val="FF0000"/>
                </a:solidFill>
                <a:cs typeface="Arial" panose="020B0604020202020204" pitchFamily="34" charset="0"/>
              </a:rPr>
              <a:t> </a:t>
            </a:r>
            <a:r>
              <a:rPr lang="en-US" altLang="en-US" dirty="0">
                <a:cs typeface="Arial" panose="020B0604020202020204" pitchFamily="34" charset="0"/>
              </a:rPr>
              <a:t>progress</a:t>
            </a:r>
          </a:p>
        </p:txBody>
      </p:sp>
      <p:sp>
        <p:nvSpPr>
          <p:cNvPr id="17412" name="Slide Number Placeholder 3"/>
          <p:cNvSpPr>
            <a:spLocks noGrp="1"/>
          </p:cNvSpPr>
          <p:nvPr>
            <p:ph type="sldNum" sz="quarter" idx="4294967295"/>
          </p:nvPr>
        </p:nvSpPr>
        <p:spPr bwMode="auto">
          <a:xfrm>
            <a:off x="11029950" y="6313488"/>
            <a:ext cx="684213"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Franklin Gothic Medium" panose="020B0603020102020204" pitchFamily="34" charset="0"/>
              </a:defRPr>
            </a:lvl1pPr>
            <a:lvl2pPr marL="742950" indent="-285750">
              <a:defRPr>
                <a:solidFill>
                  <a:schemeClr val="tx1"/>
                </a:solidFill>
                <a:latin typeface="Franklin Gothic Medium" panose="020B0603020102020204" pitchFamily="34" charset="0"/>
              </a:defRPr>
            </a:lvl2pPr>
            <a:lvl3pPr marL="1143000" indent="-228600">
              <a:defRPr>
                <a:solidFill>
                  <a:schemeClr val="tx1"/>
                </a:solidFill>
                <a:latin typeface="Franklin Gothic Medium" panose="020B0603020102020204" pitchFamily="34" charset="0"/>
              </a:defRPr>
            </a:lvl3pPr>
            <a:lvl4pPr marL="1600200" indent="-228600">
              <a:defRPr>
                <a:solidFill>
                  <a:schemeClr val="tx1"/>
                </a:solidFill>
                <a:latin typeface="Franklin Gothic Medium" panose="020B0603020102020204" pitchFamily="34" charset="0"/>
              </a:defRPr>
            </a:lvl4pPr>
            <a:lvl5pPr marL="2057400" indent="-228600">
              <a:defRPr>
                <a:solidFill>
                  <a:schemeClr val="tx1"/>
                </a:solidFill>
                <a:latin typeface="Franklin Gothic Medium" panose="020B06030201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9E45B754-AB68-4BEC-BAB4-B6AE95AF9DB6}" type="slidenum">
              <a:rPr lang="en-US" altLang="en-US" smtClean="0">
                <a:solidFill>
                  <a:schemeClr val="bg1"/>
                </a:solidFill>
              </a:rPr>
              <a:pPr fontAlgn="base">
                <a:spcBef>
                  <a:spcPct val="0"/>
                </a:spcBef>
                <a:spcAft>
                  <a:spcPct val="0"/>
                </a:spcAft>
              </a:pPr>
              <a:t>11</a:t>
            </a:fld>
            <a:endParaRPr lang="en-US" altLang="en-US" dirty="0">
              <a:solidFill>
                <a:schemeClr val="bg1"/>
              </a:solidFill>
            </a:endParaRPr>
          </a:p>
        </p:txBody>
      </p:sp>
    </p:spTree>
    <p:extLst>
      <p:ext uri="{BB962C8B-B14F-4D97-AF65-F5344CB8AC3E}">
        <p14:creationId xmlns:p14="http://schemas.microsoft.com/office/powerpoint/2010/main" val="8477995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algn="ctr"/>
            <a:r>
              <a:rPr lang="en-US" dirty="0"/>
              <a:t>Serving ELs who Opt Out – Communicating with Parents Checklist</a:t>
            </a:r>
          </a:p>
        </p:txBody>
      </p:sp>
      <p:graphicFrame>
        <p:nvGraphicFramePr>
          <p:cNvPr id="7" name="Content Placeholder 6" descr="serving ELs who opt out - communicating with parents checklist" title="serving ELs who opt out - communicating with parents checklist"/>
          <p:cNvGraphicFramePr>
            <a:graphicFrameLocks noGrp="1"/>
          </p:cNvGraphicFramePr>
          <p:nvPr>
            <p:ph sz="quarter" idx="12"/>
            <p:extLst>
              <p:ext uri="{D42A27DB-BD31-4B8C-83A1-F6EECF244321}">
                <p14:modId xmlns:p14="http://schemas.microsoft.com/office/powerpoint/2010/main" val="1107092907"/>
              </p:ext>
            </p:extLst>
          </p:nvPr>
        </p:nvGraphicFramePr>
        <p:xfrm>
          <a:off x="581025" y="1797050"/>
          <a:ext cx="9090025" cy="48783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0"/>
          </p:nvPr>
        </p:nvSpPr>
        <p:spPr/>
        <p:txBody>
          <a:bodyPr/>
          <a:lstStyle/>
          <a:p>
            <a:fld id="{91BD7323-49BF-4C97-8773-5EC64C492009}" type="slidenum">
              <a:rPr lang="en-US" smtClean="0"/>
              <a:t>12</a:t>
            </a:fld>
            <a:endParaRPr lang="en-US" dirty="0"/>
          </a:p>
        </p:txBody>
      </p:sp>
    </p:spTree>
    <p:extLst>
      <p:ext uri="{BB962C8B-B14F-4D97-AF65-F5344CB8AC3E}">
        <p14:creationId xmlns:p14="http://schemas.microsoft.com/office/powerpoint/2010/main" val="40603021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algn="ctr"/>
            <a:r>
              <a:rPr lang="en-US" dirty="0"/>
              <a:t>Serving ELs who Opt Out – </a:t>
            </a:r>
            <a:br>
              <a:rPr lang="en-US" dirty="0"/>
            </a:br>
            <a:r>
              <a:rPr lang="en-US" dirty="0"/>
              <a:t>Addressing ELs’ Needs Checklist</a:t>
            </a:r>
          </a:p>
        </p:txBody>
      </p:sp>
      <p:graphicFrame>
        <p:nvGraphicFramePr>
          <p:cNvPr id="7" name="Content Placeholder 6" descr="serving ELs who opt out - addressing ELs' needs checklist" title="serving ELs who opt out - addressing ELs' needs checklist"/>
          <p:cNvGraphicFramePr>
            <a:graphicFrameLocks noGrp="1"/>
          </p:cNvGraphicFramePr>
          <p:nvPr>
            <p:ph sz="quarter" idx="12"/>
            <p:extLst>
              <p:ext uri="{D42A27DB-BD31-4B8C-83A1-F6EECF244321}">
                <p14:modId xmlns:p14="http://schemas.microsoft.com/office/powerpoint/2010/main" val="2238285038"/>
              </p:ext>
            </p:extLst>
          </p:nvPr>
        </p:nvGraphicFramePr>
        <p:xfrm>
          <a:off x="581025" y="1797050"/>
          <a:ext cx="9090025" cy="48783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0"/>
          </p:nvPr>
        </p:nvSpPr>
        <p:spPr/>
        <p:txBody>
          <a:bodyPr/>
          <a:lstStyle/>
          <a:p>
            <a:fld id="{91BD7323-49BF-4C97-8773-5EC64C492009}" type="slidenum">
              <a:rPr lang="en-US" smtClean="0"/>
              <a:t>13</a:t>
            </a:fld>
            <a:endParaRPr lang="en-US" dirty="0"/>
          </a:p>
        </p:txBody>
      </p:sp>
    </p:spTree>
    <p:extLst>
      <p:ext uri="{BB962C8B-B14F-4D97-AF65-F5344CB8AC3E}">
        <p14:creationId xmlns:p14="http://schemas.microsoft.com/office/powerpoint/2010/main" val="26958447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bwMode="auto">
          <a:xfrm>
            <a:off x="555625" y="257175"/>
            <a:ext cx="9188450" cy="1320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algn="ctr"/>
            <a:r>
              <a:rPr lang="en-US" altLang="en-US" dirty="0"/>
              <a:t>Monitoring and Exiting Students</a:t>
            </a:r>
          </a:p>
        </p:txBody>
      </p:sp>
      <p:sp>
        <p:nvSpPr>
          <p:cNvPr id="17411" name="Text Placeholder 2"/>
          <p:cNvSpPr>
            <a:spLocks noGrp="1"/>
          </p:cNvSpPr>
          <p:nvPr>
            <p:ph type="body" sz="quarter" idx="13"/>
          </p:nvPr>
        </p:nvSpPr>
        <p:spPr bwMode="auto">
          <a:xfrm>
            <a:off x="555625" y="1773238"/>
            <a:ext cx="9188450" cy="4902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85000" lnSpcReduction="20000"/>
          </a:bodyPr>
          <a:lstStyle/>
          <a:p>
            <a:r>
              <a:rPr lang="en-US" altLang="en-US" dirty="0">
                <a:cs typeface="Arial" panose="020B0604020202020204" pitchFamily="34" charset="0"/>
              </a:rPr>
              <a:t>Districts must monitor the progress of all ELs in attaining English language proficiency and acquiring content knowledge.</a:t>
            </a:r>
          </a:p>
          <a:p>
            <a:r>
              <a:rPr lang="en-US" altLang="en-US" dirty="0">
                <a:cs typeface="Arial" panose="020B0604020202020204" pitchFamily="34" charset="0"/>
              </a:rPr>
              <a:t>Students cannot exit an EL program until meeting the statewide standardized exit criteria.</a:t>
            </a:r>
          </a:p>
          <a:p>
            <a:r>
              <a:rPr lang="en-US" altLang="en-US" dirty="0">
                <a:cs typeface="Arial" panose="020B0604020202020204" pitchFamily="34" charset="0"/>
              </a:rPr>
              <a:t>The academic progress of exited students must be monitored for 4 years after exiting the EL program. [See ESSA 3121(a)(5)]</a:t>
            </a:r>
          </a:p>
          <a:p>
            <a:pPr lvl="1"/>
            <a:r>
              <a:rPr lang="en-US" altLang="en-US" dirty="0">
                <a:cs typeface="Arial" panose="020B0604020202020204" pitchFamily="34" charset="0"/>
              </a:rPr>
              <a:t>Previously 2 years under NCLB</a:t>
            </a:r>
          </a:p>
          <a:p>
            <a:pPr lvl="1"/>
            <a:r>
              <a:rPr lang="en-US" altLang="en-US" dirty="0">
                <a:cs typeface="Arial" panose="020B0604020202020204" pitchFamily="34" charset="0"/>
              </a:rPr>
              <a:t>Applies to students who have exited since the 2017-18 school year</a:t>
            </a:r>
          </a:p>
        </p:txBody>
      </p:sp>
      <p:sp>
        <p:nvSpPr>
          <p:cNvPr id="17412" name="Slide Number Placeholder 3"/>
          <p:cNvSpPr>
            <a:spLocks noGrp="1"/>
          </p:cNvSpPr>
          <p:nvPr>
            <p:ph type="sldNum" sz="quarter" idx="4294967295"/>
          </p:nvPr>
        </p:nvSpPr>
        <p:spPr bwMode="auto">
          <a:xfrm>
            <a:off x="11029950" y="6313488"/>
            <a:ext cx="684213"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Franklin Gothic Medium" panose="020B0603020102020204" pitchFamily="34" charset="0"/>
              </a:defRPr>
            </a:lvl1pPr>
            <a:lvl2pPr marL="742950" indent="-285750">
              <a:defRPr>
                <a:solidFill>
                  <a:schemeClr val="tx1"/>
                </a:solidFill>
                <a:latin typeface="Franklin Gothic Medium" panose="020B0603020102020204" pitchFamily="34" charset="0"/>
              </a:defRPr>
            </a:lvl2pPr>
            <a:lvl3pPr marL="1143000" indent="-228600">
              <a:defRPr>
                <a:solidFill>
                  <a:schemeClr val="tx1"/>
                </a:solidFill>
                <a:latin typeface="Franklin Gothic Medium" panose="020B0603020102020204" pitchFamily="34" charset="0"/>
              </a:defRPr>
            </a:lvl3pPr>
            <a:lvl4pPr marL="1600200" indent="-228600">
              <a:defRPr>
                <a:solidFill>
                  <a:schemeClr val="tx1"/>
                </a:solidFill>
                <a:latin typeface="Franklin Gothic Medium" panose="020B0603020102020204" pitchFamily="34" charset="0"/>
              </a:defRPr>
            </a:lvl4pPr>
            <a:lvl5pPr marL="2057400" indent="-228600">
              <a:defRPr>
                <a:solidFill>
                  <a:schemeClr val="tx1"/>
                </a:solidFill>
                <a:latin typeface="Franklin Gothic Medium" panose="020B06030201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9E45B754-AB68-4BEC-BAB4-B6AE95AF9DB6}" type="slidenum">
              <a:rPr lang="en-US" altLang="en-US" smtClean="0">
                <a:solidFill>
                  <a:schemeClr val="bg1"/>
                </a:solidFill>
              </a:rPr>
              <a:pPr fontAlgn="base">
                <a:spcBef>
                  <a:spcPct val="0"/>
                </a:spcBef>
                <a:spcAft>
                  <a:spcPct val="0"/>
                </a:spcAft>
              </a:pPr>
              <a:t>14</a:t>
            </a:fld>
            <a:endParaRPr lang="en-US" altLang="en-US" dirty="0">
              <a:solidFill>
                <a:schemeClr val="bg1"/>
              </a:solidFill>
            </a:endParaRPr>
          </a:p>
        </p:txBody>
      </p:sp>
    </p:spTree>
    <p:extLst>
      <p:ext uri="{BB962C8B-B14F-4D97-AF65-F5344CB8AC3E}">
        <p14:creationId xmlns:p14="http://schemas.microsoft.com/office/powerpoint/2010/main" val="42378827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bwMode="auto">
          <a:xfrm>
            <a:off x="555625" y="257175"/>
            <a:ext cx="9188450" cy="1320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algn="ctr"/>
            <a:r>
              <a:rPr lang="en-US" altLang="en-US" dirty="0"/>
              <a:t>Exit Criteria</a:t>
            </a:r>
          </a:p>
        </p:txBody>
      </p:sp>
      <p:sp>
        <p:nvSpPr>
          <p:cNvPr id="17411" name="Text Placeholder 2"/>
          <p:cNvSpPr>
            <a:spLocks noGrp="1"/>
          </p:cNvSpPr>
          <p:nvPr>
            <p:ph type="body" sz="quarter" idx="13"/>
          </p:nvPr>
        </p:nvSpPr>
        <p:spPr bwMode="auto">
          <a:xfrm>
            <a:off x="555625" y="1773238"/>
            <a:ext cx="9188450" cy="4902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10000"/>
          </a:bodyPr>
          <a:lstStyle/>
          <a:p>
            <a:r>
              <a:rPr lang="en-US" altLang="en-US" dirty="0">
                <a:cs typeface="Arial" panose="020B0604020202020204" pitchFamily="34" charset="0"/>
              </a:rPr>
              <a:t>In order to exit from an EL program in Kentucky, a student must achieve a score of 4.5 or higher Overall Composite Proficiency Level on a Tier B or Tier C ACCESS for ELLs 2.0 as a student in the first grade or above.</a:t>
            </a:r>
          </a:p>
          <a:p>
            <a:r>
              <a:rPr lang="en-US" altLang="en-US" dirty="0">
                <a:cs typeface="Arial" panose="020B0604020202020204" pitchFamily="34" charset="0"/>
              </a:rPr>
              <a:t>EL students with severe cognitive disabilities utilizing the Alternate ACCESS test must test in all domains and score an overall composite of P2 in order to exit the program (except those identified as DHH).</a:t>
            </a:r>
          </a:p>
        </p:txBody>
      </p:sp>
      <p:sp>
        <p:nvSpPr>
          <p:cNvPr id="17412" name="Slide Number Placeholder 3"/>
          <p:cNvSpPr>
            <a:spLocks noGrp="1"/>
          </p:cNvSpPr>
          <p:nvPr>
            <p:ph type="sldNum" sz="quarter" idx="4294967295"/>
          </p:nvPr>
        </p:nvSpPr>
        <p:spPr bwMode="auto">
          <a:xfrm>
            <a:off x="11029950" y="6313488"/>
            <a:ext cx="684213"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Franklin Gothic Medium" panose="020B0603020102020204" pitchFamily="34" charset="0"/>
              </a:defRPr>
            </a:lvl1pPr>
            <a:lvl2pPr marL="742950" indent="-285750">
              <a:defRPr>
                <a:solidFill>
                  <a:schemeClr val="tx1"/>
                </a:solidFill>
                <a:latin typeface="Franklin Gothic Medium" panose="020B0603020102020204" pitchFamily="34" charset="0"/>
              </a:defRPr>
            </a:lvl2pPr>
            <a:lvl3pPr marL="1143000" indent="-228600">
              <a:defRPr>
                <a:solidFill>
                  <a:schemeClr val="tx1"/>
                </a:solidFill>
                <a:latin typeface="Franklin Gothic Medium" panose="020B0603020102020204" pitchFamily="34" charset="0"/>
              </a:defRPr>
            </a:lvl3pPr>
            <a:lvl4pPr marL="1600200" indent="-228600">
              <a:defRPr>
                <a:solidFill>
                  <a:schemeClr val="tx1"/>
                </a:solidFill>
                <a:latin typeface="Franklin Gothic Medium" panose="020B0603020102020204" pitchFamily="34" charset="0"/>
              </a:defRPr>
            </a:lvl4pPr>
            <a:lvl5pPr marL="2057400" indent="-228600">
              <a:defRPr>
                <a:solidFill>
                  <a:schemeClr val="tx1"/>
                </a:solidFill>
                <a:latin typeface="Franklin Gothic Medium" panose="020B06030201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9E45B754-AB68-4BEC-BAB4-B6AE95AF9DB6}" type="slidenum">
              <a:rPr lang="en-US" altLang="en-US" smtClean="0">
                <a:solidFill>
                  <a:schemeClr val="bg1"/>
                </a:solidFill>
              </a:rPr>
              <a:pPr fontAlgn="base">
                <a:spcBef>
                  <a:spcPct val="0"/>
                </a:spcBef>
                <a:spcAft>
                  <a:spcPct val="0"/>
                </a:spcAft>
              </a:pPr>
              <a:t>15</a:t>
            </a:fld>
            <a:endParaRPr lang="en-US" altLang="en-US" dirty="0">
              <a:solidFill>
                <a:schemeClr val="bg1"/>
              </a:solidFill>
            </a:endParaRPr>
          </a:p>
        </p:txBody>
      </p:sp>
    </p:spTree>
    <p:extLst>
      <p:ext uri="{BB962C8B-B14F-4D97-AF65-F5344CB8AC3E}">
        <p14:creationId xmlns:p14="http://schemas.microsoft.com/office/powerpoint/2010/main" val="13993903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bwMode="auto">
          <a:xfrm>
            <a:off x="555625" y="257175"/>
            <a:ext cx="9188450" cy="1320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algn="ctr"/>
            <a:r>
              <a:rPr lang="en-US" altLang="en-US" dirty="0"/>
              <a:t>Monitoring Exited Students</a:t>
            </a:r>
          </a:p>
        </p:txBody>
      </p:sp>
      <p:sp>
        <p:nvSpPr>
          <p:cNvPr id="17411" name="Text Placeholder 2"/>
          <p:cNvSpPr>
            <a:spLocks noGrp="1"/>
          </p:cNvSpPr>
          <p:nvPr>
            <p:ph type="body" sz="quarter" idx="13"/>
          </p:nvPr>
        </p:nvSpPr>
        <p:spPr bwMode="auto">
          <a:xfrm>
            <a:off x="738505" y="1776413"/>
            <a:ext cx="9188450" cy="4902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10000"/>
          </a:bodyPr>
          <a:lstStyle/>
          <a:p>
            <a:r>
              <a:rPr lang="en-US" altLang="en-US" dirty="0">
                <a:cs typeface="Arial" panose="020B0604020202020204" pitchFamily="34" charset="0"/>
              </a:rPr>
              <a:t>Monitoring exited students ensures:</a:t>
            </a:r>
          </a:p>
          <a:p>
            <a:pPr lvl="1"/>
            <a:r>
              <a:rPr lang="en-US" altLang="en-US" dirty="0">
                <a:cs typeface="Arial" panose="020B0604020202020204" pitchFamily="34" charset="0"/>
              </a:rPr>
              <a:t>Students are able to participate meaningfully in the regular classroom.</a:t>
            </a:r>
          </a:p>
          <a:p>
            <a:pPr lvl="1"/>
            <a:r>
              <a:rPr lang="en-US" altLang="en-US" dirty="0">
                <a:cs typeface="Arial" panose="020B0604020202020204" pitchFamily="34" charset="0"/>
              </a:rPr>
              <a:t>Students were not prematurely exited.</a:t>
            </a:r>
          </a:p>
          <a:p>
            <a:pPr lvl="1"/>
            <a:r>
              <a:rPr lang="en-US" altLang="en-US" dirty="0">
                <a:cs typeface="Arial" panose="020B0604020202020204" pitchFamily="34" charset="0"/>
              </a:rPr>
              <a:t>Any academic deficits they experienced as a result of participation in the EL program have been alleviated.</a:t>
            </a:r>
          </a:p>
          <a:p>
            <a:pPr lvl="1"/>
            <a:r>
              <a:rPr lang="en-US" altLang="en-US" dirty="0">
                <a:cs typeface="Arial" panose="020B0604020202020204" pitchFamily="34" charset="0"/>
              </a:rPr>
              <a:t>Students are successfully participating in the regular academic program comparable to their never-EL peers.</a:t>
            </a:r>
          </a:p>
        </p:txBody>
      </p:sp>
      <p:sp>
        <p:nvSpPr>
          <p:cNvPr id="17412" name="Slide Number Placeholder 3"/>
          <p:cNvSpPr>
            <a:spLocks noGrp="1"/>
          </p:cNvSpPr>
          <p:nvPr>
            <p:ph type="sldNum" sz="quarter" idx="4294967295"/>
          </p:nvPr>
        </p:nvSpPr>
        <p:spPr bwMode="auto">
          <a:xfrm>
            <a:off x="11029950" y="6313488"/>
            <a:ext cx="684213"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Franklin Gothic Medium" panose="020B0603020102020204" pitchFamily="34" charset="0"/>
              </a:defRPr>
            </a:lvl1pPr>
            <a:lvl2pPr marL="742950" indent="-285750">
              <a:defRPr>
                <a:solidFill>
                  <a:schemeClr val="tx1"/>
                </a:solidFill>
                <a:latin typeface="Franklin Gothic Medium" panose="020B0603020102020204" pitchFamily="34" charset="0"/>
              </a:defRPr>
            </a:lvl2pPr>
            <a:lvl3pPr marL="1143000" indent="-228600">
              <a:defRPr>
                <a:solidFill>
                  <a:schemeClr val="tx1"/>
                </a:solidFill>
                <a:latin typeface="Franklin Gothic Medium" panose="020B0603020102020204" pitchFamily="34" charset="0"/>
              </a:defRPr>
            </a:lvl3pPr>
            <a:lvl4pPr marL="1600200" indent="-228600">
              <a:defRPr>
                <a:solidFill>
                  <a:schemeClr val="tx1"/>
                </a:solidFill>
                <a:latin typeface="Franklin Gothic Medium" panose="020B0603020102020204" pitchFamily="34" charset="0"/>
              </a:defRPr>
            </a:lvl4pPr>
            <a:lvl5pPr marL="2057400" indent="-228600">
              <a:defRPr>
                <a:solidFill>
                  <a:schemeClr val="tx1"/>
                </a:solidFill>
                <a:latin typeface="Franklin Gothic Medium" panose="020B06030201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9E45B754-AB68-4BEC-BAB4-B6AE95AF9DB6}" type="slidenum">
              <a:rPr lang="en-US" altLang="en-US" smtClean="0">
                <a:solidFill>
                  <a:schemeClr val="bg1"/>
                </a:solidFill>
              </a:rPr>
              <a:pPr fontAlgn="base">
                <a:spcBef>
                  <a:spcPct val="0"/>
                </a:spcBef>
                <a:spcAft>
                  <a:spcPct val="0"/>
                </a:spcAft>
              </a:pPr>
              <a:t>16</a:t>
            </a:fld>
            <a:endParaRPr lang="en-US" altLang="en-US" dirty="0">
              <a:solidFill>
                <a:schemeClr val="bg1"/>
              </a:solidFill>
            </a:endParaRPr>
          </a:p>
        </p:txBody>
      </p:sp>
    </p:spTree>
    <p:extLst>
      <p:ext uri="{BB962C8B-B14F-4D97-AF65-F5344CB8AC3E}">
        <p14:creationId xmlns:p14="http://schemas.microsoft.com/office/powerpoint/2010/main" val="16425636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bwMode="auto">
          <a:xfrm>
            <a:off x="555625" y="257175"/>
            <a:ext cx="9188450" cy="1320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r>
              <a:rPr lang="en-US" altLang="en-US" dirty="0"/>
              <a:t>Information Sources for Monitoring</a:t>
            </a:r>
          </a:p>
        </p:txBody>
      </p:sp>
      <p:sp>
        <p:nvSpPr>
          <p:cNvPr id="17411" name="Text Placeholder 2"/>
          <p:cNvSpPr>
            <a:spLocks noGrp="1"/>
          </p:cNvSpPr>
          <p:nvPr>
            <p:ph type="body" sz="quarter" idx="13"/>
          </p:nvPr>
        </p:nvSpPr>
        <p:spPr bwMode="auto">
          <a:xfrm>
            <a:off x="555625" y="1773238"/>
            <a:ext cx="9188450" cy="4902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85000" lnSpcReduction="10000"/>
          </a:bodyPr>
          <a:lstStyle/>
          <a:p>
            <a:r>
              <a:rPr lang="en-US" altLang="en-US" dirty="0">
                <a:cs typeface="Arial" panose="020B0604020202020204" pitchFamily="34" charset="0"/>
              </a:rPr>
              <a:t>Records on length of time from entry in a U.S. English-speaking school to exit from EL programs</a:t>
            </a:r>
          </a:p>
          <a:p>
            <a:r>
              <a:rPr lang="en-US" altLang="en-US" dirty="0">
                <a:cs typeface="Arial" panose="020B0604020202020204" pitchFamily="34" charset="0"/>
              </a:rPr>
              <a:t>Performance on standardized achievement tests</a:t>
            </a:r>
          </a:p>
          <a:p>
            <a:r>
              <a:rPr lang="en-US" altLang="en-US" dirty="0">
                <a:cs typeface="Arial" panose="020B0604020202020204" pitchFamily="34" charset="0"/>
              </a:rPr>
              <a:t>Grades in content area classes</a:t>
            </a:r>
          </a:p>
          <a:p>
            <a:r>
              <a:rPr lang="en-US" altLang="en-US" dirty="0">
                <a:cs typeface="Arial" panose="020B0604020202020204" pitchFamily="34" charset="0"/>
              </a:rPr>
              <a:t>Grade point averages</a:t>
            </a:r>
          </a:p>
          <a:p>
            <a:r>
              <a:rPr lang="en-US" altLang="en-US" dirty="0">
                <a:cs typeface="Arial" panose="020B0604020202020204" pitchFamily="34" charset="0"/>
              </a:rPr>
              <a:t>Teacher observations</a:t>
            </a:r>
          </a:p>
          <a:p>
            <a:r>
              <a:rPr lang="en-US" altLang="en-US" dirty="0">
                <a:cs typeface="Arial" panose="020B0604020202020204" pitchFamily="34" charset="0"/>
              </a:rPr>
              <a:t>Parent observations and feedback</a:t>
            </a:r>
          </a:p>
          <a:p>
            <a:r>
              <a:rPr lang="en-US" altLang="en-US" dirty="0">
                <a:cs typeface="Arial" panose="020B0604020202020204" pitchFamily="34" charset="0"/>
              </a:rPr>
              <a:t>Meeting promotion/graduation requirements</a:t>
            </a:r>
          </a:p>
          <a:p>
            <a:r>
              <a:rPr lang="en-US" altLang="en-US" dirty="0">
                <a:cs typeface="Arial" panose="020B0604020202020204" pitchFamily="34" charset="0"/>
              </a:rPr>
              <a:t>Graduation rates</a:t>
            </a:r>
          </a:p>
        </p:txBody>
      </p:sp>
      <p:sp>
        <p:nvSpPr>
          <p:cNvPr id="17412" name="Slide Number Placeholder 3"/>
          <p:cNvSpPr>
            <a:spLocks noGrp="1"/>
          </p:cNvSpPr>
          <p:nvPr>
            <p:ph type="sldNum" sz="quarter" idx="4294967295"/>
          </p:nvPr>
        </p:nvSpPr>
        <p:spPr bwMode="auto">
          <a:xfrm>
            <a:off x="11029950" y="6313488"/>
            <a:ext cx="684213"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Franklin Gothic Medium" panose="020B0603020102020204" pitchFamily="34" charset="0"/>
              </a:defRPr>
            </a:lvl1pPr>
            <a:lvl2pPr marL="742950" indent="-285750">
              <a:defRPr>
                <a:solidFill>
                  <a:schemeClr val="tx1"/>
                </a:solidFill>
                <a:latin typeface="Franklin Gothic Medium" panose="020B0603020102020204" pitchFamily="34" charset="0"/>
              </a:defRPr>
            </a:lvl2pPr>
            <a:lvl3pPr marL="1143000" indent="-228600">
              <a:defRPr>
                <a:solidFill>
                  <a:schemeClr val="tx1"/>
                </a:solidFill>
                <a:latin typeface="Franklin Gothic Medium" panose="020B0603020102020204" pitchFamily="34" charset="0"/>
              </a:defRPr>
            </a:lvl3pPr>
            <a:lvl4pPr marL="1600200" indent="-228600">
              <a:defRPr>
                <a:solidFill>
                  <a:schemeClr val="tx1"/>
                </a:solidFill>
                <a:latin typeface="Franklin Gothic Medium" panose="020B0603020102020204" pitchFamily="34" charset="0"/>
              </a:defRPr>
            </a:lvl4pPr>
            <a:lvl5pPr marL="2057400" indent="-228600">
              <a:defRPr>
                <a:solidFill>
                  <a:schemeClr val="tx1"/>
                </a:solidFill>
                <a:latin typeface="Franklin Gothic Medium" panose="020B06030201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9E45B754-AB68-4BEC-BAB4-B6AE95AF9DB6}" type="slidenum">
              <a:rPr lang="en-US" altLang="en-US" smtClean="0">
                <a:solidFill>
                  <a:schemeClr val="bg1"/>
                </a:solidFill>
              </a:rPr>
              <a:pPr fontAlgn="base">
                <a:spcBef>
                  <a:spcPct val="0"/>
                </a:spcBef>
                <a:spcAft>
                  <a:spcPct val="0"/>
                </a:spcAft>
              </a:pPr>
              <a:t>17</a:t>
            </a:fld>
            <a:endParaRPr lang="en-US" altLang="en-US" dirty="0">
              <a:solidFill>
                <a:schemeClr val="bg1"/>
              </a:solidFill>
            </a:endParaRPr>
          </a:p>
        </p:txBody>
      </p:sp>
    </p:spTree>
    <p:extLst>
      <p:ext uri="{BB962C8B-B14F-4D97-AF65-F5344CB8AC3E}">
        <p14:creationId xmlns:p14="http://schemas.microsoft.com/office/powerpoint/2010/main" val="24408075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bwMode="auto">
          <a:xfrm>
            <a:off x="555625" y="257175"/>
            <a:ext cx="9188450" cy="1320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algn="ctr"/>
            <a:r>
              <a:rPr lang="en-US" altLang="en-US" dirty="0"/>
              <a:t>Evaluating Program Effectiveness</a:t>
            </a:r>
          </a:p>
        </p:txBody>
      </p:sp>
      <p:sp>
        <p:nvSpPr>
          <p:cNvPr id="17411" name="Text Placeholder 2"/>
          <p:cNvSpPr>
            <a:spLocks noGrp="1"/>
          </p:cNvSpPr>
          <p:nvPr>
            <p:ph type="body" sz="quarter" idx="13"/>
          </p:nvPr>
        </p:nvSpPr>
        <p:spPr bwMode="auto">
          <a:xfrm>
            <a:off x="555625" y="1773238"/>
            <a:ext cx="9188450" cy="4902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r>
              <a:rPr lang="en-US" altLang="en-US" dirty="0">
                <a:cs typeface="Arial" panose="020B0604020202020204" pitchFamily="34" charset="0"/>
              </a:rPr>
              <a:t>EL programs should be periodically monitored to determine if students are being enabled to do the following in a reasonable length of time:</a:t>
            </a:r>
          </a:p>
          <a:p>
            <a:pPr lvl="1"/>
            <a:r>
              <a:rPr lang="en-US" altLang="en-US" dirty="0">
                <a:cs typeface="Arial" panose="020B0604020202020204" pitchFamily="34" charset="0"/>
              </a:rPr>
              <a:t>Attain English language proficiency</a:t>
            </a:r>
          </a:p>
          <a:p>
            <a:pPr lvl="1"/>
            <a:r>
              <a:rPr lang="en-US" altLang="en-US" dirty="0">
                <a:cs typeface="Arial" panose="020B0604020202020204" pitchFamily="34" charset="0"/>
              </a:rPr>
              <a:t>Meaningfully participate in the standard educational program comparable to their never-EL peers</a:t>
            </a:r>
          </a:p>
        </p:txBody>
      </p:sp>
      <p:sp>
        <p:nvSpPr>
          <p:cNvPr id="17412" name="Slide Number Placeholder 3"/>
          <p:cNvSpPr>
            <a:spLocks noGrp="1"/>
          </p:cNvSpPr>
          <p:nvPr>
            <p:ph type="sldNum" sz="quarter" idx="4294967295"/>
          </p:nvPr>
        </p:nvSpPr>
        <p:spPr bwMode="auto">
          <a:xfrm>
            <a:off x="11029950" y="6313488"/>
            <a:ext cx="684213"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Franklin Gothic Medium" panose="020B0603020102020204" pitchFamily="34" charset="0"/>
              </a:defRPr>
            </a:lvl1pPr>
            <a:lvl2pPr marL="742950" indent="-285750">
              <a:defRPr>
                <a:solidFill>
                  <a:schemeClr val="tx1"/>
                </a:solidFill>
                <a:latin typeface="Franklin Gothic Medium" panose="020B0603020102020204" pitchFamily="34" charset="0"/>
              </a:defRPr>
            </a:lvl2pPr>
            <a:lvl3pPr marL="1143000" indent="-228600">
              <a:defRPr>
                <a:solidFill>
                  <a:schemeClr val="tx1"/>
                </a:solidFill>
                <a:latin typeface="Franklin Gothic Medium" panose="020B0603020102020204" pitchFamily="34" charset="0"/>
              </a:defRPr>
            </a:lvl3pPr>
            <a:lvl4pPr marL="1600200" indent="-228600">
              <a:defRPr>
                <a:solidFill>
                  <a:schemeClr val="tx1"/>
                </a:solidFill>
                <a:latin typeface="Franklin Gothic Medium" panose="020B0603020102020204" pitchFamily="34" charset="0"/>
              </a:defRPr>
            </a:lvl4pPr>
            <a:lvl5pPr marL="2057400" indent="-228600">
              <a:defRPr>
                <a:solidFill>
                  <a:schemeClr val="tx1"/>
                </a:solidFill>
                <a:latin typeface="Franklin Gothic Medium" panose="020B06030201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9E45B754-AB68-4BEC-BAB4-B6AE95AF9DB6}" type="slidenum">
              <a:rPr lang="en-US" altLang="en-US" smtClean="0">
                <a:solidFill>
                  <a:schemeClr val="bg1"/>
                </a:solidFill>
              </a:rPr>
              <a:pPr fontAlgn="base">
                <a:spcBef>
                  <a:spcPct val="0"/>
                </a:spcBef>
                <a:spcAft>
                  <a:spcPct val="0"/>
                </a:spcAft>
              </a:pPr>
              <a:t>18</a:t>
            </a:fld>
            <a:endParaRPr lang="en-US" altLang="en-US" dirty="0">
              <a:solidFill>
                <a:schemeClr val="bg1"/>
              </a:solidFill>
            </a:endParaRPr>
          </a:p>
        </p:txBody>
      </p:sp>
    </p:spTree>
    <p:extLst>
      <p:ext uri="{BB962C8B-B14F-4D97-AF65-F5344CB8AC3E}">
        <p14:creationId xmlns:p14="http://schemas.microsoft.com/office/powerpoint/2010/main" val="37986983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bwMode="auto">
          <a:xfrm>
            <a:off x="555625" y="257175"/>
            <a:ext cx="9188450" cy="1320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pPr algn="ctr"/>
            <a:r>
              <a:rPr lang="en-US" altLang="en-US" dirty="0"/>
              <a:t>Ensuring Meaningful Communication with LEP Parents</a:t>
            </a:r>
          </a:p>
        </p:txBody>
      </p:sp>
      <p:sp>
        <p:nvSpPr>
          <p:cNvPr id="17411" name="Text Placeholder 2"/>
          <p:cNvSpPr>
            <a:spLocks noGrp="1"/>
          </p:cNvSpPr>
          <p:nvPr>
            <p:ph type="body" sz="quarter" idx="13"/>
          </p:nvPr>
        </p:nvSpPr>
        <p:spPr bwMode="auto">
          <a:xfrm>
            <a:off x="555625" y="1773238"/>
            <a:ext cx="9188450" cy="4902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r>
              <a:rPr lang="en-US" altLang="en-US" dirty="0">
                <a:cs typeface="Arial" panose="020B0604020202020204" pitchFamily="34" charset="0"/>
              </a:rPr>
              <a:t>Districts have an obligation to ensure meaningful communication with Limited English Proficient (LEP) parents </a:t>
            </a:r>
            <a:r>
              <a:rPr lang="en-US" altLang="en-US" b="1" u="sng" dirty="0">
                <a:solidFill>
                  <a:srgbClr val="C00000"/>
                </a:solidFill>
                <a:cs typeface="Arial" panose="020B0604020202020204" pitchFamily="34" charset="0"/>
              </a:rPr>
              <a:t>in a language they can understand</a:t>
            </a:r>
            <a:r>
              <a:rPr lang="en-US" altLang="en-US" dirty="0">
                <a:cs typeface="Arial" panose="020B0604020202020204" pitchFamily="34" charset="0"/>
              </a:rPr>
              <a:t> and to adequately notify LEP parents of information about any program, service or activity of a school district that is called to the attention of non-LEP parents.</a:t>
            </a:r>
          </a:p>
        </p:txBody>
      </p:sp>
      <p:sp>
        <p:nvSpPr>
          <p:cNvPr id="17412" name="Slide Number Placeholder 3"/>
          <p:cNvSpPr>
            <a:spLocks noGrp="1"/>
          </p:cNvSpPr>
          <p:nvPr>
            <p:ph type="sldNum" sz="quarter" idx="4294967295"/>
          </p:nvPr>
        </p:nvSpPr>
        <p:spPr bwMode="auto">
          <a:xfrm>
            <a:off x="11029950" y="6313488"/>
            <a:ext cx="684213"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Franklin Gothic Medium" panose="020B0603020102020204" pitchFamily="34" charset="0"/>
              </a:defRPr>
            </a:lvl1pPr>
            <a:lvl2pPr marL="742950" indent="-285750">
              <a:defRPr>
                <a:solidFill>
                  <a:schemeClr val="tx1"/>
                </a:solidFill>
                <a:latin typeface="Franklin Gothic Medium" panose="020B0603020102020204" pitchFamily="34" charset="0"/>
              </a:defRPr>
            </a:lvl2pPr>
            <a:lvl3pPr marL="1143000" indent="-228600">
              <a:defRPr>
                <a:solidFill>
                  <a:schemeClr val="tx1"/>
                </a:solidFill>
                <a:latin typeface="Franklin Gothic Medium" panose="020B0603020102020204" pitchFamily="34" charset="0"/>
              </a:defRPr>
            </a:lvl3pPr>
            <a:lvl4pPr marL="1600200" indent="-228600">
              <a:defRPr>
                <a:solidFill>
                  <a:schemeClr val="tx1"/>
                </a:solidFill>
                <a:latin typeface="Franklin Gothic Medium" panose="020B0603020102020204" pitchFamily="34" charset="0"/>
              </a:defRPr>
            </a:lvl4pPr>
            <a:lvl5pPr marL="2057400" indent="-228600">
              <a:defRPr>
                <a:solidFill>
                  <a:schemeClr val="tx1"/>
                </a:solidFill>
                <a:latin typeface="Franklin Gothic Medium" panose="020B06030201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9E45B754-AB68-4BEC-BAB4-B6AE95AF9DB6}" type="slidenum">
              <a:rPr lang="en-US" altLang="en-US" smtClean="0">
                <a:solidFill>
                  <a:schemeClr val="bg1"/>
                </a:solidFill>
              </a:rPr>
              <a:pPr fontAlgn="base">
                <a:spcBef>
                  <a:spcPct val="0"/>
                </a:spcBef>
                <a:spcAft>
                  <a:spcPct val="0"/>
                </a:spcAft>
              </a:pPr>
              <a:t>19</a:t>
            </a:fld>
            <a:endParaRPr lang="en-US" altLang="en-US" dirty="0">
              <a:solidFill>
                <a:schemeClr val="bg1"/>
              </a:solidFill>
            </a:endParaRPr>
          </a:p>
        </p:txBody>
      </p:sp>
    </p:spTree>
    <p:extLst>
      <p:ext uri="{BB962C8B-B14F-4D97-AF65-F5344CB8AC3E}">
        <p14:creationId xmlns:p14="http://schemas.microsoft.com/office/powerpoint/2010/main" val="3556188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Goals</a:t>
            </a:r>
          </a:p>
        </p:txBody>
      </p:sp>
      <p:sp>
        <p:nvSpPr>
          <p:cNvPr id="3" name="Text Placeholder 2"/>
          <p:cNvSpPr>
            <a:spLocks noGrp="1"/>
          </p:cNvSpPr>
          <p:nvPr>
            <p:ph type="body" sz="quarter" idx="13"/>
          </p:nvPr>
        </p:nvSpPr>
        <p:spPr/>
        <p:txBody>
          <a:bodyPr>
            <a:normAutofit fontScale="92500" lnSpcReduction="20000"/>
          </a:bodyPr>
          <a:lstStyle/>
          <a:p>
            <a:r>
              <a:rPr lang="en-US" dirty="0"/>
              <a:t>Participants in this training will leave with an understanding of some of the civil rights obligations for serving English learners (ELs), including:</a:t>
            </a:r>
          </a:p>
          <a:p>
            <a:pPr lvl="1"/>
            <a:r>
              <a:rPr lang="en-US" dirty="0"/>
              <a:t>Evaluating EL students for special education services and providing special education and English language services</a:t>
            </a:r>
          </a:p>
          <a:p>
            <a:pPr lvl="1"/>
            <a:r>
              <a:rPr lang="en-US" dirty="0"/>
              <a:t>Meeting the needs of EL students who opt out of EL programs or particular EL services</a:t>
            </a:r>
          </a:p>
          <a:p>
            <a:pPr lvl="1"/>
            <a:r>
              <a:rPr lang="en-US" dirty="0"/>
              <a:t>Monitoring and exiting EL students from EL programs and services</a:t>
            </a:r>
          </a:p>
          <a:p>
            <a:pPr lvl="1"/>
            <a:endParaRPr lang="en-US" dirty="0"/>
          </a:p>
          <a:p>
            <a:pPr lvl="1"/>
            <a:endParaRPr lang="en-US" dirty="0"/>
          </a:p>
        </p:txBody>
      </p:sp>
      <p:sp>
        <p:nvSpPr>
          <p:cNvPr id="4" name="Slide Number Placeholder 3"/>
          <p:cNvSpPr>
            <a:spLocks noGrp="1"/>
          </p:cNvSpPr>
          <p:nvPr>
            <p:ph type="sldNum" sz="quarter" idx="12"/>
          </p:nvPr>
        </p:nvSpPr>
        <p:spPr/>
        <p:txBody>
          <a:bodyPr/>
          <a:lstStyle/>
          <a:p>
            <a:fld id="{91BD7323-49BF-4C97-8773-5EC64C492009}" type="slidenum">
              <a:rPr lang="en-US" smtClean="0"/>
              <a:t>2</a:t>
            </a:fld>
            <a:endParaRPr lang="en-US" dirty="0"/>
          </a:p>
        </p:txBody>
      </p:sp>
    </p:spTree>
    <p:extLst>
      <p:ext uri="{BB962C8B-B14F-4D97-AF65-F5344CB8AC3E}">
        <p14:creationId xmlns:p14="http://schemas.microsoft.com/office/powerpoint/2010/main" val="11367337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bwMode="auto">
          <a:xfrm>
            <a:off x="555625" y="257175"/>
            <a:ext cx="9188450" cy="1320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algn="ctr"/>
            <a:r>
              <a:rPr lang="en-US" altLang="en-US" dirty="0"/>
              <a:t>Communicating with LEP Parents</a:t>
            </a:r>
          </a:p>
        </p:txBody>
      </p:sp>
      <p:sp>
        <p:nvSpPr>
          <p:cNvPr id="17411" name="Text Placeholder 2"/>
          <p:cNvSpPr>
            <a:spLocks noGrp="1"/>
          </p:cNvSpPr>
          <p:nvPr>
            <p:ph type="body" sz="quarter" idx="13"/>
          </p:nvPr>
        </p:nvSpPr>
        <p:spPr bwMode="auto">
          <a:xfrm>
            <a:off x="555625" y="1773238"/>
            <a:ext cx="9188450" cy="4902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r>
              <a:rPr lang="en-US" altLang="en-US" dirty="0">
                <a:cs typeface="Arial" panose="020B0604020202020204" pitchFamily="34" charset="0"/>
              </a:rPr>
              <a:t>Districts must have a process in place for identifying LEP parents.</a:t>
            </a:r>
          </a:p>
          <a:p>
            <a:r>
              <a:rPr lang="en-US" altLang="en-US" dirty="0">
                <a:cs typeface="Arial" panose="020B0604020202020204" pitchFamily="34" charset="0"/>
              </a:rPr>
              <a:t>Language assistance must be provided effectively with appropriate, competent staff or appropriate and competent outside resources.</a:t>
            </a:r>
          </a:p>
          <a:p>
            <a:r>
              <a:rPr lang="en-US" altLang="en-US" dirty="0">
                <a:cs typeface="Arial" panose="020B0604020202020204" pitchFamily="34" charset="0"/>
              </a:rPr>
              <a:t>Schools and districts may not charge parents for the translation and interpreter services provided.</a:t>
            </a:r>
          </a:p>
        </p:txBody>
      </p:sp>
      <p:sp>
        <p:nvSpPr>
          <p:cNvPr id="17412" name="Slide Number Placeholder 3"/>
          <p:cNvSpPr>
            <a:spLocks noGrp="1"/>
          </p:cNvSpPr>
          <p:nvPr>
            <p:ph type="sldNum" sz="quarter" idx="4294967295"/>
          </p:nvPr>
        </p:nvSpPr>
        <p:spPr bwMode="auto">
          <a:xfrm>
            <a:off x="11029950" y="6313488"/>
            <a:ext cx="684213"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Franklin Gothic Medium" panose="020B0603020102020204" pitchFamily="34" charset="0"/>
              </a:defRPr>
            </a:lvl1pPr>
            <a:lvl2pPr marL="742950" indent="-285750">
              <a:defRPr>
                <a:solidFill>
                  <a:schemeClr val="tx1"/>
                </a:solidFill>
                <a:latin typeface="Franklin Gothic Medium" panose="020B0603020102020204" pitchFamily="34" charset="0"/>
              </a:defRPr>
            </a:lvl2pPr>
            <a:lvl3pPr marL="1143000" indent="-228600">
              <a:defRPr>
                <a:solidFill>
                  <a:schemeClr val="tx1"/>
                </a:solidFill>
                <a:latin typeface="Franklin Gothic Medium" panose="020B0603020102020204" pitchFamily="34" charset="0"/>
              </a:defRPr>
            </a:lvl3pPr>
            <a:lvl4pPr marL="1600200" indent="-228600">
              <a:defRPr>
                <a:solidFill>
                  <a:schemeClr val="tx1"/>
                </a:solidFill>
                <a:latin typeface="Franklin Gothic Medium" panose="020B0603020102020204" pitchFamily="34" charset="0"/>
              </a:defRPr>
            </a:lvl4pPr>
            <a:lvl5pPr marL="2057400" indent="-228600">
              <a:defRPr>
                <a:solidFill>
                  <a:schemeClr val="tx1"/>
                </a:solidFill>
                <a:latin typeface="Franklin Gothic Medium" panose="020B06030201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9E45B754-AB68-4BEC-BAB4-B6AE95AF9DB6}" type="slidenum">
              <a:rPr lang="en-US" altLang="en-US" smtClean="0">
                <a:solidFill>
                  <a:schemeClr val="bg1"/>
                </a:solidFill>
              </a:rPr>
              <a:pPr fontAlgn="base">
                <a:spcBef>
                  <a:spcPct val="0"/>
                </a:spcBef>
                <a:spcAft>
                  <a:spcPct val="0"/>
                </a:spcAft>
              </a:pPr>
              <a:t>20</a:t>
            </a:fld>
            <a:endParaRPr lang="en-US" altLang="en-US" dirty="0">
              <a:solidFill>
                <a:schemeClr val="bg1"/>
              </a:solidFill>
            </a:endParaRPr>
          </a:p>
        </p:txBody>
      </p:sp>
    </p:spTree>
    <p:extLst>
      <p:ext uri="{BB962C8B-B14F-4D97-AF65-F5344CB8AC3E}">
        <p14:creationId xmlns:p14="http://schemas.microsoft.com/office/powerpoint/2010/main" val="8216654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Translation and Interpretation</a:t>
            </a:r>
          </a:p>
        </p:txBody>
      </p:sp>
      <p:sp>
        <p:nvSpPr>
          <p:cNvPr id="3" name="Text Placeholder 2"/>
          <p:cNvSpPr>
            <a:spLocks noGrp="1"/>
          </p:cNvSpPr>
          <p:nvPr>
            <p:ph sz="half" idx="1"/>
          </p:nvPr>
        </p:nvSpPr>
        <p:spPr>
          <a:xfrm>
            <a:off x="754392" y="1797504"/>
            <a:ext cx="4297680" cy="4694708"/>
          </a:xfrm>
        </p:spPr>
        <p:txBody>
          <a:bodyPr>
            <a:normAutofit fontScale="77500" lnSpcReduction="20000"/>
          </a:bodyPr>
          <a:lstStyle/>
          <a:p>
            <a:r>
              <a:rPr lang="en-US" b="1" dirty="0"/>
              <a:t>Interpretation</a:t>
            </a:r>
            <a:r>
              <a:rPr lang="en-US" dirty="0"/>
              <a:t> – The immediate communication of meaning from one language into another. An interpreter conveys meaning orally.</a:t>
            </a:r>
          </a:p>
          <a:p>
            <a:pPr marL="571500" indent="-571500">
              <a:buFont typeface="Arial" panose="020B0604020202020204" pitchFamily="34" charset="0"/>
              <a:buChar char="•"/>
            </a:pPr>
            <a:endParaRPr lang="en-US" dirty="0"/>
          </a:p>
          <a:p>
            <a:r>
              <a:rPr lang="en-US" b="1" dirty="0"/>
              <a:t>Translation</a:t>
            </a:r>
            <a:r>
              <a:rPr lang="en-US" dirty="0"/>
              <a:t> – Converting written text from one language into another language.</a:t>
            </a:r>
          </a:p>
        </p:txBody>
      </p:sp>
      <p:graphicFrame>
        <p:nvGraphicFramePr>
          <p:cNvPr id="6" name="Content Placeholder 5" descr="Translation and interpretation best practice"/>
          <p:cNvGraphicFramePr>
            <a:graphicFrameLocks noGrp="1"/>
          </p:cNvGraphicFramePr>
          <p:nvPr>
            <p:ph sz="half" idx="2"/>
            <p:extLst>
              <p:ext uri="{D42A27DB-BD31-4B8C-83A1-F6EECF244321}">
                <p14:modId xmlns:p14="http://schemas.microsoft.com/office/powerpoint/2010/main" val="1514223803"/>
              </p:ext>
            </p:extLst>
          </p:nvPr>
        </p:nvGraphicFramePr>
        <p:xfrm>
          <a:off x="5229225" y="1801813"/>
          <a:ext cx="4297363" cy="46942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0"/>
          </p:nvPr>
        </p:nvSpPr>
        <p:spPr/>
        <p:txBody>
          <a:bodyPr/>
          <a:lstStyle/>
          <a:p>
            <a:fld id="{91BD7323-49BF-4C97-8773-5EC64C492009}" type="slidenum">
              <a:rPr lang="en-US" smtClean="0"/>
              <a:t>21</a:t>
            </a:fld>
            <a:endParaRPr lang="en-US" dirty="0"/>
          </a:p>
        </p:txBody>
      </p:sp>
    </p:spTree>
    <p:extLst>
      <p:ext uri="{BB962C8B-B14F-4D97-AF65-F5344CB8AC3E}">
        <p14:creationId xmlns:p14="http://schemas.microsoft.com/office/powerpoint/2010/main" val="17726047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Interpreter Guidelines</a:t>
            </a:r>
          </a:p>
        </p:txBody>
      </p:sp>
      <p:sp>
        <p:nvSpPr>
          <p:cNvPr id="3" name="Text Placeholder 2"/>
          <p:cNvSpPr>
            <a:spLocks noGrp="1"/>
          </p:cNvSpPr>
          <p:nvPr>
            <p:ph type="body" sz="quarter" idx="13"/>
          </p:nvPr>
        </p:nvSpPr>
        <p:spPr/>
        <p:txBody>
          <a:bodyPr/>
          <a:lstStyle/>
          <a:p>
            <a:r>
              <a:rPr lang="en-US" dirty="0"/>
              <a:t>Interpreters must …</a:t>
            </a:r>
          </a:p>
          <a:p>
            <a:pPr lvl="1"/>
            <a:r>
              <a:rPr lang="en-US" dirty="0"/>
              <a:t>Have knowledge in both languages of any specialized terms or concepts to be used in the communication at issue.</a:t>
            </a:r>
          </a:p>
          <a:p>
            <a:pPr lvl="1"/>
            <a:r>
              <a:rPr lang="en-US" dirty="0"/>
              <a:t>Be trained in the role of an interpreter, including the ethics of interpreting and the need to maintain confidentiality.</a:t>
            </a:r>
          </a:p>
        </p:txBody>
      </p:sp>
      <p:sp>
        <p:nvSpPr>
          <p:cNvPr id="4" name="Slide Number Placeholder 3"/>
          <p:cNvSpPr>
            <a:spLocks noGrp="1"/>
          </p:cNvSpPr>
          <p:nvPr>
            <p:ph type="sldNum" sz="quarter" idx="12"/>
          </p:nvPr>
        </p:nvSpPr>
        <p:spPr/>
        <p:txBody>
          <a:bodyPr/>
          <a:lstStyle/>
          <a:p>
            <a:fld id="{91BD7323-49BF-4C97-8773-5EC64C492009}" type="slidenum">
              <a:rPr lang="en-US" smtClean="0"/>
              <a:t>22</a:t>
            </a:fld>
            <a:endParaRPr lang="en-US" dirty="0"/>
          </a:p>
        </p:txBody>
      </p:sp>
    </p:spTree>
    <p:extLst>
      <p:ext uri="{BB962C8B-B14F-4D97-AF65-F5344CB8AC3E}">
        <p14:creationId xmlns:p14="http://schemas.microsoft.com/office/powerpoint/2010/main" val="15702773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Bilingual </a:t>
            </a:r>
            <a:r>
              <a:rPr lang="en-US" dirty="0">
                <a:latin typeface="Arial" panose="020B0604020202020204" pitchFamily="34" charset="0"/>
                <a:cs typeface="Arial" panose="020B0604020202020204" pitchFamily="34" charset="0"/>
              </a:rPr>
              <a:t>≠ </a:t>
            </a:r>
            <a:r>
              <a:rPr lang="en-US" dirty="0"/>
              <a:t>Interpreter</a:t>
            </a:r>
          </a:p>
        </p:txBody>
      </p:sp>
      <p:sp>
        <p:nvSpPr>
          <p:cNvPr id="3" name="Text Placeholder 2"/>
          <p:cNvSpPr>
            <a:spLocks noGrp="1"/>
          </p:cNvSpPr>
          <p:nvPr>
            <p:ph type="body" sz="quarter" idx="13"/>
          </p:nvPr>
        </p:nvSpPr>
        <p:spPr>
          <a:xfrm>
            <a:off x="769146" y="1777835"/>
            <a:ext cx="9188715" cy="4901324"/>
          </a:xfrm>
        </p:spPr>
        <p:txBody>
          <a:bodyPr>
            <a:normAutofit lnSpcReduction="10000"/>
          </a:bodyPr>
          <a:lstStyle/>
          <a:p>
            <a:r>
              <a:rPr lang="en-US" dirty="0"/>
              <a:t>A bilingual staff member may be able to communicate directly in a different language, but may not be competent to interpret in and out of that language or to translate documents.</a:t>
            </a:r>
          </a:p>
          <a:p>
            <a:r>
              <a:rPr lang="en-US" dirty="0"/>
              <a:t>Schools may </a:t>
            </a:r>
            <a:r>
              <a:rPr lang="en-US" b="1" u="sng" dirty="0">
                <a:solidFill>
                  <a:srgbClr val="C00000"/>
                </a:solidFill>
              </a:rPr>
              <a:t>not</a:t>
            </a:r>
            <a:r>
              <a:rPr lang="en-US" dirty="0"/>
              <a:t> rely on or ask students, siblings, friends or untrained staff to interpret for parents or translate documents.</a:t>
            </a:r>
          </a:p>
        </p:txBody>
      </p:sp>
      <p:sp>
        <p:nvSpPr>
          <p:cNvPr id="4" name="Slide Number Placeholder 3"/>
          <p:cNvSpPr>
            <a:spLocks noGrp="1"/>
          </p:cNvSpPr>
          <p:nvPr>
            <p:ph type="sldNum" sz="quarter" idx="12"/>
          </p:nvPr>
        </p:nvSpPr>
        <p:spPr/>
        <p:txBody>
          <a:bodyPr/>
          <a:lstStyle/>
          <a:p>
            <a:fld id="{91BD7323-49BF-4C97-8773-5EC64C492009}" type="slidenum">
              <a:rPr lang="en-US" smtClean="0"/>
              <a:t>23</a:t>
            </a:fld>
            <a:endParaRPr lang="en-US" dirty="0"/>
          </a:p>
        </p:txBody>
      </p:sp>
    </p:spTree>
    <p:extLst>
      <p:ext uri="{BB962C8B-B14F-4D97-AF65-F5344CB8AC3E}">
        <p14:creationId xmlns:p14="http://schemas.microsoft.com/office/powerpoint/2010/main" val="6576957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Machine Translation</a:t>
            </a:r>
          </a:p>
        </p:txBody>
      </p:sp>
      <p:sp>
        <p:nvSpPr>
          <p:cNvPr id="3" name="Text Placeholder 2"/>
          <p:cNvSpPr>
            <a:spLocks noGrp="1"/>
          </p:cNvSpPr>
          <p:nvPr>
            <p:ph type="body" sz="quarter" idx="13"/>
          </p:nvPr>
        </p:nvSpPr>
        <p:spPr>
          <a:xfrm>
            <a:off x="723426" y="1777835"/>
            <a:ext cx="9188715" cy="4901324"/>
          </a:xfrm>
        </p:spPr>
        <p:txBody>
          <a:bodyPr>
            <a:normAutofit/>
          </a:bodyPr>
          <a:lstStyle/>
          <a:p>
            <a:r>
              <a:rPr lang="en-US" dirty="0"/>
              <a:t>Issues with: accuracy, word choice, syntax, linguistic fidelity</a:t>
            </a:r>
          </a:p>
          <a:p>
            <a:r>
              <a:rPr lang="en-US" dirty="0"/>
              <a:t>Difficult or impossible to handle: Misspellings, slang, misused or missing punctuation, double-entendres, cultural references, variable word order, changes in voice</a:t>
            </a:r>
          </a:p>
          <a:p>
            <a:r>
              <a:rPr lang="en-US" dirty="0"/>
              <a:t>Not confidential</a:t>
            </a:r>
          </a:p>
        </p:txBody>
      </p:sp>
      <p:sp>
        <p:nvSpPr>
          <p:cNvPr id="4" name="Slide Number Placeholder 3"/>
          <p:cNvSpPr>
            <a:spLocks noGrp="1"/>
          </p:cNvSpPr>
          <p:nvPr>
            <p:ph type="sldNum" sz="quarter" idx="12"/>
          </p:nvPr>
        </p:nvSpPr>
        <p:spPr/>
        <p:txBody>
          <a:bodyPr/>
          <a:lstStyle/>
          <a:p>
            <a:fld id="{91BD7323-49BF-4C97-8773-5EC64C492009}" type="slidenum">
              <a:rPr lang="en-US" smtClean="0"/>
              <a:t>24</a:t>
            </a:fld>
            <a:endParaRPr lang="en-US" dirty="0"/>
          </a:p>
        </p:txBody>
      </p:sp>
    </p:spTree>
    <p:extLst>
      <p:ext uri="{BB962C8B-B14F-4D97-AF65-F5344CB8AC3E}">
        <p14:creationId xmlns:p14="http://schemas.microsoft.com/office/powerpoint/2010/main" val="16616336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ormAutofit fontScale="90000"/>
          </a:bodyPr>
          <a:lstStyle/>
          <a:p>
            <a:pPr algn="ctr"/>
            <a:r>
              <a:rPr lang="en-US" dirty="0"/>
              <a:t>Paying for Translation </a:t>
            </a:r>
            <a:br>
              <a:rPr lang="en-US" dirty="0"/>
            </a:br>
            <a:r>
              <a:rPr lang="en-US" dirty="0"/>
              <a:t>and Interpretation</a:t>
            </a:r>
          </a:p>
        </p:txBody>
      </p:sp>
      <p:graphicFrame>
        <p:nvGraphicFramePr>
          <p:cNvPr id="6" name="Content Placeholder 5" descr="Paying for interpretation and translation chart"/>
          <p:cNvGraphicFramePr>
            <a:graphicFrameLocks noGrp="1"/>
          </p:cNvGraphicFramePr>
          <p:nvPr>
            <p:ph sz="quarter" idx="12"/>
            <p:extLst>
              <p:ext uri="{D42A27DB-BD31-4B8C-83A1-F6EECF244321}">
                <p14:modId xmlns:p14="http://schemas.microsoft.com/office/powerpoint/2010/main" val="2656145305"/>
              </p:ext>
            </p:extLst>
          </p:nvPr>
        </p:nvGraphicFramePr>
        <p:xfrm>
          <a:off x="581025" y="1664698"/>
          <a:ext cx="8647196" cy="4767655"/>
        </p:xfrm>
        <a:graphic>
          <a:graphicData uri="http://schemas.openxmlformats.org/drawingml/2006/table">
            <a:tbl>
              <a:tblPr firstRow="1" bandRow="1">
                <a:tableStyleId>{5C22544A-7EE6-4342-B048-85BDC9FD1C3A}</a:tableStyleId>
              </a:tblPr>
              <a:tblGrid>
                <a:gridCol w="2462964">
                  <a:extLst>
                    <a:ext uri="{9D8B030D-6E8A-4147-A177-3AD203B41FA5}">
                      <a16:colId xmlns:a16="http://schemas.microsoft.com/office/drawing/2014/main" val="20000"/>
                    </a:ext>
                  </a:extLst>
                </a:gridCol>
                <a:gridCol w="6184232">
                  <a:extLst>
                    <a:ext uri="{9D8B030D-6E8A-4147-A177-3AD203B41FA5}">
                      <a16:colId xmlns:a16="http://schemas.microsoft.com/office/drawing/2014/main" val="20001"/>
                    </a:ext>
                  </a:extLst>
                </a:gridCol>
              </a:tblGrid>
              <a:tr h="378535">
                <a:tc>
                  <a:txBody>
                    <a:bodyPr/>
                    <a:lstStyle/>
                    <a:p>
                      <a:r>
                        <a:rPr lang="en-US" dirty="0"/>
                        <a:t>Funding Source</a:t>
                      </a:r>
                    </a:p>
                  </a:txBody>
                  <a:tcPr marL="72030" marR="72030"/>
                </a:tc>
                <a:tc>
                  <a:txBody>
                    <a:bodyPr/>
                    <a:lstStyle/>
                    <a:p>
                      <a:r>
                        <a:rPr lang="en-US" dirty="0"/>
                        <a:t>Translation/Interpretation Expense</a:t>
                      </a:r>
                    </a:p>
                  </a:txBody>
                  <a:tcPr marL="72030" marR="72030"/>
                </a:tc>
                <a:extLst>
                  <a:ext uri="{0D108BD9-81ED-4DB2-BD59-A6C34878D82A}">
                    <a16:rowId xmlns:a16="http://schemas.microsoft.com/office/drawing/2014/main" val="10000"/>
                  </a:ext>
                </a:extLst>
              </a:tr>
              <a:tr h="378535">
                <a:tc>
                  <a:txBody>
                    <a:bodyPr/>
                    <a:lstStyle/>
                    <a:p>
                      <a:pPr algn="ctr"/>
                      <a:r>
                        <a:rPr lang="en-US" dirty="0"/>
                        <a:t>General </a:t>
                      </a:r>
                      <a:r>
                        <a:rPr lang="en-US" baseline="0" dirty="0"/>
                        <a:t>funds</a:t>
                      </a:r>
                    </a:p>
                    <a:p>
                      <a:pPr algn="ctr"/>
                      <a:r>
                        <a:rPr lang="en-US" baseline="0" dirty="0"/>
                        <a:t>(state or local)</a:t>
                      </a:r>
                      <a:endParaRPr lang="en-US" dirty="0"/>
                    </a:p>
                  </a:txBody>
                  <a:tcPr marL="72030" marR="72030"/>
                </a:tc>
                <a:tc>
                  <a:txBody>
                    <a:bodyPr/>
                    <a:lstStyle/>
                    <a:p>
                      <a:pPr marL="285750" indent="-285750">
                        <a:buFont typeface="Arial" panose="020B0604020202020204" pitchFamily="34" charset="0"/>
                        <a:buChar char="•"/>
                      </a:pPr>
                      <a:r>
                        <a:rPr lang="en-US" b="1" dirty="0"/>
                        <a:t>Translations</a:t>
                      </a:r>
                      <a:r>
                        <a:rPr lang="en-US" b="1" baseline="0" dirty="0"/>
                        <a:t> of documents provided to all parents </a:t>
                      </a:r>
                      <a:r>
                        <a:rPr lang="en-US" baseline="0" dirty="0"/>
                        <a:t>(field trip forms, report cards, transportation information, discipline handbooks, etc.)</a:t>
                      </a:r>
                    </a:p>
                    <a:p>
                      <a:pPr marL="285750" indent="-285750">
                        <a:buFont typeface="Arial" panose="020B0604020202020204" pitchFamily="34" charset="0"/>
                        <a:buChar char="•"/>
                      </a:pPr>
                      <a:r>
                        <a:rPr lang="en-US" b="1" baseline="0" dirty="0"/>
                        <a:t>Oral communications with the general parent population</a:t>
                      </a:r>
                      <a:r>
                        <a:rPr lang="en-US" baseline="0" dirty="0"/>
                        <a:t> (parent-teacher conferences, non-Title program related school meetings, academic counseling, robo-calls, etc.)</a:t>
                      </a:r>
                    </a:p>
                    <a:p>
                      <a:pPr marL="285750" indent="-285750">
                        <a:buFont typeface="Arial" panose="020B0604020202020204" pitchFamily="34" charset="0"/>
                        <a:buChar char="•"/>
                      </a:pPr>
                      <a:r>
                        <a:rPr lang="en-US" b="1" baseline="0" dirty="0"/>
                        <a:t>Documents/meetings which are the responsibility of the district </a:t>
                      </a:r>
                      <a:r>
                        <a:rPr lang="en-US" baseline="0" dirty="0"/>
                        <a:t>(IEP meetings, OCR notifications, etc.)</a:t>
                      </a:r>
                      <a:endParaRPr lang="en-US" dirty="0"/>
                    </a:p>
                  </a:txBody>
                  <a:tcPr marL="72030" marR="72030"/>
                </a:tc>
                <a:extLst>
                  <a:ext uri="{0D108BD9-81ED-4DB2-BD59-A6C34878D82A}">
                    <a16:rowId xmlns:a16="http://schemas.microsoft.com/office/drawing/2014/main" val="10001"/>
                  </a:ext>
                </a:extLst>
              </a:tr>
              <a:tr h="378535">
                <a:tc>
                  <a:txBody>
                    <a:bodyPr/>
                    <a:lstStyle/>
                    <a:p>
                      <a:pPr algn="ctr"/>
                      <a:r>
                        <a:rPr lang="en-US" dirty="0"/>
                        <a:t>Title I, Part A funds</a:t>
                      </a:r>
                    </a:p>
                  </a:txBody>
                  <a:tcPr marL="72030" marR="72030"/>
                </a:tc>
                <a:tc>
                  <a:txBody>
                    <a:bodyPr/>
                    <a:lstStyle/>
                    <a:p>
                      <a:pPr marL="285750" indent="-285750">
                        <a:buFont typeface="Arial" panose="020B0604020202020204" pitchFamily="34" charset="0"/>
                        <a:buChar char="•"/>
                      </a:pPr>
                      <a:r>
                        <a:rPr lang="en-US" b="1" dirty="0"/>
                        <a:t>Limited</a:t>
                      </a:r>
                      <a:r>
                        <a:rPr lang="en-US" b="1" baseline="0" dirty="0"/>
                        <a:t> to Title I sponsored/required activities at Title I schools </a:t>
                      </a:r>
                      <a:r>
                        <a:rPr lang="en-US" baseline="0" dirty="0"/>
                        <a:t>(Title I family engagement activity, Title I newsletter, etc.)</a:t>
                      </a:r>
                      <a:endParaRPr lang="en-US" dirty="0"/>
                    </a:p>
                  </a:txBody>
                  <a:tcPr marL="72030" marR="72030"/>
                </a:tc>
                <a:extLst>
                  <a:ext uri="{0D108BD9-81ED-4DB2-BD59-A6C34878D82A}">
                    <a16:rowId xmlns:a16="http://schemas.microsoft.com/office/drawing/2014/main" val="10002"/>
                  </a:ext>
                </a:extLst>
              </a:tr>
              <a:tr h="378535">
                <a:tc>
                  <a:txBody>
                    <a:bodyPr/>
                    <a:lstStyle/>
                    <a:p>
                      <a:pPr algn="ctr"/>
                      <a:r>
                        <a:rPr lang="en-US" dirty="0"/>
                        <a:t>Title III, Part A funds</a:t>
                      </a:r>
                    </a:p>
                  </a:txBody>
                  <a:tcPr marL="72030" marR="72030"/>
                </a:tc>
                <a:tc>
                  <a:txBody>
                    <a:bodyPr/>
                    <a:lstStyle/>
                    <a:p>
                      <a:pPr marL="285750" indent="-285750">
                        <a:buFont typeface="Arial" panose="020B0604020202020204" pitchFamily="34" charset="0"/>
                        <a:buChar char="•"/>
                      </a:pPr>
                      <a:r>
                        <a:rPr lang="en-US" b="1" dirty="0"/>
                        <a:t>Translation/interpreting</a:t>
                      </a:r>
                      <a:r>
                        <a:rPr lang="en-US" b="1" baseline="0" dirty="0"/>
                        <a:t> for a purpose above and beyond the level of other federal, state and local requirements may be allowable provided that all supporting conditions are met </a:t>
                      </a:r>
                      <a:r>
                        <a:rPr lang="en-US" baseline="0" dirty="0"/>
                        <a:t>(Title III parent engagement meeting)</a:t>
                      </a:r>
                      <a:endParaRPr lang="en-US" dirty="0"/>
                    </a:p>
                  </a:txBody>
                  <a:tcPr marL="72030" marR="72030"/>
                </a:tc>
                <a:extLst>
                  <a:ext uri="{0D108BD9-81ED-4DB2-BD59-A6C34878D82A}">
                    <a16:rowId xmlns:a16="http://schemas.microsoft.com/office/drawing/2014/main" val="10003"/>
                  </a:ext>
                </a:extLst>
              </a:tr>
            </a:tbl>
          </a:graphicData>
        </a:graphic>
      </p:graphicFrame>
      <p:sp>
        <p:nvSpPr>
          <p:cNvPr id="4" name="Slide Number Placeholder 3"/>
          <p:cNvSpPr>
            <a:spLocks noGrp="1"/>
          </p:cNvSpPr>
          <p:nvPr>
            <p:ph type="sldNum" sz="quarter" idx="10"/>
          </p:nvPr>
        </p:nvSpPr>
        <p:spPr/>
        <p:txBody>
          <a:bodyPr/>
          <a:lstStyle/>
          <a:p>
            <a:fld id="{91BD7323-49BF-4C97-8773-5EC64C492009}" type="slidenum">
              <a:rPr lang="en-US" smtClean="0"/>
              <a:t>25</a:t>
            </a:fld>
            <a:endParaRPr lang="en-US" dirty="0"/>
          </a:p>
        </p:txBody>
      </p:sp>
    </p:spTree>
    <p:extLst>
      <p:ext uri="{BB962C8B-B14F-4D97-AF65-F5344CB8AC3E}">
        <p14:creationId xmlns:p14="http://schemas.microsoft.com/office/powerpoint/2010/main" val="11601096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bwMode="auto">
          <a:xfrm>
            <a:off x="555625" y="257175"/>
            <a:ext cx="9188450" cy="1320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algn="ctr"/>
            <a:r>
              <a:rPr lang="en-US" altLang="en-US" dirty="0"/>
              <a:t>Factors Influencing Communication</a:t>
            </a:r>
          </a:p>
        </p:txBody>
      </p:sp>
      <p:sp>
        <p:nvSpPr>
          <p:cNvPr id="17411" name="Text Placeholder 2"/>
          <p:cNvSpPr>
            <a:spLocks noGrp="1"/>
          </p:cNvSpPr>
          <p:nvPr>
            <p:ph type="body" sz="quarter" idx="13"/>
          </p:nvPr>
        </p:nvSpPr>
        <p:spPr bwMode="auto">
          <a:xfrm>
            <a:off x="555625" y="1773238"/>
            <a:ext cx="9188450" cy="4902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r>
              <a:rPr lang="en-US" altLang="en-US" dirty="0">
                <a:cs typeface="Arial" panose="020B0604020202020204" pitchFamily="34" charset="0"/>
              </a:rPr>
              <a:t>Past experience with schooling</a:t>
            </a:r>
          </a:p>
          <a:p>
            <a:r>
              <a:rPr lang="en-US" altLang="en-US" dirty="0">
                <a:cs typeface="Arial" panose="020B0604020202020204" pitchFamily="34" charset="0"/>
              </a:rPr>
              <a:t>Understanding the purpose for being contacted</a:t>
            </a:r>
          </a:p>
          <a:p>
            <a:r>
              <a:rPr lang="en-US" altLang="en-US" dirty="0">
                <a:cs typeface="Arial" panose="020B0604020202020204" pitchFamily="34" charset="0"/>
              </a:rPr>
              <a:t>Cultural differences</a:t>
            </a:r>
          </a:p>
          <a:p>
            <a:r>
              <a:rPr lang="en-US" altLang="en-US" dirty="0">
                <a:cs typeface="Arial" panose="020B0604020202020204" pitchFamily="34" charset="0"/>
              </a:rPr>
              <a:t>Differences in expectations of student, teacher and parent roles in education</a:t>
            </a:r>
          </a:p>
          <a:p>
            <a:endParaRPr lang="en-US" altLang="en-US" dirty="0">
              <a:cs typeface="Arial" panose="020B0604020202020204" pitchFamily="34" charset="0"/>
            </a:endParaRPr>
          </a:p>
          <a:p>
            <a:endParaRPr lang="en-US" altLang="en-US" dirty="0">
              <a:cs typeface="Arial" panose="020B0604020202020204" pitchFamily="34" charset="0"/>
            </a:endParaRPr>
          </a:p>
        </p:txBody>
      </p:sp>
      <p:sp>
        <p:nvSpPr>
          <p:cNvPr id="17412" name="Slide Number Placeholder 3"/>
          <p:cNvSpPr>
            <a:spLocks noGrp="1"/>
          </p:cNvSpPr>
          <p:nvPr>
            <p:ph type="sldNum" sz="quarter" idx="4294967295"/>
          </p:nvPr>
        </p:nvSpPr>
        <p:spPr bwMode="auto">
          <a:xfrm>
            <a:off x="11029950" y="6313488"/>
            <a:ext cx="684213"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Franklin Gothic Medium" panose="020B0603020102020204" pitchFamily="34" charset="0"/>
              </a:defRPr>
            </a:lvl1pPr>
            <a:lvl2pPr marL="742950" indent="-285750">
              <a:defRPr>
                <a:solidFill>
                  <a:schemeClr val="tx1"/>
                </a:solidFill>
                <a:latin typeface="Franklin Gothic Medium" panose="020B0603020102020204" pitchFamily="34" charset="0"/>
              </a:defRPr>
            </a:lvl2pPr>
            <a:lvl3pPr marL="1143000" indent="-228600">
              <a:defRPr>
                <a:solidFill>
                  <a:schemeClr val="tx1"/>
                </a:solidFill>
                <a:latin typeface="Franklin Gothic Medium" panose="020B0603020102020204" pitchFamily="34" charset="0"/>
              </a:defRPr>
            </a:lvl3pPr>
            <a:lvl4pPr marL="1600200" indent="-228600">
              <a:defRPr>
                <a:solidFill>
                  <a:schemeClr val="tx1"/>
                </a:solidFill>
                <a:latin typeface="Franklin Gothic Medium" panose="020B0603020102020204" pitchFamily="34" charset="0"/>
              </a:defRPr>
            </a:lvl4pPr>
            <a:lvl5pPr marL="2057400" indent="-228600">
              <a:defRPr>
                <a:solidFill>
                  <a:schemeClr val="tx1"/>
                </a:solidFill>
                <a:latin typeface="Franklin Gothic Medium" panose="020B06030201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9E45B754-AB68-4BEC-BAB4-B6AE95AF9DB6}" type="slidenum">
              <a:rPr lang="en-US" altLang="en-US" smtClean="0">
                <a:solidFill>
                  <a:schemeClr val="bg1"/>
                </a:solidFill>
              </a:rPr>
              <a:pPr fontAlgn="base">
                <a:spcBef>
                  <a:spcPct val="0"/>
                </a:spcBef>
                <a:spcAft>
                  <a:spcPct val="0"/>
                </a:spcAft>
              </a:pPr>
              <a:t>26</a:t>
            </a:fld>
            <a:endParaRPr lang="en-US" altLang="en-US" dirty="0">
              <a:solidFill>
                <a:schemeClr val="bg1"/>
              </a:solidFill>
            </a:endParaRPr>
          </a:p>
        </p:txBody>
      </p:sp>
    </p:spTree>
    <p:extLst>
      <p:ext uri="{BB962C8B-B14F-4D97-AF65-F5344CB8AC3E}">
        <p14:creationId xmlns:p14="http://schemas.microsoft.com/office/powerpoint/2010/main" val="11421853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3073" y="183225"/>
            <a:ext cx="8596668" cy="2595460"/>
          </a:xfrm>
        </p:spPr>
        <p:txBody>
          <a:bodyPr/>
          <a:lstStyle/>
          <a:p>
            <a:r>
              <a:rPr lang="en-US" dirty="0"/>
              <a:t>Contact Information</a:t>
            </a:r>
          </a:p>
        </p:txBody>
      </p:sp>
      <p:sp>
        <p:nvSpPr>
          <p:cNvPr id="3" name="Text Placeholder 2"/>
          <p:cNvSpPr>
            <a:spLocks noGrp="1"/>
          </p:cNvSpPr>
          <p:nvPr>
            <p:ph type="body" idx="1"/>
          </p:nvPr>
        </p:nvSpPr>
        <p:spPr>
          <a:xfrm>
            <a:off x="677335" y="4527448"/>
            <a:ext cx="8596668" cy="1782202"/>
          </a:xfrm>
        </p:spPr>
        <p:txBody>
          <a:bodyPr>
            <a:normAutofit fontScale="62500" lnSpcReduction="20000"/>
          </a:bodyPr>
          <a:lstStyle/>
          <a:p>
            <a:r>
              <a:rPr lang="en-US" dirty="0"/>
              <a:t>KDE Office of Continuous Improvement and Support</a:t>
            </a:r>
          </a:p>
          <a:p>
            <a:r>
              <a:rPr lang="en-US" dirty="0"/>
              <a:t>Division of School and Program Improvement</a:t>
            </a:r>
          </a:p>
          <a:p>
            <a:r>
              <a:rPr lang="en-US" dirty="0"/>
              <a:t>English Learners, Migrant and Neglected Students Branch</a:t>
            </a:r>
          </a:p>
          <a:p>
            <a:r>
              <a:rPr lang="en-US" dirty="0"/>
              <a:t>(502) 564-3791</a:t>
            </a:r>
          </a:p>
          <a:p>
            <a:r>
              <a:rPr lang="en-US" dirty="0"/>
              <a:t>Kentucky Department of Education’s </a:t>
            </a:r>
            <a:r>
              <a:rPr lang="en-US" dirty="0">
                <a:hlinkClick r:id="rId3"/>
              </a:rPr>
              <a:t>English Learners Contact Guide</a:t>
            </a:r>
            <a:endParaRPr lang="en-US" dirty="0"/>
          </a:p>
        </p:txBody>
      </p:sp>
      <p:sp>
        <p:nvSpPr>
          <p:cNvPr id="4" name="Slide Number Placeholder 3"/>
          <p:cNvSpPr>
            <a:spLocks noGrp="1"/>
          </p:cNvSpPr>
          <p:nvPr>
            <p:ph type="sldNum" sz="quarter" idx="12"/>
          </p:nvPr>
        </p:nvSpPr>
        <p:spPr/>
        <p:txBody>
          <a:bodyPr/>
          <a:lstStyle/>
          <a:p>
            <a:fld id="{91BD7323-49BF-4C97-8773-5EC64C492009}" type="slidenum">
              <a:rPr lang="en-US" smtClean="0"/>
              <a:t>27</a:t>
            </a:fld>
            <a:endParaRPr lang="en-US" dirty="0"/>
          </a:p>
        </p:txBody>
      </p:sp>
    </p:spTree>
    <p:extLst>
      <p:ext uri="{BB962C8B-B14F-4D97-AF65-F5344CB8AC3E}">
        <p14:creationId xmlns:p14="http://schemas.microsoft.com/office/powerpoint/2010/main" val="5527478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en-US" dirty="0"/>
              <a:t>Resources</a:t>
            </a:r>
          </a:p>
        </p:txBody>
      </p:sp>
      <p:sp>
        <p:nvSpPr>
          <p:cNvPr id="3" name="Content Placeholder 2"/>
          <p:cNvSpPr>
            <a:spLocks noGrp="1"/>
          </p:cNvSpPr>
          <p:nvPr>
            <p:ph type="body" sz="quarter" idx="13"/>
          </p:nvPr>
        </p:nvSpPr>
        <p:spPr>
          <a:xfrm>
            <a:off x="555786" y="1133059"/>
            <a:ext cx="9188715" cy="5526156"/>
          </a:xfrm>
        </p:spPr>
        <p:txBody>
          <a:bodyPr numCol="2">
            <a:normAutofit lnSpcReduction="10000"/>
          </a:bodyPr>
          <a:lstStyle/>
          <a:p>
            <a:r>
              <a:rPr lang="en-US" sz="2400" b="1" dirty="0">
                <a:effectLst>
                  <a:outerShdw blurRad="38100" dist="38100" dir="2700000" algn="tl">
                    <a:srgbClr val="000000">
                      <a:alpha val="43137"/>
                    </a:srgbClr>
                  </a:outerShdw>
                </a:effectLst>
              </a:rPr>
              <a:t>Basic Information</a:t>
            </a:r>
          </a:p>
          <a:p>
            <a:pPr lvl="1"/>
            <a:r>
              <a:rPr lang="en-US" sz="1800" dirty="0">
                <a:hlinkClick r:id="rId3"/>
              </a:rPr>
              <a:t>English Learner and Immigrant Students webpage</a:t>
            </a:r>
            <a:r>
              <a:rPr lang="en-US" sz="1800" dirty="0"/>
              <a:t> (KDE)</a:t>
            </a:r>
          </a:p>
          <a:p>
            <a:pPr lvl="1"/>
            <a:r>
              <a:rPr lang="en-US" sz="1800" dirty="0">
                <a:hlinkClick r:id="rId4"/>
              </a:rPr>
              <a:t>English Learner and Immigrant Resources webpage</a:t>
            </a:r>
            <a:r>
              <a:rPr lang="en-US" sz="1800" dirty="0"/>
              <a:t> (KDE)</a:t>
            </a:r>
          </a:p>
          <a:p>
            <a:pPr lvl="1"/>
            <a:r>
              <a:rPr lang="en-US" sz="1800" dirty="0">
                <a:hlinkClick r:id="rId5"/>
              </a:rPr>
              <a:t>District Guide for the English Learners Program</a:t>
            </a:r>
            <a:endParaRPr lang="en-US" sz="1800" dirty="0"/>
          </a:p>
          <a:p>
            <a:pPr lvl="1"/>
            <a:r>
              <a:rPr lang="en-US" sz="1800" dirty="0">
                <a:hlinkClick r:id="rId6"/>
              </a:rPr>
              <a:t>Developing Programs for English Language Learners</a:t>
            </a:r>
            <a:endParaRPr lang="en-US" sz="1800" dirty="0"/>
          </a:p>
          <a:p>
            <a:pPr lvl="1"/>
            <a:r>
              <a:rPr lang="en-US" sz="1800" dirty="0">
                <a:hlinkClick r:id="rId7"/>
              </a:rPr>
              <a:t>Programs for English Language Learners</a:t>
            </a:r>
            <a:endParaRPr lang="en-US" sz="1800" dirty="0"/>
          </a:p>
          <a:p>
            <a:pPr lvl="1"/>
            <a:r>
              <a:rPr lang="en-US" sz="1800" dirty="0">
                <a:hlinkClick r:id="rId8"/>
              </a:rPr>
              <a:t>Migration Policy Institute (MPI) ELL Information Center</a:t>
            </a:r>
            <a:endParaRPr lang="en-US" sz="1800" dirty="0"/>
          </a:p>
          <a:p>
            <a:pPr lvl="1"/>
            <a:r>
              <a:rPr lang="en-US" sz="1800" dirty="0">
                <a:hlinkClick r:id="rId9"/>
              </a:rPr>
              <a:t>A Matter of Design: English Learner Program Models in K-12 Education</a:t>
            </a:r>
            <a:r>
              <a:rPr lang="en-US" sz="1800" dirty="0"/>
              <a:t> (MPI)</a:t>
            </a:r>
          </a:p>
          <a:p>
            <a:pPr lvl="1"/>
            <a:r>
              <a:rPr lang="en-US" sz="1800" dirty="0">
                <a:hlinkClick r:id="rId10"/>
              </a:rPr>
              <a:t>Funding an Equitable Education for English Learners in the United States</a:t>
            </a:r>
            <a:r>
              <a:rPr lang="en-US" sz="1800" dirty="0"/>
              <a:t> (MPI)</a:t>
            </a:r>
          </a:p>
          <a:p>
            <a:pPr lvl="1"/>
            <a:r>
              <a:rPr lang="en-US" sz="1800" dirty="0">
                <a:hlinkClick r:id="rId11"/>
              </a:rPr>
              <a:t>English Learner Resources</a:t>
            </a:r>
            <a:r>
              <a:rPr lang="en-US" sz="1800" dirty="0"/>
              <a:t> (USED)</a:t>
            </a:r>
          </a:p>
          <a:p>
            <a:r>
              <a:rPr lang="en-US" sz="2400" b="1" dirty="0">
                <a:effectLst>
                  <a:outerShdw blurRad="38100" dist="38100" dir="2700000" algn="tl">
                    <a:srgbClr val="000000">
                      <a:alpha val="43137"/>
                    </a:srgbClr>
                  </a:outerShdw>
                </a:effectLst>
              </a:rPr>
              <a:t>Legal Obligations and Guidance</a:t>
            </a:r>
            <a:endParaRPr lang="en-US" sz="2400" b="1" dirty="0">
              <a:effectLst>
                <a:outerShdw blurRad="38100" dist="38100" dir="2700000" algn="tl">
                  <a:srgbClr val="000000">
                    <a:alpha val="43137"/>
                  </a:srgbClr>
                </a:outerShdw>
              </a:effectLst>
              <a:hlinkClick r:id="rId3"/>
            </a:endParaRPr>
          </a:p>
          <a:p>
            <a:pPr lvl="1"/>
            <a:r>
              <a:rPr lang="en-US" sz="1800" dirty="0">
                <a:hlinkClick r:id="rId12"/>
              </a:rPr>
              <a:t>2015 Dear Colleague Letter</a:t>
            </a:r>
            <a:endParaRPr lang="en-US" sz="1800" dirty="0"/>
          </a:p>
          <a:p>
            <a:pPr lvl="1"/>
            <a:r>
              <a:rPr lang="en-US" sz="1800" dirty="0">
                <a:hlinkClick r:id="rId13"/>
              </a:rPr>
              <a:t>English Learner Toolkit</a:t>
            </a:r>
            <a:r>
              <a:rPr lang="en-US" sz="1800" dirty="0"/>
              <a:t> (USED’s Office of English Language Acquisition)</a:t>
            </a:r>
          </a:p>
          <a:p>
            <a:pPr lvl="1"/>
            <a:r>
              <a:rPr lang="en-US" sz="1800" dirty="0">
                <a:hlinkClick r:id="rId14"/>
              </a:rPr>
              <a:t>Memoranda on Schools’ Obligations Toward National Minority Students who are Limited English Proficient</a:t>
            </a:r>
            <a:endParaRPr lang="en-US" sz="1800" dirty="0"/>
          </a:p>
          <a:p>
            <a:pPr lvl="1"/>
            <a:r>
              <a:rPr lang="en-US" sz="1800" dirty="0">
                <a:hlinkClick r:id="rId15"/>
              </a:rPr>
              <a:t>Schools’ Civil Rights Obligations to English Learner Students and Limited English Proficient Parents</a:t>
            </a:r>
            <a:endParaRPr lang="en-US" sz="1800" dirty="0"/>
          </a:p>
          <a:p>
            <a:pPr lvl="1"/>
            <a:r>
              <a:rPr lang="en-US" sz="1800" dirty="0">
                <a:hlinkClick r:id="rId16"/>
              </a:rPr>
              <a:t>703 KAR 5:070</a:t>
            </a:r>
            <a:endParaRPr lang="en-US" sz="1800" dirty="0"/>
          </a:p>
          <a:p>
            <a:pPr lvl="1"/>
            <a:r>
              <a:rPr lang="en-US" sz="1800" dirty="0">
                <a:hlinkClick r:id="rId17"/>
              </a:rPr>
              <a:t>Legal Protections for K-12 English Learner and Immigrant Background Students</a:t>
            </a:r>
            <a:r>
              <a:rPr lang="en-US" sz="1800" dirty="0"/>
              <a:t> (MPI)</a:t>
            </a:r>
            <a:endParaRPr lang="en-US" sz="1800" b="1" dirty="0">
              <a:effectLst>
                <a:outerShdw blurRad="38100" dist="38100" dir="2700000" algn="tl">
                  <a:srgbClr val="000000">
                    <a:alpha val="43137"/>
                  </a:srgbClr>
                </a:outerShdw>
              </a:effectLst>
            </a:endParaRPr>
          </a:p>
        </p:txBody>
      </p:sp>
      <p:sp>
        <p:nvSpPr>
          <p:cNvPr id="6" name="TextBox 5" descr="Resources from the Migration Policy Institute are provided for informational purposes and are not endorsed by KDE&#10;">
            <a:extLst>
              <a:ext uri="{FF2B5EF4-FFF2-40B4-BE49-F238E27FC236}">
                <a16:creationId xmlns:a16="http://schemas.microsoft.com/office/drawing/2014/main" id="{EB1A93A0-7953-4533-BDD2-88F5476EFDF9}"/>
              </a:ext>
            </a:extLst>
          </p:cNvPr>
          <p:cNvSpPr txBox="1"/>
          <p:nvPr/>
        </p:nvSpPr>
        <p:spPr>
          <a:xfrm>
            <a:off x="381019" y="6610122"/>
            <a:ext cx="8797810" cy="261610"/>
          </a:xfrm>
          <a:prstGeom prst="rect">
            <a:avLst/>
          </a:prstGeom>
          <a:noFill/>
        </p:spPr>
        <p:txBody>
          <a:bodyPr wrap="square" rtlCol="0">
            <a:spAutoFit/>
          </a:bodyPr>
          <a:lstStyle/>
          <a:p>
            <a:r>
              <a:rPr lang="en-US" sz="1100" i="1" dirty="0">
                <a:solidFill>
                  <a:schemeClr val="tx1">
                    <a:lumMod val="75000"/>
                    <a:lumOff val="25000"/>
                  </a:schemeClr>
                </a:solidFill>
              </a:rPr>
              <a:t>Resources from the Migration Policy Institute are provided for informational purposes and are not endorsed by KDE.</a:t>
            </a:r>
          </a:p>
        </p:txBody>
      </p:sp>
      <p:sp>
        <p:nvSpPr>
          <p:cNvPr id="4" name="Slide Number Placeholder 3"/>
          <p:cNvSpPr>
            <a:spLocks noGrp="1"/>
          </p:cNvSpPr>
          <p:nvPr>
            <p:ph type="sldNum" sz="quarter" idx="12"/>
          </p:nvPr>
        </p:nvSpPr>
        <p:spPr/>
        <p:txBody>
          <a:bodyPr/>
          <a:lstStyle/>
          <a:p>
            <a:fld id="{91BD7323-49BF-4C97-8773-5EC64C492009}" type="slidenum">
              <a:rPr lang="en-US" smtClean="0"/>
              <a:t>28</a:t>
            </a:fld>
            <a:endParaRPr lang="en-US" dirty="0"/>
          </a:p>
        </p:txBody>
      </p:sp>
    </p:spTree>
    <p:extLst>
      <p:ext uri="{BB962C8B-B14F-4D97-AF65-F5344CB8AC3E}">
        <p14:creationId xmlns:p14="http://schemas.microsoft.com/office/powerpoint/2010/main" val="10784586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en-US" dirty="0"/>
              <a:t>Resources (Cont.)</a:t>
            </a:r>
          </a:p>
        </p:txBody>
      </p:sp>
      <p:sp>
        <p:nvSpPr>
          <p:cNvPr id="3" name="Content Placeholder 2"/>
          <p:cNvSpPr>
            <a:spLocks noGrp="1"/>
          </p:cNvSpPr>
          <p:nvPr>
            <p:ph type="body" sz="quarter" idx="13"/>
          </p:nvPr>
        </p:nvSpPr>
        <p:spPr>
          <a:xfrm>
            <a:off x="555786" y="1133059"/>
            <a:ext cx="9188715" cy="5526156"/>
          </a:xfrm>
        </p:spPr>
        <p:txBody>
          <a:bodyPr numCol="2">
            <a:normAutofit/>
          </a:bodyPr>
          <a:lstStyle/>
          <a:p>
            <a:r>
              <a:rPr lang="en-US" sz="2400" b="1" dirty="0">
                <a:effectLst>
                  <a:outerShdw blurRad="38100" dist="38100" dir="2700000" algn="tl">
                    <a:srgbClr val="000000">
                      <a:alpha val="43137"/>
                    </a:srgbClr>
                  </a:outerShdw>
                </a:effectLst>
              </a:rPr>
              <a:t>Communicating with LEP Parents</a:t>
            </a:r>
          </a:p>
          <a:p>
            <a:pPr lvl="1"/>
            <a:r>
              <a:rPr lang="en-US" sz="1800" dirty="0"/>
              <a:t>Fact Sheet, </a:t>
            </a:r>
            <a:r>
              <a:rPr lang="en-US" sz="1800" dirty="0">
                <a:hlinkClick r:id="rId3"/>
              </a:rPr>
              <a:t>Information for LEP Parents and Guardians and for Schools and Districts that Communicate with Them</a:t>
            </a:r>
            <a:endParaRPr lang="en-US" sz="1800" dirty="0"/>
          </a:p>
          <a:p>
            <a:pPr lvl="1"/>
            <a:r>
              <a:rPr lang="en-US" sz="1800" dirty="0"/>
              <a:t>Department of Justice’s </a:t>
            </a:r>
            <a:r>
              <a:rPr lang="en-US" sz="1800" dirty="0">
                <a:hlinkClick r:id="rId4"/>
              </a:rPr>
              <a:t>Federal Coordination and Compliance Section</a:t>
            </a:r>
            <a:endParaRPr lang="en-US" sz="1800" dirty="0"/>
          </a:p>
          <a:p>
            <a:pPr lvl="1"/>
            <a:r>
              <a:rPr lang="en-US" sz="1800" dirty="0"/>
              <a:t>Federal Interagency Website: </a:t>
            </a:r>
            <a:r>
              <a:rPr lang="en-US" sz="1800" dirty="0">
                <a:hlinkClick r:id="rId5"/>
              </a:rPr>
              <a:t>lep.gov</a:t>
            </a:r>
            <a:r>
              <a:rPr lang="en-US" sz="1800" dirty="0"/>
              <a:t> </a:t>
            </a:r>
          </a:p>
          <a:p>
            <a:r>
              <a:rPr lang="en-US" sz="2400" b="1" dirty="0">
                <a:effectLst>
                  <a:outerShdw blurRad="38100" dist="38100" dir="2700000" algn="tl">
                    <a:srgbClr val="000000">
                      <a:alpha val="43137"/>
                    </a:srgbClr>
                  </a:outerShdw>
                </a:effectLst>
              </a:rPr>
              <a:t>Immigrant Students</a:t>
            </a:r>
          </a:p>
          <a:p>
            <a:pPr lvl="1"/>
            <a:r>
              <a:rPr lang="en-US" sz="1800" dirty="0">
                <a:hlinkClick r:id="rId6"/>
              </a:rPr>
              <a:t>Newcomer Toolkit</a:t>
            </a:r>
            <a:endParaRPr lang="en-US" sz="1800" dirty="0"/>
          </a:p>
          <a:p>
            <a:pPr lvl="1"/>
            <a:r>
              <a:rPr lang="en-US" sz="1800" dirty="0">
                <a:hlinkClick r:id="rId7"/>
              </a:rPr>
              <a:t>Supporting Undocumented Youth Resource Guide</a:t>
            </a:r>
            <a:endParaRPr lang="en-US" sz="1800" dirty="0"/>
          </a:p>
          <a:p>
            <a:endParaRPr lang="en-US" sz="2400" b="1" dirty="0">
              <a:effectLst>
                <a:outerShdw blurRad="38100" dist="38100" dir="2700000" algn="tl">
                  <a:srgbClr val="000000">
                    <a:alpha val="43137"/>
                  </a:srgbClr>
                </a:outerShdw>
              </a:effectLst>
            </a:endParaRPr>
          </a:p>
          <a:p>
            <a:r>
              <a:rPr lang="en-US" sz="2400" b="1" dirty="0">
                <a:effectLst>
                  <a:outerShdw blurRad="38100" dist="38100" dir="2700000" algn="tl">
                    <a:srgbClr val="000000">
                      <a:alpha val="43137"/>
                    </a:srgbClr>
                  </a:outerShdw>
                </a:effectLst>
              </a:rPr>
              <a:t>Assessment</a:t>
            </a:r>
            <a:endParaRPr lang="en-US" sz="2400" b="1" dirty="0">
              <a:effectLst>
                <a:outerShdw blurRad="38100" dist="38100" dir="2700000" algn="tl">
                  <a:srgbClr val="000000">
                    <a:alpha val="43137"/>
                  </a:srgbClr>
                </a:outerShdw>
              </a:effectLst>
              <a:hlinkClick r:id="rId8"/>
            </a:endParaRPr>
          </a:p>
          <a:p>
            <a:pPr lvl="1"/>
            <a:r>
              <a:rPr lang="en-US" sz="1800" dirty="0">
                <a:hlinkClick r:id="rId8"/>
              </a:rPr>
              <a:t>ACCESS for ELLs</a:t>
            </a:r>
            <a:endParaRPr lang="en-US" sz="1800" dirty="0"/>
          </a:p>
          <a:p>
            <a:pPr lvl="1"/>
            <a:r>
              <a:rPr lang="en-US" sz="1800" dirty="0">
                <a:hlinkClick r:id="rId9"/>
              </a:rPr>
              <a:t>ACCESS for ELLs Checklist</a:t>
            </a:r>
            <a:endParaRPr lang="en-US" sz="1800" dirty="0"/>
          </a:p>
          <a:p>
            <a:pPr lvl="1"/>
            <a:r>
              <a:rPr lang="en-US" sz="1800" dirty="0">
                <a:hlinkClick r:id="rId10"/>
              </a:rPr>
              <a:t>Inclusion of Special Populations in State-Required Assessment and Accountability Programs 703 KAR 5:070 Guidance</a:t>
            </a:r>
            <a:endParaRPr lang="en-US" sz="1800" dirty="0"/>
          </a:p>
          <a:p>
            <a:pPr lvl="1"/>
            <a:r>
              <a:rPr lang="en-US" sz="1800" dirty="0">
                <a:hlinkClick r:id="rId11"/>
              </a:rPr>
              <a:t>Inclusion of Special Populations Training 703 KAR 5:070 Webinar</a:t>
            </a:r>
            <a:endParaRPr lang="en-US" sz="1800" dirty="0"/>
          </a:p>
        </p:txBody>
      </p:sp>
      <p:sp>
        <p:nvSpPr>
          <p:cNvPr id="4" name="Slide Number Placeholder 3"/>
          <p:cNvSpPr>
            <a:spLocks noGrp="1"/>
          </p:cNvSpPr>
          <p:nvPr>
            <p:ph type="sldNum" sz="quarter" idx="12"/>
          </p:nvPr>
        </p:nvSpPr>
        <p:spPr/>
        <p:txBody>
          <a:bodyPr/>
          <a:lstStyle/>
          <a:p>
            <a:fld id="{91BD7323-49BF-4C97-8773-5EC64C492009}" type="slidenum">
              <a:rPr lang="en-US" smtClean="0"/>
              <a:t>29</a:t>
            </a:fld>
            <a:endParaRPr lang="en-US" dirty="0"/>
          </a:p>
        </p:txBody>
      </p:sp>
    </p:spTree>
    <p:extLst>
      <p:ext uri="{BB962C8B-B14F-4D97-AF65-F5344CB8AC3E}">
        <p14:creationId xmlns:p14="http://schemas.microsoft.com/office/powerpoint/2010/main" val="16420509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bwMode="auto">
          <a:xfrm>
            <a:off x="555625" y="182562"/>
            <a:ext cx="9188450" cy="1320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US" altLang="en-US" dirty="0"/>
              <a:t>Civil Rights Obligations – Part Two</a:t>
            </a:r>
          </a:p>
        </p:txBody>
      </p:sp>
      <p:graphicFrame>
        <p:nvGraphicFramePr>
          <p:cNvPr id="2" name="Diagram 1" descr="Civil rights obligations part two"/>
          <p:cNvGraphicFramePr/>
          <p:nvPr>
            <p:extLst>
              <p:ext uri="{D42A27DB-BD31-4B8C-83A1-F6EECF244321}">
                <p14:modId xmlns:p14="http://schemas.microsoft.com/office/powerpoint/2010/main" val="1286445378"/>
              </p:ext>
            </p:extLst>
          </p:nvPr>
        </p:nvGraphicFramePr>
        <p:xfrm>
          <a:off x="339634" y="1132114"/>
          <a:ext cx="9404441" cy="55433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412" name="Slide Number Placeholder 3"/>
          <p:cNvSpPr>
            <a:spLocks noGrp="1"/>
          </p:cNvSpPr>
          <p:nvPr>
            <p:ph type="sldNum" sz="quarter" idx="4294967295"/>
          </p:nvPr>
        </p:nvSpPr>
        <p:spPr bwMode="auto">
          <a:xfrm>
            <a:off x="11029950" y="6313488"/>
            <a:ext cx="684213"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Franklin Gothic Medium" panose="020B0603020102020204" pitchFamily="34" charset="0"/>
              </a:defRPr>
            </a:lvl1pPr>
            <a:lvl2pPr marL="742950" indent="-285750">
              <a:defRPr>
                <a:solidFill>
                  <a:schemeClr val="tx1"/>
                </a:solidFill>
                <a:latin typeface="Franklin Gothic Medium" panose="020B0603020102020204" pitchFamily="34" charset="0"/>
              </a:defRPr>
            </a:lvl2pPr>
            <a:lvl3pPr marL="1143000" indent="-228600">
              <a:defRPr>
                <a:solidFill>
                  <a:schemeClr val="tx1"/>
                </a:solidFill>
                <a:latin typeface="Franklin Gothic Medium" panose="020B0603020102020204" pitchFamily="34" charset="0"/>
              </a:defRPr>
            </a:lvl3pPr>
            <a:lvl4pPr marL="1600200" indent="-228600">
              <a:defRPr>
                <a:solidFill>
                  <a:schemeClr val="tx1"/>
                </a:solidFill>
                <a:latin typeface="Franklin Gothic Medium" panose="020B0603020102020204" pitchFamily="34" charset="0"/>
              </a:defRPr>
            </a:lvl4pPr>
            <a:lvl5pPr marL="2057400" indent="-228600">
              <a:defRPr>
                <a:solidFill>
                  <a:schemeClr val="tx1"/>
                </a:solidFill>
                <a:latin typeface="Franklin Gothic Medium" panose="020B06030201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9E45B754-AB68-4BEC-BAB4-B6AE95AF9DB6}" type="slidenum">
              <a:rPr lang="en-US" altLang="en-US" smtClean="0">
                <a:solidFill>
                  <a:schemeClr val="bg1"/>
                </a:solidFill>
              </a:rPr>
              <a:pPr fontAlgn="base">
                <a:spcBef>
                  <a:spcPct val="0"/>
                </a:spcBef>
                <a:spcAft>
                  <a:spcPct val="0"/>
                </a:spcAft>
              </a:pPr>
              <a:t>3</a:t>
            </a:fld>
            <a:endParaRPr lang="en-US" altLang="en-US" dirty="0">
              <a:solidFill>
                <a:schemeClr val="bg1"/>
              </a:solidFill>
            </a:endParaRPr>
          </a:p>
        </p:txBody>
      </p:sp>
    </p:spTree>
    <p:extLst>
      <p:ext uri="{BB962C8B-B14F-4D97-AF65-F5344CB8AC3E}">
        <p14:creationId xmlns:p14="http://schemas.microsoft.com/office/powerpoint/2010/main" val="25997328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bwMode="auto">
          <a:xfrm>
            <a:off x="555625" y="257175"/>
            <a:ext cx="9188450" cy="1320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pPr algn="ctr"/>
            <a:r>
              <a:rPr lang="en-US" altLang="en-US" dirty="0"/>
              <a:t>Evaluating ELs for Special Education</a:t>
            </a:r>
          </a:p>
        </p:txBody>
      </p:sp>
      <p:sp>
        <p:nvSpPr>
          <p:cNvPr id="17411" name="Text Placeholder 2"/>
          <p:cNvSpPr>
            <a:spLocks noGrp="1"/>
          </p:cNvSpPr>
          <p:nvPr>
            <p:ph type="body" sz="quarter" idx="13"/>
          </p:nvPr>
        </p:nvSpPr>
        <p:spPr bwMode="auto">
          <a:xfrm>
            <a:off x="555625" y="1773238"/>
            <a:ext cx="9188450" cy="4902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a:bodyPr>
          <a:lstStyle/>
          <a:p>
            <a:r>
              <a:rPr lang="en-US" altLang="en-US" dirty="0">
                <a:cs typeface="Arial" panose="020B0604020202020204" pitchFamily="34" charset="0"/>
              </a:rPr>
              <a:t>All students who may have a disability (EL and never-EL alike) must be located, identified and evaluated for special education services in a timely manner.</a:t>
            </a:r>
          </a:p>
          <a:p>
            <a:pPr lvl="1"/>
            <a:r>
              <a:rPr lang="en-US" altLang="en-US" dirty="0">
                <a:cs typeface="Arial" panose="020B0604020202020204" pitchFamily="34" charset="0"/>
              </a:rPr>
              <a:t>The evaluation cannot be delayed due to EL status.</a:t>
            </a:r>
          </a:p>
          <a:p>
            <a:r>
              <a:rPr lang="en-US" altLang="en-US" dirty="0">
                <a:cs typeface="Arial" panose="020B0604020202020204" pitchFamily="34" charset="0"/>
              </a:rPr>
              <a:t>English language proficiency must be considered during evaluation – students may not be identified for special education services because of their limited English proficiency.</a:t>
            </a:r>
          </a:p>
        </p:txBody>
      </p:sp>
      <p:sp>
        <p:nvSpPr>
          <p:cNvPr id="17412" name="Slide Number Placeholder 3"/>
          <p:cNvSpPr>
            <a:spLocks noGrp="1"/>
          </p:cNvSpPr>
          <p:nvPr>
            <p:ph type="sldNum" sz="quarter" idx="4294967295"/>
          </p:nvPr>
        </p:nvSpPr>
        <p:spPr bwMode="auto">
          <a:xfrm>
            <a:off x="11029950" y="6313488"/>
            <a:ext cx="684213"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Franklin Gothic Medium" panose="020B0603020102020204" pitchFamily="34" charset="0"/>
              </a:defRPr>
            </a:lvl1pPr>
            <a:lvl2pPr marL="742950" indent="-285750">
              <a:defRPr>
                <a:solidFill>
                  <a:schemeClr val="tx1"/>
                </a:solidFill>
                <a:latin typeface="Franklin Gothic Medium" panose="020B0603020102020204" pitchFamily="34" charset="0"/>
              </a:defRPr>
            </a:lvl2pPr>
            <a:lvl3pPr marL="1143000" indent="-228600">
              <a:defRPr>
                <a:solidFill>
                  <a:schemeClr val="tx1"/>
                </a:solidFill>
                <a:latin typeface="Franklin Gothic Medium" panose="020B0603020102020204" pitchFamily="34" charset="0"/>
              </a:defRPr>
            </a:lvl3pPr>
            <a:lvl4pPr marL="1600200" indent="-228600">
              <a:defRPr>
                <a:solidFill>
                  <a:schemeClr val="tx1"/>
                </a:solidFill>
                <a:latin typeface="Franklin Gothic Medium" panose="020B0603020102020204" pitchFamily="34" charset="0"/>
              </a:defRPr>
            </a:lvl4pPr>
            <a:lvl5pPr marL="2057400" indent="-228600">
              <a:defRPr>
                <a:solidFill>
                  <a:schemeClr val="tx1"/>
                </a:solidFill>
                <a:latin typeface="Franklin Gothic Medium" panose="020B06030201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9E45B754-AB68-4BEC-BAB4-B6AE95AF9DB6}" type="slidenum">
              <a:rPr lang="en-US" altLang="en-US" smtClean="0">
                <a:solidFill>
                  <a:schemeClr val="bg1"/>
                </a:solidFill>
              </a:rPr>
              <a:pPr fontAlgn="base">
                <a:spcBef>
                  <a:spcPct val="0"/>
                </a:spcBef>
                <a:spcAft>
                  <a:spcPct val="0"/>
                </a:spcAft>
              </a:pPr>
              <a:t>4</a:t>
            </a:fld>
            <a:endParaRPr lang="en-US" altLang="en-US" dirty="0">
              <a:solidFill>
                <a:schemeClr val="bg1"/>
              </a:solidFill>
            </a:endParaRPr>
          </a:p>
        </p:txBody>
      </p:sp>
    </p:spTree>
    <p:extLst>
      <p:ext uri="{BB962C8B-B14F-4D97-AF65-F5344CB8AC3E}">
        <p14:creationId xmlns:p14="http://schemas.microsoft.com/office/powerpoint/2010/main" val="32956404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bwMode="auto">
          <a:xfrm>
            <a:off x="555625" y="257175"/>
            <a:ext cx="9188450" cy="1320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algn="ctr"/>
            <a:r>
              <a:rPr lang="en-US" altLang="en-US" dirty="0"/>
              <a:t>Providing Dual Services</a:t>
            </a:r>
          </a:p>
        </p:txBody>
      </p:sp>
      <p:sp>
        <p:nvSpPr>
          <p:cNvPr id="17411" name="Text Placeholder 2"/>
          <p:cNvSpPr>
            <a:spLocks noGrp="1"/>
          </p:cNvSpPr>
          <p:nvPr>
            <p:ph type="body" sz="quarter" idx="13"/>
          </p:nvPr>
        </p:nvSpPr>
        <p:spPr bwMode="auto">
          <a:xfrm>
            <a:off x="555625" y="1773238"/>
            <a:ext cx="9188450" cy="4902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20000"/>
          </a:bodyPr>
          <a:lstStyle/>
          <a:p>
            <a:r>
              <a:rPr lang="en-US" altLang="en-US" dirty="0">
                <a:cs typeface="Arial" panose="020B0604020202020204" pitchFamily="34" charset="0"/>
              </a:rPr>
              <a:t>EL students with disabilities must be provided with both:</a:t>
            </a:r>
          </a:p>
          <a:p>
            <a:pPr lvl="1"/>
            <a:r>
              <a:rPr lang="en-US" altLang="en-US" dirty="0">
                <a:cs typeface="Arial" panose="020B0604020202020204" pitchFamily="34" charset="0"/>
              </a:rPr>
              <a:t>Language assistance</a:t>
            </a:r>
          </a:p>
          <a:p>
            <a:pPr lvl="1"/>
            <a:r>
              <a:rPr lang="en-US" altLang="en-US" dirty="0">
                <a:cs typeface="Arial" panose="020B0604020202020204" pitchFamily="34" charset="0"/>
              </a:rPr>
              <a:t>Disability-related services</a:t>
            </a:r>
          </a:p>
          <a:p>
            <a:r>
              <a:rPr lang="en-US" altLang="en-US" dirty="0">
                <a:cs typeface="Arial" panose="020B0604020202020204" pitchFamily="34" charset="0"/>
              </a:rPr>
              <a:t>The Individualized Education Program (IEP) and Program Service Plan (PSP) must work together to serve the student.</a:t>
            </a:r>
          </a:p>
          <a:p>
            <a:r>
              <a:rPr lang="en-US" altLang="en-US" dirty="0">
                <a:cs typeface="Arial" panose="020B0604020202020204" pitchFamily="34" charset="0"/>
              </a:rPr>
              <a:t>The IEP Team </a:t>
            </a:r>
            <a:r>
              <a:rPr lang="en-US" altLang="en-US" b="1" u="sng" dirty="0">
                <a:solidFill>
                  <a:srgbClr val="C00000"/>
                </a:solidFill>
                <a:cs typeface="Arial" panose="020B0604020202020204" pitchFamily="34" charset="0"/>
              </a:rPr>
              <a:t>must</a:t>
            </a:r>
            <a:r>
              <a:rPr lang="en-US" altLang="en-US" dirty="0">
                <a:cs typeface="Arial" panose="020B0604020202020204" pitchFamily="34" charset="0"/>
              </a:rPr>
              <a:t> include participants with knowledge about the student’s English language acquisition needs. </a:t>
            </a:r>
          </a:p>
        </p:txBody>
      </p:sp>
      <p:sp>
        <p:nvSpPr>
          <p:cNvPr id="17412" name="Slide Number Placeholder 3"/>
          <p:cNvSpPr>
            <a:spLocks noGrp="1"/>
          </p:cNvSpPr>
          <p:nvPr>
            <p:ph type="sldNum" sz="quarter" idx="4294967295"/>
          </p:nvPr>
        </p:nvSpPr>
        <p:spPr bwMode="auto">
          <a:xfrm>
            <a:off x="11029950" y="6313488"/>
            <a:ext cx="684213"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Franklin Gothic Medium" panose="020B0603020102020204" pitchFamily="34" charset="0"/>
              </a:defRPr>
            </a:lvl1pPr>
            <a:lvl2pPr marL="742950" indent="-285750">
              <a:defRPr>
                <a:solidFill>
                  <a:schemeClr val="tx1"/>
                </a:solidFill>
                <a:latin typeface="Franklin Gothic Medium" panose="020B0603020102020204" pitchFamily="34" charset="0"/>
              </a:defRPr>
            </a:lvl2pPr>
            <a:lvl3pPr marL="1143000" indent="-228600">
              <a:defRPr>
                <a:solidFill>
                  <a:schemeClr val="tx1"/>
                </a:solidFill>
                <a:latin typeface="Franklin Gothic Medium" panose="020B0603020102020204" pitchFamily="34" charset="0"/>
              </a:defRPr>
            </a:lvl3pPr>
            <a:lvl4pPr marL="1600200" indent="-228600">
              <a:defRPr>
                <a:solidFill>
                  <a:schemeClr val="tx1"/>
                </a:solidFill>
                <a:latin typeface="Franklin Gothic Medium" panose="020B0603020102020204" pitchFamily="34" charset="0"/>
              </a:defRPr>
            </a:lvl4pPr>
            <a:lvl5pPr marL="2057400" indent="-228600">
              <a:defRPr>
                <a:solidFill>
                  <a:schemeClr val="tx1"/>
                </a:solidFill>
                <a:latin typeface="Franklin Gothic Medium" panose="020B06030201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9E45B754-AB68-4BEC-BAB4-B6AE95AF9DB6}" type="slidenum">
              <a:rPr lang="en-US" altLang="en-US" smtClean="0">
                <a:solidFill>
                  <a:schemeClr val="bg1"/>
                </a:solidFill>
              </a:rPr>
              <a:pPr fontAlgn="base">
                <a:spcBef>
                  <a:spcPct val="0"/>
                </a:spcBef>
                <a:spcAft>
                  <a:spcPct val="0"/>
                </a:spcAft>
              </a:pPr>
              <a:t>5</a:t>
            </a:fld>
            <a:endParaRPr lang="en-US" altLang="en-US" dirty="0">
              <a:solidFill>
                <a:schemeClr val="bg1"/>
              </a:solidFill>
            </a:endParaRPr>
          </a:p>
        </p:txBody>
      </p:sp>
    </p:spTree>
    <p:extLst>
      <p:ext uri="{BB962C8B-B14F-4D97-AF65-F5344CB8AC3E}">
        <p14:creationId xmlns:p14="http://schemas.microsoft.com/office/powerpoint/2010/main" val="11302117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ELs with Disabilities – Referral </a:t>
            </a:r>
          </a:p>
        </p:txBody>
      </p:sp>
      <p:sp>
        <p:nvSpPr>
          <p:cNvPr id="3" name="Text Placeholder 2"/>
          <p:cNvSpPr>
            <a:spLocks noGrp="1"/>
          </p:cNvSpPr>
          <p:nvPr>
            <p:ph type="body" sz="quarter" idx="13"/>
          </p:nvPr>
        </p:nvSpPr>
        <p:spPr/>
        <p:txBody>
          <a:bodyPr>
            <a:normAutofit fontScale="85000" lnSpcReduction="20000"/>
          </a:bodyPr>
          <a:lstStyle/>
          <a:p>
            <a:r>
              <a:rPr lang="en-US" dirty="0"/>
              <a:t>Materials and procedures used to assess ELs must be carefully selected to ensure they measure the extent to which the child has a disability, rather than measuring the child’s English language skills.</a:t>
            </a:r>
          </a:p>
          <a:p>
            <a:r>
              <a:rPr lang="en-US" dirty="0"/>
              <a:t>Language proficiency progress (ACCESS growth) should be discussed, analyzed and documented as part of the evaluation.</a:t>
            </a:r>
          </a:p>
          <a:p>
            <a:r>
              <a:rPr lang="en-US" dirty="0"/>
              <a:t>If the school suspects a disability, they should proceed with a proper evaluation. </a:t>
            </a:r>
          </a:p>
          <a:p>
            <a:pPr lvl="1"/>
            <a:r>
              <a:rPr lang="en-US" i="1" dirty="0"/>
              <a:t>The student does not have to receive 3-5 years of instruction before they can be evaluated. </a:t>
            </a:r>
            <a:r>
              <a:rPr lang="en-US" dirty="0"/>
              <a:t>(Free Appropriate Public Education or FAPE)</a:t>
            </a:r>
          </a:p>
        </p:txBody>
      </p:sp>
      <p:sp>
        <p:nvSpPr>
          <p:cNvPr id="4" name="Slide Number Placeholder 3"/>
          <p:cNvSpPr>
            <a:spLocks noGrp="1"/>
          </p:cNvSpPr>
          <p:nvPr>
            <p:ph type="sldNum" sz="quarter" idx="12"/>
          </p:nvPr>
        </p:nvSpPr>
        <p:spPr/>
        <p:txBody>
          <a:bodyPr/>
          <a:lstStyle/>
          <a:p>
            <a:fld id="{91BD7323-49BF-4C97-8773-5EC64C492009}" type="slidenum">
              <a:rPr lang="en-US" smtClean="0"/>
              <a:t>6</a:t>
            </a:fld>
            <a:endParaRPr lang="en-US" dirty="0"/>
          </a:p>
        </p:txBody>
      </p:sp>
    </p:spTree>
    <p:extLst>
      <p:ext uri="{BB962C8B-B14F-4D97-AF65-F5344CB8AC3E}">
        <p14:creationId xmlns:p14="http://schemas.microsoft.com/office/powerpoint/2010/main" val="27908547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1809" y="183225"/>
            <a:ext cx="8596668" cy="1320800"/>
          </a:xfrm>
        </p:spPr>
        <p:txBody>
          <a:bodyPr>
            <a:normAutofit fontScale="90000"/>
          </a:bodyPr>
          <a:lstStyle/>
          <a:p>
            <a:pPr algn="ctr"/>
            <a:r>
              <a:rPr lang="en-US" dirty="0"/>
              <a:t>ELs with Disabilities – ARC &amp; IEP</a:t>
            </a:r>
          </a:p>
        </p:txBody>
      </p:sp>
      <p:sp>
        <p:nvSpPr>
          <p:cNvPr id="3" name="Text Placeholder 2"/>
          <p:cNvSpPr>
            <a:spLocks noGrp="1"/>
          </p:cNvSpPr>
          <p:nvPr>
            <p:ph type="body" sz="quarter" idx="13"/>
          </p:nvPr>
        </p:nvSpPr>
        <p:spPr/>
        <p:txBody>
          <a:bodyPr>
            <a:normAutofit fontScale="85000" lnSpcReduction="20000"/>
          </a:bodyPr>
          <a:lstStyle/>
          <a:p>
            <a:r>
              <a:rPr lang="en-US" dirty="0"/>
              <a:t>The EL teacher should be a part of the Admissions and Release Committee (ARC) team (and the special education teacher should be a part of the PSP team).</a:t>
            </a:r>
          </a:p>
          <a:p>
            <a:r>
              <a:rPr lang="en-US" dirty="0"/>
              <a:t>As integral members of IEP teams, parents should be engaged and provided with information necessary to participate as active members of the IEP team, in their native language (unless it is clearly not feasible to do so).</a:t>
            </a:r>
          </a:p>
          <a:p>
            <a:r>
              <a:rPr lang="en-US" dirty="0"/>
              <a:t>Language proficiency should be discussed and documented in the IEP. </a:t>
            </a:r>
          </a:p>
          <a:p>
            <a:endParaRPr lang="en-US" dirty="0"/>
          </a:p>
        </p:txBody>
      </p:sp>
      <p:sp>
        <p:nvSpPr>
          <p:cNvPr id="4" name="Slide Number Placeholder 3"/>
          <p:cNvSpPr>
            <a:spLocks noGrp="1"/>
          </p:cNvSpPr>
          <p:nvPr>
            <p:ph type="sldNum" sz="quarter" idx="12"/>
          </p:nvPr>
        </p:nvSpPr>
        <p:spPr/>
        <p:txBody>
          <a:bodyPr/>
          <a:lstStyle/>
          <a:p>
            <a:fld id="{91BD7323-49BF-4C97-8773-5EC64C492009}" type="slidenum">
              <a:rPr lang="en-US" smtClean="0"/>
              <a:t>7</a:t>
            </a:fld>
            <a:endParaRPr lang="en-US" dirty="0"/>
          </a:p>
        </p:txBody>
      </p:sp>
    </p:spTree>
    <p:extLst>
      <p:ext uri="{BB962C8B-B14F-4D97-AF65-F5344CB8AC3E}">
        <p14:creationId xmlns:p14="http://schemas.microsoft.com/office/powerpoint/2010/main" val="7322935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1809" y="183225"/>
            <a:ext cx="8596668" cy="1320800"/>
          </a:xfrm>
        </p:spPr>
        <p:txBody>
          <a:bodyPr>
            <a:normAutofit/>
          </a:bodyPr>
          <a:lstStyle/>
          <a:p>
            <a:pPr algn="ctr"/>
            <a:r>
              <a:rPr lang="en-US" dirty="0"/>
              <a:t>ELs with Disabilities – Eligibility</a:t>
            </a:r>
            <a:endParaRPr lang="en-US" i="1" dirty="0"/>
          </a:p>
        </p:txBody>
      </p:sp>
      <p:sp>
        <p:nvSpPr>
          <p:cNvPr id="3" name="Text Placeholder 2"/>
          <p:cNvSpPr>
            <a:spLocks noGrp="1"/>
          </p:cNvSpPr>
          <p:nvPr>
            <p:ph type="body" sz="quarter" idx="13"/>
          </p:nvPr>
        </p:nvSpPr>
        <p:spPr/>
        <p:txBody>
          <a:bodyPr>
            <a:normAutofit lnSpcReduction="10000"/>
          </a:bodyPr>
          <a:lstStyle/>
          <a:p>
            <a:r>
              <a:rPr lang="en-US" dirty="0"/>
              <a:t>If an EL has both an IEP and a PSP, the student must continue to receive both services. The IEP does not supersede the PSP. </a:t>
            </a:r>
          </a:p>
          <a:p>
            <a:r>
              <a:rPr lang="en-US" dirty="0"/>
              <a:t>If the student is determined to have a significant cognitive disability and is eligible for the Alternate State Assessment, the PSP team should additionally consider the need for the Alternate ACCESS test.</a:t>
            </a:r>
          </a:p>
        </p:txBody>
      </p:sp>
      <p:sp>
        <p:nvSpPr>
          <p:cNvPr id="4" name="Slide Number Placeholder 3"/>
          <p:cNvSpPr>
            <a:spLocks noGrp="1"/>
          </p:cNvSpPr>
          <p:nvPr>
            <p:ph type="sldNum" sz="quarter" idx="12"/>
          </p:nvPr>
        </p:nvSpPr>
        <p:spPr/>
        <p:txBody>
          <a:bodyPr/>
          <a:lstStyle/>
          <a:p>
            <a:fld id="{91BD7323-49BF-4C97-8773-5EC64C492009}" type="slidenum">
              <a:rPr lang="en-US" smtClean="0"/>
              <a:t>8</a:t>
            </a:fld>
            <a:endParaRPr lang="en-US" dirty="0"/>
          </a:p>
        </p:txBody>
      </p:sp>
    </p:spTree>
    <p:extLst>
      <p:ext uri="{BB962C8B-B14F-4D97-AF65-F5344CB8AC3E}">
        <p14:creationId xmlns:p14="http://schemas.microsoft.com/office/powerpoint/2010/main" val="20423694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60215" y="423228"/>
            <a:ext cx="8596668" cy="2595460"/>
          </a:xfrm>
        </p:spPr>
        <p:txBody>
          <a:bodyPr/>
          <a:lstStyle/>
          <a:p>
            <a:pPr algn="ctr"/>
            <a:r>
              <a:rPr lang="en-US" dirty="0"/>
              <a:t>Questions about English Learners with Disabilities</a:t>
            </a:r>
          </a:p>
        </p:txBody>
      </p:sp>
      <p:sp>
        <p:nvSpPr>
          <p:cNvPr id="6" name="Text Placeholder 5"/>
          <p:cNvSpPr>
            <a:spLocks noGrp="1"/>
          </p:cNvSpPr>
          <p:nvPr>
            <p:ph type="body" idx="1"/>
          </p:nvPr>
        </p:nvSpPr>
        <p:spPr/>
        <p:txBody>
          <a:bodyPr>
            <a:normAutofit fontScale="92500" lnSpcReduction="10000"/>
          </a:bodyPr>
          <a:lstStyle/>
          <a:p>
            <a:r>
              <a:rPr lang="en-US" dirty="0"/>
              <a:t>KDE Office of Special Education and Early Learning</a:t>
            </a:r>
          </a:p>
          <a:p>
            <a:r>
              <a:rPr lang="en-US" dirty="0"/>
              <a:t>Division of IDEA Implementation and Preschool</a:t>
            </a:r>
          </a:p>
          <a:p>
            <a:r>
              <a:rPr lang="en-US" dirty="0"/>
              <a:t>502-564-4970 </a:t>
            </a:r>
          </a:p>
        </p:txBody>
      </p:sp>
      <p:sp>
        <p:nvSpPr>
          <p:cNvPr id="4" name="Slide Number Placeholder 3"/>
          <p:cNvSpPr>
            <a:spLocks noGrp="1"/>
          </p:cNvSpPr>
          <p:nvPr>
            <p:ph type="sldNum" sz="quarter" idx="12"/>
          </p:nvPr>
        </p:nvSpPr>
        <p:spPr/>
        <p:txBody>
          <a:bodyPr/>
          <a:lstStyle/>
          <a:p>
            <a:fld id="{91BD7323-49BF-4C97-8773-5EC64C492009}" type="slidenum">
              <a:rPr lang="en-US" smtClean="0"/>
              <a:t>9</a:t>
            </a:fld>
            <a:endParaRPr lang="en-US" dirty="0"/>
          </a:p>
        </p:txBody>
      </p:sp>
    </p:spTree>
    <p:extLst>
      <p:ext uri="{BB962C8B-B14F-4D97-AF65-F5344CB8AC3E}">
        <p14:creationId xmlns:p14="http://schemas.microsoft.com/office/powerpoint/2010/main" val="646858870"/>
      </p:ext>
    </p:extLst>
  </p:cSld>
  <p:clrMapOvr>
    <a:masterClrMapping/>
  </p:clrMapOvr>
</p:sld>
</file>

<file path=ppt/theme/theme1.xml><?xml version="1.0" encoding="utf-8"?>
<a:theme xmlns:a="http://schemas.openxmlformats.org/drawingml/2006/main" name="3_Theme1">
  <a:themeElements>
    <a:clrScheme name="KDE Template">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KDE Template">
      <a:majorFont>
        <a:latin typeface="Georgia"/>
        <a:ea typeface=""/>
        <a:cs typeface=""/>
      </a:majorFont>
      <a:minorFont>
        <a:latin typeface="Franklin Gothic Medium"/>
        <a:ea typeface=""/>
        <a:cs typeface=""/>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Theme1" id="{5BC57F15-1EB7-4B3F-8F8C-D9989F760C07}" vid="{F99D259D-31FA-4B3E-8AAF-593522EED53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Accessibility_x0020_Office xmlns="3a62de7d-ba57-4f43-9dae-9623ba637be0">OCIS - Office of Continuous Improvement and Support</Accessibility_x0020_Office>
    <Accessibility_x0020_Audit_x0020_Status xmlns="3a62de7d-ba57-4f43-9dae-9623ba637be0">OK</Accessibility_x0020_Audit_x0020_Status>
    <Accessibility_x0020_Audience xmlns="3a62de7d-ba57-4f43-9dae-9623ba637be0">District</Accessibility_x0020_Audienc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2020-10-05T04:00:00+00:00</Accessibility_x0020_Audit_x0020_Date>
    <RoutingRuleDescription xmlns="http://schemas.microsoft.com/sharepoint/v3" xsi:nil="true"/>
    <PublishingExpirationDate xmlns="http://schemas.microsoft.com/sharepoint/v3" xsi:nil="true"/>
    <PublishingStartDate xmlns="http://schemas.microsoft.com/sharepoint/v3" xsi:nil="true"/>
    <Publication_x0020_Date xmlns="3a62de7d-ba57-4f43-9dae-9623ba637be0">2020-10-05T04:00:00+00:00</Publication_x0020_Date>
    <Audience1 xmlns="3a62de7d-ba57-4f43-9dae-9623ba637be0">
      <Value>1</Value>
      <Value>2</Value>
      <Value>3</Value>
      <Value>4</Value>
      <Value>5</Value>
      <Value>6</Value>
      <Value>7</Value>
      <Value>8</Value>
      <Value>9</Value>
      <Value>10</Value>
    </Audience1>
    <_dlc_DocId xmlns="3a62de7d-ba57-4f43-9dae-9623ba637be0">KYED-269744862-27</_dlc_DocId>
    <_dlc_DocIdUrl xmlns="3a62de7d-ba57-4f43-9dae-9623ba637be0">
      <Url>https://www.education.ky.gov/federal/progs/eng/_layouts/15/DocIdRedir.aspx?ID=KYED-269744862-27</Url>
      <Description>KYED-269744862-27</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KDE Document" ma:contentTypeID="0x0101001BEB557DBE01834EAB47A683706DCD5B000CC4FD650AED594E923E6F23036A1121" ma:contentTypeVersion="28" ma:contentTypeDescription="" ma:contentTypeScope="" ma:versionID="9cef287c59b6fc22e5eec8203fc5eb2d">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3f002895cc8a733bf2447c622f5f6699"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14"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62C23E9A-708A-4488-BC53-5F393D41DE67}">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EA485209-582E-41ED-ADDE-A480BA72E8BD}">
  <ds:schemaRefs>
    <ds:schemaRef ds:uri="http://schemas.microsoft.com/sharepoint/v3/contenttype/forms"/>
  </ds:schemaRefs>
</ds:datastoreItem>
</file>

<file path=customXml/itemProps3.xml><?xml version="1.0" encoding="utf-8"?>
<ds:datastoreItem xmlns:ds="http://schemas.openxmlformats.org/officeDocument/2006/customXml" ds:itemID="{13D1D7B0-3BDA-4AC7-A2FE-6DBD03A3BAA0}"/>
</file>

<file path=customXml/itemProps4.xml><?xml version="1.0" encoding="utf-8"?>
<ds:datastoreItem xmlns:ds="http://schemas.openxmlformats.org/officeDocument/2006/customXml" ds:itemID="{27B1A7B2-AEED-4BB5-9D09-AAD08E255907}"/>
</file>

<file path=docProps/app.xml><?xml version="1.0" encoding="utf-8"?>
<Properties xmlns="http://schemas.openxmlformats.org/officeDocument/2006/extended-properties" xmlns:vt="http://schemas.openxmlformats.org/officeDocument/2006/docPropsVTypes">
  <Template/>
  <TotalTime>490</TotalTime>
  <Words>3438</Words>
  <Application>Microsoft Office PowerPoint</Application>
  <PresentationFormat>Widescreen</PresentationFormat>
  <Paragraphs>285</Paragraphs>
  <Slides>29</Slides>
  <Notes>28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Calibri</vt:lpstr>
      <vt:lpstr>Franklin Gothic Medium</vt:lpstr>
      <vt:lpstr>Georgia</vt:lpstr>
      <vt:lpstr>Wingdings 2</vt:lpstr>
      <vt:lpstr>Wingdings 3</vt:lpstr>
      <vt:lpstr>3_Theme1</vt:lpstr>
      <vt:lpstr>Civil Rights Obligations  for English Learner Students – Part Two</vt:lpstr>
      <vt:lpstr>Goals</vt:lpstr>
      <vt:lpstr>Civil Rights Obligations – Part Two</vt:lpstr>
      <vt:lpstr>Evaluating ELs for Special Education</vt:lpstr>
      <vt:lpstr>Providing Dual Services</vt:lpstr>
      <vt:lpstr>ELs with Disabilities – Referral </vt:lpstr>
      <vt:lpstr>ELs with Disabilities – ARC &amp; IEP</vt:lpstr>
      <vt:lpstr>ELs with Disabilities – Eligibility</vt:lpstr>
      <vt:lpstr>Questions about English Learners with Disabilities</vt:lpstr>
      <vt:lpstr>Meeting the Needs  of ELs Who Opt Out</vt:lpstr>
      <vt:lpstr>ELs Who Opt Out</vt:lpstr>
      <vt:lpstr>Serving ELs who Opt Out – Communicating with Parents Checklist</vt:lpstr>
      <vt:lpstr>Serving ELs who Opt Out –  Addressing ELs’ Needs Checklist</vt:lpstr>
      <vt:lpstr>Monitoring and Exiting Students</vt:lpstr>
      <vt:lpstr>Exit Criteria</vt:lpstr>
      <vt:lpstr>Monitoring Exited Students</vt:lpstr>
      <vt:lpstr>Information Sources for Monitoring</vt:lpstr>
      <vt:lpstr>Evaluating Program Effectiveness</vt:lpstr>
      <vt:lpstr>Ensuring Meaningful Communication with LEP Parents</vt:lpstr>
      <vt:lpstr>Communicating with LEP Parents</vt:lpstr>
      <vt:lpstr>Translation and Interpretation</vt:lpstr>
      <vt:lpstr>Interpreter Guidelines</vt:lpstr>
      <vt:lpstr>Bilingual ≠ Interpreter</vt:lpstr>
      <vt:lpstr>Machine Translation</vt:lpstr>
      <vt:lpstr>Paying for Translation  and Interpretation</vt:lpstr>
      <vt:lpstr>Factors Influencing Communication</vt:lpstr>
      <vt:lpstr>Contact Information</vt:lpstr>
      <vt:lpstr>Resources</vt:lpstr>
      <vt:lpstr>Resources (Cont.)</vt:lpstr>
    </vt:vector>
  </TitlesOfParts>
  <Company>Kentucky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Civil Rights Requirements Part 2</dc:title>
  <dc:creator>erin.sudduth@education.ky.gov;jessica.sanderson@education.ky.gov</dc:creator>
  <dc:description>Accessible 8/14/2020 EWS</dc:description>
  <cp:lastModifiedBy>Sudduth, Erin - Division of School and Program Improvement</cp:lastModifiedBy>
  <cp:revision>138</cp:revision>
  <dcterms:created xsi:type="dcterms:W3CDTF">2016-05-23T03:56:12Z</dcterms:created>
  <dcterms:modified xsi:type="dcterms:W3CDTF">2020-09-18T13:41:01Z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0x0101001BEB557DBE01834EAB47A683706DCD5B000CC4FD650AED594E923E6F23036A1121</vt:lpwstr>
  </property>
  <property fmtid="{D5CDD505-2E9C-101B-9397-08002B2CF9AE}" pid="3" name="_dlc_DocIdItemGuid">
    <vt:lpwstr>bb1588e8-5bb0-4e5f-b1dc-0c698012a0f1</vt:lpwstr>
  </property>
</Properties>
</file>