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56" r:id="rId6"/>
    <p:sldId id="257" r:id="rId7"/>
    <p:sldId id="258" r:id="rId8"/>
    <p:sldId id="264" r:id="rId9"/>
    <p:sldId id="265" r:id="rId10"/>
    <p:sldId id="259" r:id="rId11"/>
    <p:sldId id="262" r:id="rId12"/>
    <p:sldId id="260" r:id="rId13"/>
    <p:sldId id="261"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p:cViewPr varScale="1">
        <p:scale>
          <a:sx n="124" d="100"/>
          <a:sy n="124"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5E1B563E-2860-490A-B885-CBD0E35B3565}" type="datetimeFigureOut">
              <a:rPr lang="en-US" smtClean="0"/>
              <a:t>8/29/16</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1893711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1B563E-2860-490A-B885-CBD0E35B3565}" type="datetimeFigureOut">
              <a:rPr lang="en-US" smtClean="0"/>
              <a:t>8/29/16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1640067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5E1B563E-2860-490A-B885-CBD0E35B3565}" type="datetimeFigureOut">
              <a:rPr lang="en-US" smtClean="0"/>
              <a:t>8/29/16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411535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5E1B563E-2860-490A-B885-CBD0E35B3565}" type="datetimeFigureOut">
              <a:rPr lang="en-US" smtClean="0"/>
              <a:t>8/29/16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318AE8A2-8FBE-416F-A194-B41D3948A579}"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18845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5E1B563E-2860-490A-B885-CBD0E35B3565}" type="datetimeFigureOut">
              <a:rPr lang="en-US" smtClean="0"/>
              <a:t>8/29/16</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165097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E1B563E-2860-490A-B885-CBD0E35B3565}" type="datetimeFigureOut">
              <a:rPr lang="en-US" smtClean="0"/>
              <a:t>8/29/16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3050830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E1B563E-2860-490A-B885-CBD0E35B3565}" type="datetimeFigureOut">
              <a:rPr lang="en-US" smtClean="0"/>
              <a:t>8/29/16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326326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1B563E-2860-490A-B885-CBD0E35B3565}" type="datetimeFigureOut">
              <a:rPr lang="en-US" smtClean="0"/>
              <a:t>8/29/16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31229145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5E1B563E-2860-490A-B885-CBD0E35B3565}" type="datetimeFigureOut">
              <a:rPr lang="en-US" smtClean="0"/>
              <a:t>8/29/16</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1206249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1B563E-2860-490A-B885-CBD0E35B3565}" type="datetimeFigureOut">
              <a:rPr lang="en-US" smtClean="0"/>
              <a:t>8/29/16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144903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5E1B563E-2860-490A-B885-CBD0E35B3565}" type="datetimeFigureOut">
              <a:rPr lang="en-US" smtClean="0"/>
              <a:t>8/29/16</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335067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1B563E-2860-490A-B885-CBD0E35B3565}" type="datetimeFigureOut">
              <a:rPr lang="en-US" smtClean="0"/>
              <a:t>8/29/16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4258534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1B563E-2860-490A-B885-CBD0E35B3565}" type="datetimeFigureOut">
              <a:rPr lang="en-US" smtClean="0"/>
              <a:t>8/29/16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2650412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E1B563E-2860-490A-B885-CBD0E35B3565}" type="datetimeFigureOut">
              <a:rPr lang="en-US" smtClean="0"/>
              <a:t>8/29/16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3599971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1B563E-2860-490A-B885-CBD0E35B3565}" type="datetimeFigureOut">
              <a:rPr lang="en-US" smtClean="0"/>
              <a:t>8/29/16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515274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1B563E-2860-490A-B885-CBD0E35B3565}" type="datetimeFigureOut">
              <a:rPr lang="en-US" smtClean="0"/>
              <a:t>8/29/16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3658705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1B563E-2860-490A-B885-CBD0E35B3565}" type="datetimeFigureOut">
              <a:rPr lang="en-US" smtClean="0"/>
              <a:t>8/29/16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27238553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E1B563E-2860-490A-B885-CBD0E35B3565}" type="datetimeFigureOut">
              <a:rPr lang="en-US" smtClean="0"/>
              <a:t>8/29/16</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18AE8A2-8FBE-416F-A194-B41D3948A579}" type="slidenum">
              <a:rPr lang="en-US" smtClean="0"/>
              <a:t>‹#›</a:t>
            </a:fld>
            <a:endParaRPr lang="en-US" dirty="0"/>
          </a:p>
        </p:txBody>
      </p:sp>
    </p:spTree>
    <p:extLst>
      <p:ext uri="{BB962C8B-B14F-4D97-AF65-F5344CB8AC3E}">
        <p14:creationId xmlns:p14="http://schemas.microsoft.com/office/powerpoint/2010/main" val="27307780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iftedkids.about.com/od/5/f/less_sleep.htm" TargetMode="External"/><Relationship Id="rId3" Type="http://schemas.openxmlformats.org/officeDocument/2006/relationships/hyperlink" Target="http://stayathomemoms.about.com/od/activitiesandfun/fl/Tooth-Fairy-Ideas.ht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889005"/>
            <a:ext cx="9448800" cy="1825096"/>
          </a:xfrm>
        </p:spPr>
        <p:txBody>
          <a:bodyPr>
            <a:normAutofit fontScale="90000"/>
          </a:bodyPr>
          <a:lstStyle/>
          <a:p>
            <a:pPr algn="ctr"/>
            <a:r>
              <a:rPr lang="en-US" b="1" dirty="0" smtClean="0">
                <a:latin typeface="Arial" panose="020B0604020202020204" pitchFamily="34" charset="0"/>
                <a:cs typeface="Arial" panose="020B0604020202020204" pitchFamily="34" charset="0"/>
              </a:rPr>
              <a:t>Gifted and talented identification in Kentucky</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0" y="3075710"/>
            <a:ext cx="12192000" cy="3158836"/>
          </a:xfrm>
        </p:spPr>
        <p:txBody>
          <a:bodyPr>
            <a:noAutofit/>
          </a:bodyPr>
          <a:lstStyle/>
          <a:p>
            <a:pPr algn="ctr"/>
            <a:r>
              <a:rPr lang="en-US" sz="2800" dirty="0" smtClean="0">
                <a:latin typeface="Arial" panose="020B0604020202020204" pitchFamily="34" charset="0"/>
                <a:cs typeface="Arial" panose="020B0604020202020204" pitchFamily="34" charset="0"/>
              </a:rPr>
              <a:t>Understanding the interests, needs, and abilities of gifted and talented children.  </a:t>
            </a:r>
          </a:p>
        </p:txBody>
      </p:sp>
    </p:spTree>
    <p:extLst>
      <p:ext uri="{BB962C8B-B14F-4D97-AF65-F5344CB8AC3E}">
        <p14:creationId xmlns:p14="http://schemas.microsoft.com/office/powerpoint/2010/main" val="1188105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student is identified for Talent Pool or GT- Now What?</a:t>
            </a:r>
            <a:endParaRPr lang="en-US" dirty="0"/>
          </a:p>
        </p:txBody>
      </p:sp>
      <p:sp>
        <p:nvSpPr>
          <p:cNvPr id="3" name="Content Placeholder 2"/>
          <p:cNvSpPr>
            <a:spLocks noGrp="1"/>
          </p:cNvSpPr>
          <p:nvPr>
            <p:ph idx="1"/>
          </p:nvPr>
        </p:nvSpPr>
        <p:spPr/>
        <p:txBody>
          <a:bodyPr/>
          <a:lstStyle/>
          <a:p>
            <a:r>
              <a:rPr lang="en-US" dirty="0" smtClean="0"/>
              <a:t>Work with the Gifted and Talented contact to determine classroom based services.</a:t>
            </a:r>
          </a:p>
          <a:p>
            <a:r>
              <a:rPr lang="en-US" dirty="0" smtClean="0"/>
              <a:t>Use preassessment and differentiation to design activities that are challenging to the child.  </a:t>
            </a:r>
          </a:p>
          <a:p>
            <a:r>
              <a:rPr lang="en-US" dirty="0" smtClean="0"/>
              <a:t>Work with parents to determine any enrichment activities that may be beneficial to the student outside of the regular classroom day.</a:t>
            </a:r>
          </a:p>
          <a:p>
            <a:r>
              <a:rPr lang="en-US" dirty="0" smtClean="0"/>
              <a:t>Be open minded about possible options for acceleration, differentiation, flexible grouping.  </a:t>
            </a:r>
          </a:p>
          <a:p>
            <a:r>
              <a:rPr lang="en-US" dirty="0" smtClean="0"/>
              <a:t>Keep and open line of communication between the classroom and the GT teacher for assistance, resources, and guidance in best servicing the needs of each student.</a:t>
            </a:r>
            <a:endParaRPr lang="en-US" dirty="0"/>
          </a:p>
        </p:txBody>
      </p:sp>
    </p:spTree>
    <p:extLst>
      <p:ext uri="{BB962C8B-B14F-4D97-AF65-F5344CB8AC3E}">
        <p14:creationId xmlns:p14="http://schemas.microsoft.com/office/powerpoint/2010/main" val="326496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What does Kentucky law say about gifted and talented children?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3399" y="2194560"/>
            <a:ext cx="11255829" cy="4456611"/>
          </a:xfrm>
        </p:spPr>
        <p:txBody>
          <a:bodyPr>
            <a:normAutofit lnSpcReduction="10000"/>
          </a:bodyPr>
          <a:lstStyle/>
          <a:p>
            <a:r>
              <a:rPr lang="en-US" dirty="0" smtClean="0"/>
              <a:t>Gifted and talented children and their rights are protected under a number of statutory and regulatory requirements.</a:t>
            </a:r>
          </a:p>
          <a:p>
            <a:pPr lvl="1"/>
            <a:r>
              <a:rPr lang="en-US" smtClean="0"/>
              <a:t>704 </a:t>
            </a:r>
            <a:r>
              <a:rPr lang="en-US" dirty="0" smtClean="0"/>
              <a:t>KAR 3:285- Programs for the gifted and talented</a:t>
            </a:r>
          </a:p>
          <a:p>
            <a:pPr lvl="2"/>
            <a:r>
              <a:rPr lang="en-US" dirty="0" smtClean="0"/>
              <a:t>Requirements for identification, Primary Talent Pool, services, fiscal responsibilities, and annual development of a Gifted Student Service </a:t>
            </a:r>
            <a:r>
              <a:rPr lang="en-US" dirty="0"/>
              <a:t>P</a:t>
            </a:r>
            <a:r>
              <a:rPr lang="en-US" dirty="0" smtClean="0"/>
              <a:t>lan (GSSP), twice annual progress reports.</a:t>
            </a:r>
          </a:p>
          <a:p>
            <a:pPr lvl="1"/>
            <a:r>
              <a:rPr lang="en-US" dirty="0" smtClean="0"/>
              <a:t>KRS 157.224- Statewide plan for exceptional education programs.</a:t>
            </a:r>
          </a:p>
          <a:p>
            <a:pPr lvl="2"/>
            <a:r>
              <a:rPr lang="en-US" dirty="0" smtClean="0"/>
              <a:t>Gifted students are recognized as a group of exceptional students with rights to an education that meets their individual needs. </a:t>
            </a:r>
          </a:p>
          <a:p>
            <a:pPr lvl="2"/>
            <a:r>
              <a:rPr lang="en-US" dirty="0" smtClean="0"/>
              <a:t>Gifted students differ in one or more respects from same-age peers in physical, mental, learning, emotional, of social characteristics and abilities to such a degree that they need special educational programs or services fro them to benefit from the regular or usual facilities or educational programs of the public schools in the districts which they reside.</a:t>
            </a:r>
          </a:p>
          <a:p>
            <a:pPr lvl="1"/>
            <a:r>
              <a:rPr lang="en-US" dirty="0" smtClean="0"/>
              <a:t>KRS 156.730- Interstate compact on Educational Opportunity for Military Children.</a:t>
            </a:r>
          </a:p>
          <a:p>
            <a:pPr lvl="2"/>
            <a:r>
              <a:rPr lang="en-US" dirty="0" smtClean="0"/>
              <a:t>Gifted and talented military student identifications SHALL be honored by receiving schools.</a:t>
            </a:r>
          </a:p>
          <a:p>
            <a:pPr marL="914400" lvl="2" indent="0">
              <a:buNone/>
            </a:pPr>
            <a:endParaRPr lang="en-US" dirty="0" smtClean="0"/>
          </a:p>
        </p:txBody>
      </p:sp>
    </p:spTree>
    <p:extLst>
      <p:ext uri="{BB962C8B-B14F-4D97-AF65-F5344CB8AC3E}">
        <p14:creationId xmlns:p14="http://schemas.microsoft.com/office/powerpoint/2010/main" val="3366056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What grade level stipulations are included in regulation?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US" sz="2400" dirty="0" smtClean="0"/>
              <a:t>Grades K-3- Primary Talent Pool</a:t>
            </a:r>
          </a:p>
          <a:p>
            <a:pPr lvl="1"/>
            <a:r>
              <a:rPr lang="en-US" sz="2400" dirty="0" smtClean="0"/>
              <a:t>Talent Pool as defined by 704 KAR 3:285- “Talent </a:t>
            </a:r>
            <a:r>
              <a:rPr lang="en-US" sz="2400" dirty="0"/>
              <a:t>pool” means a group of primary students informally selected as having characteristics and behaviors of a high potential learner and further diagnosed using a series of informal and formal measures to determine differentiated service delivery needs during their stay in the primary program</a:t>
            </a:r>
            <a:r>
              <a:rPr lang="en-US" sz="2400" dirty="0" smtClean="0"/>
              <a:t>.</a:t>
            </a:r>
          </a:p>
          <a:p>
            <a:pPr lvl="1"/>
            <a:r>
              <a:rPr lang="en-US" sz="2400" dirty="0" smtClean="0"/>
              <a:t>High Potential Learner as defined by </a:t>
            </a:r>
            <a:r>
              <a:rPr lang="en-US" sz="2400" dirty="0"/>
              <a:t>703 KAR 3:285- “High potential learners” means those students who typically represent the top quartile (twenty-five (25) percent) of the entire student population in terms of the degree of demonstrated gifted characteristics and behaviors and require differentiated service experiences to further develop their interests and abilities</a:t>
            </a:r>
            <a:r>
              <a:rPr lang="en-US" sz="2400" dirty="0" smtClean="0"/>
              <a:t>.</a:t>
            </a:r>
          </a:p>
          <a:p>
            <a:pPr lvl="1"/>
            <a:endParaRPr lang="en-US" dirty="0"/>
          </a:p>
        </p:txBody>
      </p:sp>
    </p:spTree>
    <p:extLst>
      <p:ext uri="{BB962C8B-B14F-4D97-AF65-F5344CB8AC3E}">
        <p14:creationId xmlns:p14="http://schemas.microsoft.com/office/powerpoint/2010/main" val="4192114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What grade level stipulations are included in regulation?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r>
              <a:rPr lang="en-US" sz="2400" dirty="0" smtClean="0"/>
              <a:t>Grades 4-12</a:t>
            </a:r>
          </a:p>
          <a:p>
            <a:pPr lvl="1"/>
            <a:r>
              <a:rPr lang="en-US" dirty="0" smtClean="0"/>
              <a:t>Formal Identification in one (or more) of the following areas:</a:t>
            </a:r>
          </a:p>
          <a:p>
            <a:pPr lvl="2"/>
            <a:r>
              <a:rPr lang="en-US" dirty="0" smtClean="0"/>
              <a:t>Leadership</a:t>
            </a:r>
          </a:p>
          <a:p>
            <a:pPr lvl="2"/>
            <a:r>
              <a:rPr lang="en-US" dirty="0" smtClean="0"/>
              <a:t>Creativity</a:t>
            </a:r>
          </a:p>
          <a:p>
            <a:pPr lvl="2"/>
            <a:r>
              <a:rPr lang="en-US" dirty="0" smtClean="0"/>
              <a:t>General Intellectual</a:t>
            </a:r>
          </a:p>
          <a:p>
            <a:pPr lvl="2"/>
            <a:r>
              <a:rPr lang="en-US" dirty="0" smtClean="0"/>
              <a:t>Specific Academic Aptitude</a:t>
            </a:r>
          </a:p>
          <a:p>
            <a:pPr lvl="3"/>
            <a:r>
              <a:rPr lang="en-US" dirty="0" smtClean="0"/>
              <a:t>Language Arts</a:t>
            </a:r>
          </a:p>
          <a:p>
            <a:pPr lvl="3"/>
            <a:r>
              <a:rPr lang="en-US" dirty="0" smtClean="0"/>
              <a:t>Math</a:t>
            </a:r>
          </a:p>
          <a:p>
            <a:pPr lvl="3"/>
            <a:r>
              <a:rPr lang="en-US" dirty="0" smtClean="0"/>
              <a:t>Science</a:t>
            </a:r>
          </a:p>
          <a:p>
            <a:pPr lvl="3"/>
            <a:r>
              <a:rPr lang="en-US" dirty="0" smtClean="0"/>
              <a:t>Social Studies</a:t>
            </a:r>
          </a:p>
          <a:p>
            <a:pPr lvl="2"/>
            <a:r>
              <a:rPr lang="en-US" dirty="0" smtClean="0"/>
              <a:t>Visual and Performing Arts</a:t>
            </a:r>
          </a:p>
          <a:p>
            <a:pPr lvl="3"/>
            <a:r>
              <a:rPr lang="en-US" dirty="0" smtClean="0"/>
              <a:t>Art</a:t>
            </a:r>
          </a:p>
          <a:p>
            <a:pPr lvl="3"/>
            <a:r>
              <a:rPr lang="en-US" dirty="0" smtClean="0"/>
              <a:t>Music</a:t>
            </a:r>
          </a:p>
          <a:p>
            <a:pPr lvl="3"/>
            <a:r>
              <a:rPr lang="en-US" dirty="0" smtClean="0"/>
              <a:t>Dance</a:t>
            </a:r>
          </a:p>
          <a:p>
            <a:pPr lvl="3"/>
            <a:r>
              <a:rPr lang="en-US" dirty="0" smtClean="0"/>
              <a:t>Drama</a:t>
            </a:r>
          </a:p>
          <a:p>
            <a:pPr lvl="1"/>
            <a:endParaRPr lang="en-US" dirty="0"/>
          </a:p>
        </p:txBody>
      </p:sp>
    </p:spTree>
    <p:extLst>
      <p:ext uri="{BB962C8B-B14F-4D97-AF65-F5344CB8AC3E}">
        <p14:creationId xmlns:p14="http://schemas.microsoft.com/office/powerpoint/2010/main" val="4105870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What grade level stipulations are included in regulation?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2208415"/>
            <a:ext cx="10820400" cy="4024125"/>
          </a:xfrm>
        </p:spPr>
        <p:txBody>
          <a:bodyPr>
            <a:normAutofit/>
          </a:bodyPr>
          <a:lstStyle/>
          <a:p>
            <a:r>
              <a:rPr lang="en-US" sz="2400" dirty="0" smtClean="0"/>
              <a:t>Grades 4-12</a:t>
            </a:r>
          </a:p>
          <a:p>
            <a:pPr lvl="1"/>
            <a:r>
              <a:rPr lang="en-US" dirty="0" smtClean="0"/>
              <a:t>Students in grades 4-12 that have been formally identified are required to receive annual services that are outlined in the Gifted Student Service Plan. </a:t>
            </a:r>
          </a:p>
          <a:p>
            <a:pPr lvl="1"/>
            <a:r>
              <a:rPr lang="en-US" dirty="0" smtClean="0"/>
              <a:t>Multiple service options must be provided.  </a:t>
            </a:r>
          </a:p>
          <a:p>
            <a:pPr lvl="1"/>
            <a:r>
              <a:rPr lang="en-US" dirty="0" smtClean="0"/>
              <a:t>Formal Identification requirements for each area are outlined in 704 KAR 3:285 and is outlined in district level procedures. </a:t>
            </a:r>
          </a:p>
          <a:p>
            <a:pPr lvl="1"/>
            <a:r>
              <a:rPr lang="en-US" dirty="0" smtClean="0"/>
              <a:t>See your gifted and talented contact for any questions.</a:t>
            </a:r>
            <a:endParaRPr lang="en-US" dirty="0"/>
          </a:p>
        </p:txBody>
      </p:sp>
    </p:spTree>
    <p:extLst>
      <p:ext uri="{BB962C8B-B14F-4D97-AF65-F5344CB8AC3E}">
        <p14:creationId xmlns:p14="http://schemas.microsoft.com/office/powerpoint/2010/main" val="2660746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Talent Pool Identification based on 704 KAR 3:285</a:t>
            </a:r>
            <a:endParaRPr lang="en-US" dirty="0"/>
          </a:p>
        </p:txBody>
      </p:sp>
      <p:sp>
        <p:nvSpPr>
          <p:cNvPr id="3" name="Content Placeholder 2"/>
          <p:cNvSpPr>
            <a:spLocks noGrp="1"/>
          </p:cNvSpPr>
          <p:nvPr>
            <p:ph idx="1"/>
          </p:nvPr>
        </p:nvSpPr>
        <p:spPr/>
        <p:txBody>
          <a:bodyPr>
            <a:noAutofit/>
          </a:bodyPr>
          <a:lstStyle/>
          <a:p>
            <a:r>
              <a:rPr lang="en-US" sz="2400" dirty="0"/>
              <a:t>Identification and Diagnosis of Gifted Characteristics, Behaviors, and Talent and Determination of Eligibility for Services. (1) A district shall adopt policies and procedures which shall provide for identification and diagnosis of strengths, gifted behaviors and talents through:</a:t>
            </a:r>
          </a:p>
          <a:p>
            <a:r>
              <a:rPr lang="en-US" sz="2400" dirty="0"/>
              <a:t>(a) Informal selection and diagnosis in the primary program;</a:t>
            </a:r>
          </a:p>
          <a:p>
            <a:r>
              <a:rPr lang="en-US" sz="2400" dirty="0"/>
              <a:t>(7) In the primary program, formal, normed measures may be used for diagnosing the level of instructional service needed by a student and for evaluation of student progress. Data from formal, normed measures shall not be used for the purpose of eliminating eligibility for services to a child in the primary program but may be used to discover and include eligible students overlooked by informal assessment.</a:t>
            </a:r>
          </a:p>
        </p:txBody>
      </p:sp>
    </p:spTree>
    <p:extLst>
      <p:ext uri="{BB962C8B-B14F-4D97-AF65-F5344CB8AC3E}">
        <p14:creationId xmlns:p14="http://schemas.microsoft.com/office/powerpoint/2010/main" val="3246210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Traits of Young Gifted Children</a:t>
            </a:r>
            <a:endParaRPr lang="en-US" dirty="0"/>
          </a:p>
        </p:txBody>
      </p:sp>
      <p:sp>
        <p:nvSpPr>
          <p:cNvPr id="3" name="Content Placeholder 2"/>
          <p:cNvSpPr>
            <a:spLocks noGrp="1"/>
          </p:cNvSpPr>
          <p:nvPr>
            <p:ph idx="1"/>
          </p:nvPr>
        </p:nvSpPr>
        <p:spPr/>
        <p:txBody>
          <a:bodyPr>
            <a:normAutofit fontScale="92500" lnSpcReduction="10000"/>
          </a:bodyPr>
          <a:lstStyle/>
          <a:p>
            <a:r>
              <a:rPr lang="en-US" dirty="0"/>
              <a:t>As infants, may get fussy if facing one direction for too long</a:t>
            </a:r>
          </a:p>
          <a:p>
            <a:r>
              <a:rPr lang="en-US" dirty="0"/>
              <a:t>As infants, appear alert</a:t>
            </a:r>
          </a:p>
          <a:p>
            <a:r>
              <a:rPr lang="en-US" dirty="0"/>
              <a:t>Need </a:t>
            </a:r>
            <a:r>
              <a:rPr lang="en-US" dirty="0">
                <a:hlinkClick r:id="rId2"/>
              </a:rPr>
              <a:t>less sleep</a:t>
            </a:r>
            <a:r>
              <a:rPr lang="en-US" dirty="0"/>
              <a:t>, even as infants</a:t>
            </a:r>
          </a:p>
          <a:p>
            <a:r>
              <a:rPr lang="en-US" dirty="0"/>
              <a:t>Frequently reach 'milestones' such as walking and first speech earlier than average</a:t>
            </a:r>
          </a:p>
          <a:p>
            <a:r>
              <a:rPr lang="en-US" dirty="0"/>
              <a:t>May speak late, but then speak in complete sentences</a:t>
            </a:r>
          </a:p>
          <a:p>
            <a:r>
              <a:rPr lang="en-US" dirty="0"/>
              <a:t>Strong desire to explore, investigate, and master the environment (opens up cabinets, takes things apart)</a:t>
            </a:r>
          </a:p>
          <a:p>
            <a:r>
              <a:rPr lang="en-US" dirty="0"/>
              <a:t>Toys and games mastered early, then discarded</a:t>
            </a:r>
          </a:p>
          <a:p>
            <a:r>
              <a:rPr lang="en-US" dirty="0"/>
              <a:t>Very active (but activity with a purpose, not to be confused with ADHD)</a:t>
            </a:r>
          </a:p>
          <a:p>
            <a:r>
              <a:rPr lang="en-US" dirty="0"/>
              <a:t>Can distinguish between reality and fantasy (questions about Santa or the </a:t>
            </a:r>
            <a:r>
              <a:rPr lang="en-US" dirty="0">
                <a:hlinkClick r:id="rId3"/>
              </a:rPr>
              <a:t>tooth fairy</a:t>
            </a:r>
            <a:r>
              <a:rPr lang="en-US" dirty="0"/>
              <a:t> come very early!)</a:t>
            </a:r>
          </a:p>
          <a:p>
            <a:endParaRPr lang="en-US" dirty="0"/>
          </a:p>
        </p:txBody>
      </p:sp>
    </p:spTree>
    <p:extLst>
      <p:ext uri="{BB962C8B-B14F-4D97-AF65-F5344CB8AC3E}">
        <p14:creationId xmlns:p14="http://schemas.microsoft.com/office/powerpoint/2010/main" val="1443970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Traits of gifted children</a:t>
            </a:r>
            <a:endParaRPr lang="en-US" dirty="0"/>
          </a:p>
        </p:txBody>
      </p:sp>
      <p:sp>
        <p:nvSpPr>
          <p:cNvPr id="3" name="Content Placeholder 2"/>
          <p:cNvSpPr>
            <a:spLocks noGrp="1"/>
          </p:cNvSpPr>
          <p:nvPr>
            <p:ph idx="1"/>
          </p:nvPr>
        </p:nvSpPr>
        <p:spPr/>
        <p:txBody>
          <a:bodyPr/>
          <a:lstStyle/>
          <a:p>
            <a:r>
              <a:rPr lang="en-US" dirty="0" smtClean="0"/>
              <a:t>May read early</a:t>
            </a:r>
          </a:p>
          <a:p>
            <a:r>
              <a:rPr lang="en-US" dirty="0" smtClean="0"/>
              <a:t>May exhibit intense interest in a particular subject area.</a:t>
            </a:r>
          </a:p>
          <a:p>
            <a:r>
              <a:rPr lang="en-US" dirty="0" smtClean="0"/>
              <a:t>May struggle to stay on task. </a:t>
            </a:r>
          </a:p>
          <a:p>
            <a:r>
              <a:rPr lang="en-US" dirty="0" smtClean="0"/>
              <a:t>May read voraciously.</a:t>
            </a:r>
          </a:p>
          <a:p>
            <a:r>
              <a:rPr lang="en-US" dirty="0" smtClean="0"/>
              <a:t>May struggle with perfectionism.</a:t>
            </a:r>
          </a:p>
          <a:p>
            <a:r>
              <a:rPr lang="en-US" dirty="0" smtClean="0"/>
              <a:t>May act out in class. </a:t>
            </a:r>
          </a:p>
          <a:p>
            <a:r>
              <a:rPr lang="en-US" dirty="0" smtClean="0"/>
              <a:t>May talk constantly. </a:t>
            </a:r>
          </a:p>
          <a:p>
            <a:r>
              <a:rPr lang="en-US" dirty="0" smtClean="0"/>
              <a:t>May sound more adult in conversation than other students. </a:t>
            </a:r>
          </a:p>
          <a:p>
            <a:r>
              <a:rPr lang="en-US" dirty="0" smtClean="0"/>
              <a:t>May complete work quickly and correctly.  </a:t>
            </a:r>
            <a:endParaRPr lang="en-US" dirty="0"/>
          </a:p>
        </p:txBody>
      </p:sp>
    </p:spTree>
    <p:extLst>
      <p:ext uri="{BB962C8B-B14F-4D97-AF65-F5344CB8AC3E}">
        <p14:creationId xmlns:p14="http://schemas.microsoft.com/office/powerpoint/2010/main" val="3228128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Schedule a time to meet with your gifted and talented contact. </a:t>
            </a:r>
          </a:p>
          <a:p>
            <a:r>
              <a:rPr lang="en-US" dirty="0" smtClean="0"/>
              <a:t>Take some notes about behaviors the child is exhibiting.</a:t>
            </a:r>
          </a:p>
          <a:p>
            <a:r>
              <a:rPr lang="en-US" dirty="0" smtClean="0"/>
              <a:t>Collect some work samples from the student. </a:t>
            </a:r>
          </a:p>
          <a:p>
            <a:r>
              <a:rPr lang="en-US" dirty="0" smtClean="0"/>
              <a:t>If you have received any communications or had interactions with the parent, talk with your GT contact regarding the student. </a:t>
            </a:r>
          </a:p>
          <a:p>
            <a:r>
              <a:rPr lang="en-US" dirty="0" smtClean="0"/>
              <a:t>Work with the gifted and talented teacher to determine if the student qualifies for gifted services.  </a:t>
            </a:r>
            <a:endParaRPr lang="en-US" dirty="0"/>
          </a:p>
          <a:p>
            <a:r>
              <a:rPr lang="en-US" dirty="0" smtClean="0"/>
              <a:t>Determine classroom intervention strategies to work with the student until a plan is developed.</a:t>
            </a:r>
          </a:p>
          <a:p>
            <a:r>
              <a:rPr lang="en-US" dirty="0" smtClean="0"/>
              <a:t>Remember that the student may not be advanced in all areas of his academic, social, or emotional development. </a:t>
            </a:r>
          </a:p>
          <a:p>
            <a:pPr lvl="1"/>
            <a:r>
              <a:rPr lang="en-US" dirty="0" smtClean="0"/>
              <a:t>Just because the child can read doesn’t mean he/she is physically, emotionally, or socially above his/her peers.  </a:t>
            </a:r>
          </a:p>
          <a:p>
            <a:pPr lvl="1"/>
            <a:endParaRPr lang="en-US" dirty="0"/>
          </a:p>
          <a:p>
            <a:pPr marL="457200" lvl="1" indent="0">
              <a:buNone/>
            </a:pPr>
            <a:endParaRPr lang="en-US" dirty="0"/>
          </a:p>
        </p:txBody>
      </p:sp>
    </p:spTree>
    <p:extLst>
      <p:ext uri="{BB962C8B-B14F-4D97-AF65-F5344CB8AC3E}">
        <p14:creationId xmlns:p14="http://schemas.microsoft.com/office/powerpoint/2010/main" val="497569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RoutingRuleDescription xmlns="http://schemas.microsoft.com/sharepoint/v3" xsi:nil="true"/>
    <PublishingExpirationDate xmlns="http://schemas.microsoft.com/sharepoint/v3" xsi:nil="true"/>
    <PublishingStartDate xmlns="http://schemas.microsoft.com/sharepoint/v3" xsi:nil="true"/>
    <Publication_x0020_Date xmlns="3a62de7d-ba57-4f43-9dae-9623ba637be0">2015-09-08T04:00:00+00:00</Publication_x0020_Date>
    <Audience1 xmlns="3a62de7d-ba57-4f43-9dae-9623ba637be0"/>
    <_dlc_DocId xmlns="3a62de7d-ba57-4f43-9dae-9623ba637be0">KYED-335-37</_dlc_DocId>
    <_dlc_DocIdUrl xmlns="3a62de7d-ba57-4f43-9dae-9623ba637be0">
      <Url>https://www.education.ky.gov/specialed/GT/_layouts/DocIdRedir.aspx?ID=KYED-335-37</Url>
      <Description>KYED-335-37</Description>
    </_dlc_DocIdUrl>
    <Accessibility_x0020_Audit_x0020_Status xmlns="3a62de7d-ba57-4f43-9dae-9623ba637be0" xsi:nil="true"/>
    <Application_x0020_Date xmlns="3a62de7d-ba57-4f43-9dae-9623ba637be0" xsi:nil="true"/>
    <Application_x0020_Type xmlns="3a62de7d-ba57-4f43-9dae-9623ba637be0" xsi:nil="true"/>
    <Accessibility_x0020_Audience xmlns="3a62de7d-ba57-4f43-9dae-9623ba637be0" xsi:nil="true"/>
    <Accessibility_x0020_Status xmlns="3a62de7d-ba57-4f43-9dae-9623ba637be0">Accessible</Accessibility_x0020_Status>
    <Accessibility_x0020_Target_x0020_Date xmlns="3a62de7d-ba57-4f43-9dae-9623ba637be0">2019-07-31T04:00:00+00:00</Accessibility_x0020_Target_x0020_Date>
    <Application_x0020_Status xmlns="3a62de7d-ba57-4f43-9dae-9623ba637be0" xsi:nil="true"/>
    <Accessibility_x0020_Audit_x0020_Date xmlns="3a62de7d-ba57-4f43-9dae-9623ba637be0" xsi:nil="true"/>
    <Accessibility_x0020_Office xmlns="3a62de7d-ba57-4f43-9dae-9623ba637be0">OSEEL - Office of Special Education and Early Learning</Accessibility_x0020_Office>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KDE Document" ma:contentTypeID="0x0101001BEB557DBE01834EAB47A683706DCD5B00A12EF4778143C94DA1C816834426053C" ma:contentTypeVersion="28" ma:contentTypeDescription="" ma:contentTypeScope="" ma:versionID="02e1b08265f6b4fe66307a501017627a">
  <xsd:schema xmlns:xsd="http://www.w3.org/2001/XMLSchema" xmlns:xs="http://www.w3.org/2001/XMLSchema" xmlns:p="http://schemas.microsoft.com/office/2006/metadata/properties" xmlns:ns1="http://schemas.microsoft.com/sharepoint/v3" xmlns:ns2="3a62de7d-ba57-4f43-9dae-9623ba637be0" targetNamespace="http://schemas.microsoft.com/office/2006/metadata/properties" ma:root="true" ma:fieldsID="6f38eb1e008c7a035d2df6072afc5d61" ns1:_="" ns2:_="">
    <xsd:import namespace="http://schemas.microsoft.com/sharepoint/v3"/>
    <xsd:import namespace="3a62de7d-ba57-4f43-9dae-9623ba637be0"/>
    <xsd:element name="properties">
      <xsd:complexType>
        <xsd:sequence>
          <xsd:element name="documentManagement">
            <xsd:complexType>
              <xsd:all>
                <xsd:element ref="ns2:Accessibility_x0020_Office" minOccurs="0"/>
                <xsd:element ref="ns2:Accessibility_x0020_Audience" minOccurs="0"/>
                <xsd:element ref="ns2:Accessibility_x0020_Audit_x0020_Date" minOccurs="0"/>
                <xsd:element ref="ns2:Accessibility_x0020_Audit_x0020_Status" minOccurs="0"/>
                <xsd:element ref="ns2:Accessibility_x0020_Target_x0020_Date" minOccurs="0"/>
                <xsd:element ref="ns2:Accessibility_x0020_Status" minOccurs="0"/>
                <xsd:element ref="ns2:Application_x0020_Status" minOccurs="0"/>
                <xsd:element ref="ns2:Application_x0020_Type" minOccurs="0"/>
                <xsd:element ref="ns1:RoutingRuleDescription" minOccurs="0"/>
                <xsd:element ref="ns2:Audience1" minOccurs="0"/>
                <xsd:element ref="ns2:Publication_x0020_Date"/>
                <xsd:element ref="ns1:PublishingStartDate" minOccurs="0"/>
                <xsd:element ref="ns1:PublishingExpirationDate" minOccurs="0"/>
                <xsd:element ref="ns2:Application_x0020_Date" minOccurs="0"/>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10" nillable="true" ma:displayName="Description" ma:internalName="RoutingRuleDescription" ma:readOnly="false">
      <xsd:simpleType>
        <xsd:restriction base="dms:Text">
          <xsd:maxLength value="255"/>
        </xsd:restriction>
      </xsd:simpleType>
    </xsd:element>
    <xsd:element name="PublishingStartDate" ma:index="13" nillable="true" ma:displayName="Scheduling Start Date" ma:description="" ma:hidden="true" ma:internalName="PublishingStartDate">
      <xsd:simpleType>
        <xsd:restriction base="dms:Unknown"/>
      </xsd:simpleType>
    </xsd:element>
    <xsd:element name="PublishingExpirationDate" ma:index="14"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a62de7d-ba57-4f43-9dae-9623ba637be0" elementFormDefault="qualified">
    <xsd:import namespace="http://schemas.microsoft.com/office/2006/documentManagement/types"/>
    <xsd:import namespace="http://schemas.microsoft.com/office/infopath/2007/PartnerControls"/>
    <xsd:element name="Accessibility_x0020_Office" ma:index="2" nillable="true" ma:displayName="Accessibility Office" ma:format="Dropdown" ma:internalName="Accessibility_x0020_Office">
      <xsd:simpleType>
        <xsd:restriction base="dms:Choice">
          <xsd:enumeration value="Commissioner's Office"/>
          <xsd:enumeration value="OAA - Office of Assessment and Accountability"/>
          <xsd:enumeration value="OCIS - Office of Continuous Improvement and Support"/>
          <xsd:enumeration value="OCTE - Career and Technical Education"/>
          <xsd:enumeration value="OELE- Office of Educator Licensure and Effectiveness"/>
          <xsd:enumeration value="OET - Office of Education Technology"/>
          <xsd:enumeration value="OFO - Office of Finance and Operations"/>
          <xsd:enumeration value="OLS - Office of Legal Services"/>
          <xsd:enumeration value="OSEEL - Office of Special Education and Early Learning"/>
          <xsd:enumeration value="OTL - Office of Teaching and Learning"/>
        </xsd:restriction>
      </xsd:simpleType>
    </xsd:element>
    <xsd:element name="Accessibility_x0020_Audience" ma:index="3" nillable="true" ma:displayName="Accessibility Audience" ma:format="Dropdown" ma:internalName="Accessibility_x0020_Audience">
      <xsd:simpleType>
        <xsd:restriction base="dms:Choice">
          <xsd:enumeration value="Public"/>
          <xsd:enumeration value="District"/>
        </xsd:restriction>
      </xsd:simpleType>
    </xsd:element>
    <xsd:element name="Accessibility_x0020_Audit_x0020_Date" ma:index="4" nillable="true" ma:displayName="Accessibility Audit Date" ma:format="DateOnly" ma:internalName="Accessibility_x0020_Audit_x0020_Date">
      <xsd:simpleType>
        <xsd:restriction base="dms:DateTime"/>
      </xsd:simpleType>
    </xsd:element>
    <xsd:element name="Accessibility_x0020_Audit_x0020_Status" ma:index="5" nillable="true" ma:displayName="Accessibility Audit Status" ma:format="Dropdown" ma:internalName="Accessibility_x0020_Audit_x0020_Status">
      <xsd:simpleType>
        <xsd:restriction base="dms:Choice">
          <xsd:enumeration value="OK"/>
          <xsd:enumeration value="Minor"/>
          <xsd:enumeration value="Major"/>
        </xsd:restriction>
      </xsd:simpleType>
    </xsd:element>
    <xsd:element name="Accessibility_x0020_Target_x0020_Date" ma:index="6" nillable="true" ma:displayName="Accessibility Target Date" ma:format="DateOnly" ma:internalName="Accessibility_x0020_Target_x0020_Date">
      <xsd:simpleType>
        <xsd:restriction base="dms:DateTime"/>
      </xsd:simpleType>
    </xsd:element>
    <xsd:element name="Accessibility_x0020_Status" ma:index="7" nillable="true" ma:displayName="Accessibility Status" ma:format="Dropdown" ma:internalName="Accessibility_x0020_Status1" ma:readOnly="false">
      <xsd:simpleType>
        <xsd:restriction base="dms:Choice">
          <xsd:enumeration value="Remove"/>
          <xsd:enumeration value="Remediate"/>
          <xsd:enumeration value="Update"/>
          <xsd:enumeration value="Accessible"/>
          <xsd:enumeration value="Undue Burden"/>
          <xsd:enumeration value="Not KDE Owned"/>
        </xsd:restriction>
      </xsd:simpleType>
    </xsd:element>
    <xsd:element name="Application_x0020_Status" ma:index="8" nillable="true" ma:displayName="Application Status" ma:format="Dropdown" ma:internalName="Application_x0020_Status">
      <xsd:simpleType>
        <xsd:restriction base="dms:Choice">
          <xsd:enumeration value="Approved"/>
          <xsd:enumeration value="Denied"/>
        </xsd:restriction>
      </xsd:simpleType>
    </xsd:element>
    <xsd:element name="Application_x0020_Type" ma:index="9" nillable="true" ma:displayName="Application Type" ma:format="Dropdown" ma:internalName="Application_x0020_Type">
      <xsd:simpleType>
        <xsd:restriction base="dms:Choice">
          <xsd:enumeration value="Original"/>
          <xsd:enumeration value="Amendment"/>
          <xsd:enumeration value="Year 3 Budget"/>
          <xsd:enumeration value="Addendum"/>
          <xsd:enumeration value="Budget Update"/>
        </xsd:restriction>
      </xsd:simpleType>
    </xsd:element>
    <xsd:element name="Audience1" ma:index="11" nillable="true" ma:displayName="Audience" ma:list="{9f2d68f0-dc6b-4e06-b19d-b8792e70efe6}" ma:internalName="Audience1" ma:showField="Title" ma:web="3a62de7d-ba57-4f43-9dae-9623ba637be0">
      <xsd:complexType>
        <xsd:complexContent>
          <xsd:extension base="dms:MultiChoiceLookup">
            <xsd:sequence>
              <xsd:element name="Value" type="dms:Lookup" maxOccurs="unbounded" minOccurs="0" nillable="true"/>
            </xsd:sequence>
          </xsd:extension>
        </xsd:complexContent>
      </xsd:complexType>
    </xsd:element>
    <xsd:element name="Publication_x0020_Date" ma:index="12" ma:displayName="Publication Date" ma:default="[today]" ma:format="DateOnly" ma:internalName="Publication_x0020_Date" ma:readOnly="false">
      <xsd:simpleType>
        <xsd:restriction base="dms:DateTime"/>
      </xsd:simpleType>
    </xsd:element>
    <xsd:element name="Application_x0020_Date" ma:index="15" nillable="true" ma:displayName="Application Date" ma:format="DateOnly" ma:internalName="Application_x0020_Date">
      <xsd:simpleType>
        <xsd:restriction base="dms:DateTime"/>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062055-3588-4A44-B6C7-8B687D8D00C9}">
  <ds:schemaRefs>
    <ds:schemaRef ds:uri="http://schemas.microsoft.com/office/2006/metadata/properties"/>
    <ds:schemaRef ds:uri="http://schemas.microsoft.com/office/infopath/2007/PartnerControls"/>
    <ds:schemaRef ds:uri="http://schemas.microsoft.com/sharepoint/v3"/>
    <ds:schemaRef ds:uri="3a62de7d-ba57-4f43-9dae-9623ba637be0"/>
  </ds:schemaRefs>
</ds:datastoreItem>
</file>

<file path=customXml/itemProps2.xml><?xml version="1.0" encoding="utf-8"?>
<ds:datastoreItem xmlns:ds="http://schemas.openxmlformats.org/officeDocument/2006/customXml" ds:itemID="{2D6BF576-F78D-4B9E-8E23-448E427E8AEF}">
  <ds:schemaRefs>
    <ds:schemaRef ds:uri="http://schemas.microsoft.com/sharepoint/events"/>
  </ds:schemaRefs>
</ds:datastoreItem>
</file>

<file path=customXml/itemProps3.xml><?xml version="1.0" encoding="utf-8"?>
<ds:datastoreItem xmlns:ds="http://schemas.openxmlformats.org/officeDocument/2006/customXml" ds:itemID="{E8D6B7A9-0F90-46A4-9503-43BFC3CA76D6}"/>
</file>

<file path=customXml/itemProps4.xml><?xml version="1.0" encoding="utf-8"?>
<ds:datastoreItem xmlns:ds="http://schemas.openxmlformats.org/officeDocument/2006/customXml" ds:itemID="{D8045B9A-F296-4361-B1E0-C4B13609D3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TM04033937[[fn=Vapor Trail]]</Template>
  <TotalTime>241</TotalTime>
  <Words>994</Words>
  <Application>Microsoft Macintosh PowerPoint</Application>
  <PresentationFormat>Widescreen</PresentationFormat>
  <Paragraphs>76</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Century Gothic</vt:lpstr>
      <vt:lpstr>Arial</vt:lpstr>
      <vt:lpstr>Vapor Trail</vt:lpstr>
      <vt:lpstr>Gifted and talented identification in Kentucky</vt:lpstr>
      <vt:lpstr>What does Kentucky law say about gifted and talented children?</vt:lpstr>
      <vt:lpstr>What grade level stipulations are included in regulation?</vt:lpstr>
      <vt:lpstr>What grade level stipulations are included in regulation?</vt:lpstr>
      <vt:lpstr>What grade level stipulations are included in regulation?</vt:lpstr>
      <vt:lpstr>Talent Pool Identification based on 704 KAR 3:285</vt:lpstr>
      <vt:lpstr>Traits of Young Gifted Children</vt:lpstr>
      <vt:lpstr>Traits of gifted children</vt:lpstr>
      <vt:lpstr>What to do?</vt:lpstr>
      <vt:lpstr>This student is identified for Talent Pool or GT- Now What?</vt:lpstr>
    </vt:vector>
  </TitlesOfParts>
  <Company>Kentucky Department of Education</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Gifted and talented identification in kentucky</dc:title>
  <dc:creator>Pickerill, Leann - Division of Learning Services</dc:creator>
  <cp:lastModifiedBy>Caryn K Davidson</cp:lastModifiedBy>
  <cp:revision>45</cp:revision>
  <dcterms:created xsi:type="dcterms:W3CDTF">2015-08-25T13:46:05Z</dcterms:created>
  <dcterms:modified xsi:type="dcterms:W3CDTF">2016-08-29T21:14:30Z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0x0101001BEB557DBE01834EAB47A683706DCD5B00A12EF4778143C94DA1C816834426053C</vt:lpwstr>
  </property>
  <property fmtid="{D5CDD505-2E9C-101B-9397-08002B2CF9AE}" pid="3" name="_dlc_DocIdItemGuid">
    <vt:lpwstr>81845492-a6cd-4c3a-9a89-af47798b769d</vt:lpwstr>
  </property>
</Properties>
</file>