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ppt/diagrams/quickStyle1.xml" ContentType="application/vnd.openxmlformats-officedocument.drawingml.diagramStyle+xml"/>
  <Override PartName="/ppt/diagrams/drawing1.xml" ContentType="application/vnd.ms-office.drawingml.diagramDrawing+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65" r:id="rId5"/>
    <p:sldId id="628" r:id="rId6"/>
    <p:sldId id="626" r:id="rId7"/>
    <p:sldId id="259" r:id="rId8"/>
    <p:sldId id="402" r:id="rId9"/>
    <p:sldId id="282" r:id="rId10"/>
    <p:sldId id="278" r:id="rId11"/>
    <p:sldId id="290" r:id="rId12"/>
    <p:sldId id="279" r:id="rId13"/>
    <p:sldId id="271" r:id="rId14"/>
    <p:sldId id="287" r:id="rId15"/>
    <p:sldId id="286" r:id="rId16"/>
    <p:sldId id="289" r:id="rId17"/>
    <p:sldId id="288" r:id="rId18"/>
    <p:sldId id="292" r:id="rId19"/>
    <p:sldId id="281" r:id="rId20"/>
    <p:sldId id="627" r:id="rId21"/>
    <p:sldId id="310" r:id="rId22"/>
    <p:sldId id="297" r:id="rId23"/>
    <p:sldId id="409" r:id="rId24"/>
    <p:sldId id="642" r:id="rId25"/>
    <p:sldId id="410" r:id="rId26"/>
    <p:sldId id="307"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MDoAaA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JKDD" userId="S::jennifer.stafford@education.ky.gov::0151abd4-297e-443f-a77b-a8c249c015ab" providerId="AD"/>
  <p188:author id="{4E37AEA2-9003-7A2B-581B-AF4837220C73}" name="Riley, Ben - Division of Assessment and Accountability Support" initials="RBDoAaA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14"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openxmlformats.org/officeDocument/2006/relationships/customXml" Target="../customXml/item4.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http://bit.ly/100-Day-Quiz." TargetMode="External"/><Relationship Id="rId2" Type="http://schemas.openxmlformats.org/officeDocument/2006/relationships/hyperlink" Target="https://docs.google.com/forms/d/e/1FAIpQLSc9QQs4C44Z33vVpZ8fbzNVZfjjodgSzCPprPS2EPzty_TgyA/viewform" TargetMode="External"/><Relationship Id="rId1" Type="http://schemas.openxmlformats.org/officeDocument/2006/relationships/hyperlink" Target="https://openhouse.education.ky.gov/Directory"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mailto:chris.williams@education.ky.gov?subject=ACCESS%20for%20ELLs%20Roster"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openhouse.education.ky.gov/Directory" TargetMode="External"/><Relationship Id="rId2" Type="http://schemas.openxmlformats.org/officeDocument/2006/relationships/hyperlink" Target="http://bit.ly/100-Day-Quiz." TargetMode="External"/><Relationship Id="rId1" Type="http://schemas.openxmlformats.org/officeDocument/2006/relationships/hyperlink" Target="https://docs.google.com/forms/d/e/1FAIpQLSc9QQs4C44Z33vVpZ8fbzNVZfjjodgSzCPprPS2EPzty_TgyA/viewfor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chris.williams@education.ky.gov?subject=ACCESS%20for%20ELLs%20Roster"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40EBF-E382-4AE1-ABF0-0B0C67D2CA3C}" type="doc">
      <dgm:prSet loTypeId="urn:microsoft.com/office/officeart/2009/3/layout/CircleRelationship" loCatId="relationship" qsTypeId="urn:microsoft.com/office/officeart/2005/8/quickstyle/3d1" qsCatId="3D" csTypeId="urn:microsoft.com/office/officeart/2005/8/colors/colorful4" csCatId="colorful" phldr="1"/>
      <dgm:spPr/>
    </dgm:pt>
    <dgm:pt modelId="{AE4DDF79-D9F9-4480-8FE3-89CC9015D335}">
      <dgm:prSet custT="1"/>
      <dgm:spPr/>
      <dgm:t>
        <a:bodyPr/>
        <a:lstStyle/>
        <a:p>
          <a:r>
            <a:rPr lang="en-US" sz="2000" dirty="0">
              <a:hlinkClick xmlns:r="http://schemas.openxmlformats.org/officeDocument/2006/relationships" r:id="rId1"/>
            </a:rPr>
            <a:t>Local WAAPOC </a:t>
          </a:r>
          <a:r>
            <a:rPr lang="en-US" sz="2000" dirty="0"/>
            <a:t>for access to SDRR</a:t>
          </a:r>
        </a:p>
      </dgm:t>
      <dgm:extLst>
        <a:ext uri="{E40237B7-FDA0-4F09-8148-C483321AD2D9}">
          <dgm14:cNvPr xmlns:dgm14="http://schemas.microsoft.com/office/drawing/2010/diagram" id="0" name="" descr="How your WAAPOC can help you get access to SDRR."/>
        </a:ext>
      </dgm:extLst>
    </dgm:pt>
    <dgm:pt modelId="{95E74E45-1CA5-45CB-8AB6-D5CF7CC28239}" type="parTrans" cxnId="{20B14885-B93D-4E79-82CB-7C0DF7A80403}">
      <dgm:prSet/>
      <dgm:spPr/>
      <dgm:t>
        <a:bodyPr/>
        <a:lstStyle/>
        <a:p>
          <a:endParaRPr lang="en-US" sz="1800"/>
        </a:p>
      </dgm:t>
    </dgm:pt>
    <dgm:pt modelId="{AA3DEFD6-88D9-4215-8F7F-9E448B940857}" type="sibTrans" cxnId="{20B14885-B93D-4E79-82CB-7C0DF7A80403}">
      <dgm:prSet/>
      <dgm:spPr/>
      <dgm:t>
        <a:bodyPr/>
        <a:lstStyle/>
        <a:p>
          <a:endParaRPr lang="en-US" sz="1800"/>
        </a:p>
      </dgm:t>
    </dgm:pt>
    <dgm:pt modelId="{B55FCAF5-7C05-4103-BA62-CDBD70E31ADA}">
      <dgm:prSet phldrT="[Text]" custT="1"/>
      <dgm:spPr/>
      <dgm:t>
        <a:bodyPr/>
        <a:lstStyle/>
        <a:p>
          <a:r>
            <a:rPr lang="en-US" sz="2000"/>
            <a:t>100-Day Tool</a:t>
          </a:r>
        </a:p>
        <a:p>
          <a:r>
            <a:rPr lang="en-US" sz="2000"/>
            <a:t> </a:t>
          </a:r>
          <a:r>
            <a:rPr lang="en-US" sz="2000">
              <a:hlinkClick xmlns:r="http://schemas.openxmlformats.org/officeDocument/2006/relationships" r:id="rId2"/>
            </a:rPr>
            <a:t>https://bit.ly/100-Day Tool</a:t>
          </a:r>
          <a:endParaRPr lang="en-US" sz="2000"/>
        </a:p>
        <a:p>
          <a:endParaRPr lang="en-US" sz="2400"/>
        </a:p>
      </dgm:t>
      <dgm:extLst>
        <a:ext uri="{E40237B7-FDA0-4F09-8148-C483321AD2D9}">
          <dgm14:cNvPr xmlns:dgm14="http://schemas.microsoft.com/office/drawing/2010/diagram" id="0" name="" descr="SDRR resources to help you with your work with Data Review. It has the 100 day quiz and tool, recorded trainings, hep button and your local WAAPOC for access to SDRR."/>
        </a:ext>
      </dgm:extLst>
    </dgm:pt>
    <dgm:pt modelId="{CEEB45EF-8DB7-4BBA-88C7-B017A50AFD30}" type="parTrans" cxnId="{0607169E-0607-4FA8-A51F-7E49422D3483}">
      <dgm:prSet/>
      <dgm:spPr/>
      <dgm:t>
        <a:bodyPr/>
        <a:lstStyle/>
        <a:p>
          <a:endParaRPr lang="en-US" sz="1800"/>
        </a:p>
      </dgm:t>
    </dgm:pt>
    <dgm:pt modelId="{22E5463D-1436-4F44-A5CE-F728ABB4BB3D}" type="sibTrans" cxnId="{0607169E-0607-4FA8-A51F-7E49422D3483}">
      <dgm:prSet/>
      <dgm:spPr/>
      <dgm:t>
        <a:bodyPr/>
        <a:lstStyle/>
        <a:p>
          <a:endParaRPr lang="en-US" sz="1800"/>
        </a:p>
      </dgm:t>
    </dgm:pt>
    <dgm:pt modelId="{40B33E3B-86F4-4671-867F-F2D967C5622A}">
      <dgm:prSet custT="1"/>
      <dgm:spPr/>
      <dgm:t>
        <a:bodyPr/>
        <a:lstStyle/>
        <a:p>
          <a:r>
            <a:rPr lang="en-US" sz="2000"/>
            <a:t>Help Button</a:t>
          </a:r>
        </a:p>
      </dgm:t>
      <dgm:extLst>
        <a:ext uri="{E40237B7-FDA0-4F09-8148-C483321AD2D9}">
          <dgm14:cNvPr xmlns:dgm14="http://schemas.microsoft.com/office/drawing/2010/diagram" id="0" name="" descr="I need help button in SDRR for information on the assessments, 100-day students, etc."/>
        </a:ext>
      </dgm:extLst>
    </dgm:pt>
    <dgm:pt modelId="{DB405603-659B-47BF-A963-1BB085E43824}" type="parTrans" cxnId="{DDEB11D3-0E19-48AC-AC28-30EDDAD60366}">
      <dgm:prSet/>
      <dgm:spPr/>
      <dgm:t>
        <a:bodyPr/>
        <a:lstStyle/>
        <a:p>
          <a:endParaRPr lang="en-US"/>
        </a:p>
      </dgm:t>
    </dgm:pt>
    <dgm:pt modelId="{EC2C3AD6-E397-4EF0-9589-E698434A6B1F}" type="sibTrans" cxnId="{DDEB11D3-0E19-48AC-AC28-30EDDAD60366}">
      <dgm:prSet/>
      <dgm:spPr/>
      <dgm:t>
        <a:bodyPr/>
        <a:lstStyle/>
        <a:p>
          <a:endParaRPr lang="en-US"/>
        </a:p>
      </dgm:t>
    </dgm:pt>
    <dgm:pt modelId="{0C759F3F-F708-4F36-A022-469983D96272}">
      <dgm:prSet custT="1"/>
      <dgm:spPr/>
      <dgm:t>
        <a:bodyPr/>
        <a:lstStyle/>
        <a:p>
          <a:r>
            <a:rPr lang="en-US" sz="2000"/>
            <a:t>100-Day Quiz/Scenarios </a:t>
          </a:r>
          <a:r>
            <a:rPr lang="en-US" sz="2000">
              <a:hlinkClick xmlns:r="http://schemas.openxmlformats.org/officeDocument/2006/relationships" r:id="rId3"/>
            </a:rPr>
            <a:t>http://bit.ly/100-Day-Quiz.</a:t>
          </a:r>
          <a:endParaRPr lang="en-US" sz="2000"/>
        </a:p>
        <a:p>
          <a:endParaRPr lang="en-US" sz="2000"/>
        </a:p>
      </dgm:t>
      <dgm:extLst>
        <a:ext uri="{E40237B7-FDA0-4F09-8148-C483321AD2D9}">
          <dgm14:cNvPr xmlns:dgm14="http://schemas.microsoft.com/office/drawing/2010/diagram" id="0" name="" descr="Quiz&#10;&#10;It is the 100 day quiz and scenarios in SDRR.&#10;&#10;https://docs.google.com/forms/d/e/1FAIpQLScEApZpVOwvb1MAEwXWAEvZ7FXkRCPLqLl-4mArGoaZOseyiA/viewform&#10;"/>
        </a:ext>
      </dgm:extLst>
    </dgm:pt>
    <dgm:pt modelId="{A30C0B64-1F51-4F72-8D81-02E4AC79C567}" type="sibTrans" cxnId="{A494F8C6-96A5-4DB7-A777-664D9036777D}">
      <dgm:prSet/>
      <dgm:spPr/>
      <dgm:t>
        <a:bodyPr/>
        <a:lstStyle/>
        <a:p>
          <a:endParaRPr lang="en-US"/>
        </a:p>
      </dgm:t>
    </dgm:pt>
    <dgm:pt modelId="{A7B86DF3-0705-420F-8602-CCFC6BB1C045}" type="parTrans" cxnId="{A494F8C6-96A5-4DB7-A777-664D9036777D}">
      <dgm:prSet/>
      <dgm:spPr/>
      <dgm:t>
        <a:bodyPr/>
        <a:lstStyle/>
        <a:p>
          <a:endParaRPr lang="en-US"/>
        </a:p>
      </dgm:t>
    </dgm:pt>
    <dgm:pt modelId="{1E437CB1-9B73-46EF-AC8B-5EDE1328D876}" type="pres">
      <dgm:prSet presAssocID="{6E140EBF-E382-4AE1-ABF0-0B0C67D2CA3C}" presName="Name0" presStyleCnt="0">
        <dgm:presLayoutVars>
          <dgm:chMax val="1"/>
          <dgm:chPref val="1"/>
        </dgm:presLayoutVars>
      </dgm:prSet>
      <dgm:spPr/>
    </dgm:pt>
    <dgm:pt modelId="{FE09E64A-BA6B-4559-A471-C073195B8345}" type="pres">
      <dgm:prSet presAssocID="{B55FCAF5-7C05-4103-BA62-CDBD70E31ADA}" presName="Parent" presStyleLbl="node0" presStyleIdx="0" presStyleCnt="1" custScaleX="174772" custScaleY="139881" custLinFactNeighborX="12523" custLinFactNeighborY="841">
        <dgm:presLayoutVars>
          <dgm:chMax val="5"/>
          <dgm:chPref val="5"/>
        </dgm:presLayoutVars>
      </dgm:prSet>
      <dgm:spPr/>
    </dgm:pt>
    <dgm:pt modelId="{D9E1E451-5447-4802-81EF-FFD0299CDDA3}" type="pres">
      <dgm:prSet presAssocID="{B55FCAF5-7C05-4103-BA62-CDBD70E31ADA}" presName="Accent1" presStyleLbl="node1" presStyleIdx="0" presStyleCnt="15"/>
      <dgm:spPr/>
    </dgm:pt>
    <dgm:pt modelId="{48E25A98-DA35-4A0C-8277-4C220D2F38ED}" type="pres">
      <dgm:prSet presAssocID="{B55FCAF5-7C05-4103-BA62-CDBD70E31ADA}" presName="Accent2" presStyleLbl="node1" presStyleIdx="1" presStyleCnt="15"/>
      <dgm:spPr/>
    </dgm:pt>
    <dgm:pt modelId="{4878783C-43AB-43E8-9A9E-03FC36CEDF0C}" type="pres">
      <dgm:prSet presAssocID="{B55FCAF5-7C05-4103-BA62-CDBD70E31ADA}" presName="Accent3" presStyleLbl="node1" presStyleIdx="2" presStyleCnt="15" custLinFactX="300000" custLinFactY="200000" custLinFactNeighborX="332870" custLinFactNeighborY="232846"/>
      <dgm:spPr/>
    </dgm:pt>
    <dgm:pt modelId="{F65718F5-A2F3-4C2D-985F-1C34AF8EB34A}" type="pres">
      <dgm:prSet presAssocID="{B55FCAF5-7C05-4103-BA62-CDBD70E31ADA}" presName="Accent4" presStyleLbl="node1" presStyleIdx="3" presStyleCnt="15" custLinFactX="-3804" custLinFactNeighborX="-100000" custLinFactNeighborY="-15473"/>
      <dgm:spPr/>
    </dgm:pt>
    <dgm:pt modelId="{528ABDF2-8395-47F4-ADA1-D53FC59AF31D}" type="pres">
      <dgm:prSet presAssocID="{B55FCAF5-7C05-4103-BA62-CDBD70E31ADA}" presName="Accent5" presStyleLbl="node1" presStyleIdx="4" presStyleCnt="15" custLinFactY="-100000" custLinFactNeighborX="19358" custLinFactNeighborY="-130621"/>
      <dgm:spPr/>
    </dgm:pt>
    <dgm:pt modelId="{393E33E5-19AB-4B43-9818-91DAB953447F}" type="pres">
      <dgm:prSet presAssocID="{B55FCAF5-7C05-4103-BA62-CDBD70E31ADA}" presName="Accent6" presStyleLbl="node1" presStyleIdx="5" presStyleCnt="15" custLinFactX="-300000" custLinFactNeighborX="-398199" custLinFactNeighborY="-81669"/>
      <dgm:spPr/>
    </dgm:pt>
    <dgm:pt modelId="{D38B6681-C420-4BFC-AF4A-7265470BFAD4}" type="pres">
      <dgm:prSet presAssocID="{0C759F3F-F708-4F36-A022-469983D96272}" presName="Child1" presStyleLbl="node1" presStyleIdx="6" presStyleCnt="15" custScaleX="301287" custScaleY="144932" custLinFactNeighborX="-1878" custLinFactNeighborY="-47252">
        <dgm:presLayoutVars>
          <dgm:chMax val="0"/>
          <dgm:chPref val="0"/>
        </dgm:presLayoutVars>
      </dgm:prSet>
      <dgm:spPr/>
    </dgm:pt>
    <dgm:pt modelId="{D9D10D1B-110A-4118-8B70-EF349F2BDDD3}" type="pres">
      <dgm:prSet presAssocID="{0C759F3F-F708-4F36-A022-469983D96272}" presName="Accent7" presStyleCnt="0"/>
      <dgm:spPr/>
    </dgm:pt>
    <dgm:pt modelId="{2379E584-90D7-4A1E-8497-64198C996A00}" type="pres">
      <dgm:prSet presAssocID="{0C759F3F-F708-4F36-A022-469983D96272}" presName="AccentHold1" presStyleLbl="node1" presStyleIdx="7" presStyleCnt="15"/>
      <dgm:spPr/>
    </dgm:pt>
    <dgm:pt modelId="{B1A83149-09E0-4FD4-A476-CEDA88FAE068}" type="pres">
      <dgm:prSet presAssocID="{0C759F3F-F708-4F36-A022-469983D96272}" presName="Accent8" presStyleCnt="0"/>
      <dgm:spPr/>
    </dgm:pt>
    <dgm:pt modelId="{A4923F1A-557A-448F-A310-741EE2B57650}" type="pres">
      <dgm:prSet presAssocID="{0C759F3F-F708-4F36-A022-469983D96272}" presName="AccentHold2" presStyleLbl="node1" presStyleIdx="8" presStyleCnt="15"/>
      <dgm:spPr/>
    </dgm:pt>
    <dgm:pt modelId="{E178E584-4652-46F4-92FE-BB01EFB8045A}" type="pres">
      <dgm:prSet presAssocID="{40B33E3B-86F4-4671-867F-F2D967C5622A}" presName="Child2" presStyleLbl="node1" presStyleIdx="9" presStyleCnt="15">
        <dgm:presLayoutVars>
          <dgm:chMax val="0"/>
          <dgm:chPref val="0"/>
        </dgm:presLayoutVars>
      </dgm:prSet>
      <dgm:spPr/>
    </dgm:pt>
    <dgm:pt modelId="{D05CD8FA-3910-4E3E-854E-D987A48FB85F}" type="pres">
      <dgm:prSet presAssocID="{40B33E3B-86F4-4671-867F-F2D967C5622A}" presName="Accent9" presStyleCnt="0"/>
      <dgm:spPr/>
    </dgm:pt>
    <dgm:pt modelId="{5359AD4A-B1E9-4C85-87CD-2D7E37B80591}" type="pres">
      <dgm:prSet presAssocID="{40B33E3B-86F4-4671-867F-F2D967C5622A}" presName="AccentHold1" presStyleLbl="node1" presStyleIdx="10" presStyleCnt="15" custLinFactX="100000" custLinFactY="100000" custLinFactNeighborX="128650" custLinFactNeighborY="194008"/>
      <dgm:spPr/>
    </dgm:pt>
    <dgm:pt modelId="{BAAB6B97-6F9C-4E02-8289-CFF8526F920D}" type="pres">
      <dgm:prSet presAssocID="{40B33E3B-86F4-4671-867F-F2D967C5622A}" presName="Accent10" presStyleCnt="0"/>
      <dgm:spPr/>
    </dgm:pt>
    <dgm:pt modelId="{7B1CA901-3146-47D1-A29A-FADA23183A42}" type="pres">
      <dgm:prSet presAssocID="{40B33E3B-86F4-4671-867F-F2D967C5622A}" presName="AccentHold2" presStyleLbl="node1" presStyleIdx="11" presStyleCnt="15"/>
      <dgm:spPr/>
    </dgm:pt>
    <dgm:pt modelId="{82C1DB5C-183E-4503-9493-FA1204E0DE72}" type="pres">
      <dgm:prSet presAssocID="{40B33E3B-86F4-4671-867F-F2D967C5622A}" presName="Accent11" presStyleCnt="0"/>
      <dgm:spPr/>
    </dgm:pt>
    <dgm:pt modelId="{0FE760D6-D10E-4D0E-A24B-C1C0436E7475}" type="pres">
      <dgm:prSet presAssocID="{40B33E3B-86F4-4671-867F-F2D967C5622A}" presName="AccentHold3" presStyleLbl="node1" presStyleIdx="12" presStyleCnt="15"/>
      <dgm:spPr/>
    </dgm:pt>
    <dgm:pt modelId="{053D6C24-2BAF-4959-B7C9-7380C2218CC5}" type="pres">
      <dgm:prSet presAssocID="{AE4DDF79-D9F9-4480-8FE3-89CC9015D335}" presName="Child3" presStyleLbl="node1" presStyleIdx="13" presStyleCnt="15" custLinFactX="-18539" custLinFactNeighborX="-100000" custLinFactNeighborY="1379">
        <dgm:presLayoutVars>
          <dgm:chMax val="0"/>
          <dgm:chPref val="0"/>
        </dgm:presLayoutVars>
      </dgm:prSet>
      <dgm:spPr/>
    </dgm:pt>
    <dgm:pt modelId="{ECB5D35A-77AF-4179-AB4A-BA4B97F9F87B}" type="pres">
      <dgm:prSet presAssocID="{AE4DDF79-D9F9-4480-8FE3-89CC9015D335}" presName="Accent12" presStyleCnt="0"/>
      <dgm:spPr/>
    </dgm:pt>
    <dgm:pt modelId="{96D51B99-FC5B-4793-88FF-0DD758D8F280}" type="pres">
      <dgm:prSet presAssocID="{AE4DDF79-D9F9-4480-8FE3-89CC9015D335}" presName="AccentHold1" presStyleLbl="node1" presStyleIdx="14" presStyleCnt="15" custLinFactX="92040" custLinFactY="28313" custLinFactNeighborX="100000" custLinFactNeighborY="100000"/>
      <dgm:spPr/>
    </dgm:pt>
  </dgm:ptLst>
  <dgm:cxnLst>
    <dgm:cxn modelId="{9EAB6610-FC10-4EA0-BD4F-4C1BFB0E7DB2}" type="presOf" srcId="{6E140EBF-E382-4AE1-ABF0-0B0C67D2CA3C}" destId="{1E437CB1-9B73-46EF-AC8B-5EDE1328D876}" srcOrd="0" destOrd="0" presId="urn:microsoft.com/office/officeart/2009/3/layout/CircleRelationship"/>
    <dgm:cxn modelId="{5B38A622-A6E9-4090-ACF2-EF6AC040D500}" type="presOf" srcId="{B55FCAF5-7C05-4103-BA62-CDBD70E31ADA}" destId="{FE09E64A-BA6B-4559-A471-C073195B8345}" srcOrd="0" destOrd="0" presId="urn:microsoft.com/office/officeart/2009/3/layout/CircleRelationship"/>
    <dgm:cxn modelId="{B44BEB5E-BC68-4B15-8A30-F6BCA3997CE3}" type="presOf" srcId="{0C759F3F-F708-4F36-A022-469983D96272}" destId="{D38B6681-C420-4BFC-AF4A-7265470BFAD4}" srcOrd="0" destOrd="0" presId="urn:microsoft.com/office/officeart/2009/3/layout/CircleRelationship"/>
    <dgm:cxn modelId="{20B14885-B93D-4E79-82CB-7C0DF7A80403}" srcId="{B55FCAF5-7C05-4103-BA62-CDBD70E31ADA}" destId="{AE4DDF79-D9F9-4480-8FE3-89CC9015D335}" srcOrd="2" destOrd="0" parTransId="{95E74E45-1CA5-45CB-8AB6-D5CF7CC28239}" sibTransId="{AA3DEFD6-88D9-4215-8F7F-9E448B940857}"/>
    <dgm:cxn modelId="{0607169E-0607-4FA8-A51F-7E49422D3483}" srcId="{6E140EBF-E382-4AE1-ABF0-0B0C67D2CA3C}" destId="{B55FCAF5-7C05-4103-BA62-CDBD70E31ADA}" srcOrd="0" destOrd="0" parTransId="{CEEB45EF-8DB7-4BBA-88C7-B017A50AFD30}" sibTransId="{22E5463D-1436-4F44-A5CE-F728ABB4BB3D}"/>
    <dgm:cxn modelId="{A494F8C6-96A5-4DB7-A777-664D9036777D}" srcId="{B55FCAF5-7C05-4103-BA62-CDBD70E31ADA}" destId="{0C759F3F-F708-4F36-A022-469983D96272}" srcOrd="0" destOrd="0" parTransId="{A7B86DF3-0705-420F-8602-CCFC6BB1C045}" sibTransId="{A30C0B64-1F51-4F72-8D81-02E4AC79C567}"/>
    <dgm:cxn modelId="{DDEB11D3-0E19-48AC-AC28-30EDDAD60366}" srcId="{B55FCAF5-7C05-4103-BA62-CDBD70E31ADA}" destId="{40B33E3B-86F4-4671-867F-F2D967C5622A}" srcOrd="1" destOrd="0" parTransId="{DB405603-659B-47BF-A963-1BB085E43824}" sibTransId="{EC2C3AD6-E397-4EF0-9589-E698434A6B1F}"/>
    <dgm:cxn modelId="{F464FBF0-3574-454C-968C-5CAD41E20DB2}" type="presOf" srcId="{AE4DDF79-D9F9-4480-8FE3-89CC9015D335}" destId="{053D6C24-2BAF-4959-B7C9-7380C2218CC5}" srcOrd="0" destOrd="0" presId="urn:microsoft.com/office/officeart/2009/3/layout/CircleRelationship"/>
    <dgm:cxn modelId="{E19CD6F8-F35A-430A-90C1-E112BC91ED22}" type="presOf" srcId="{40B33E3B-86F4-4671-867F-F2D967C5622A}" destId="{E178E584-4652-46F4-92FE-BB01EFB8045A}" srcOrd="0" destOrd="0" presId="urn:microsoft.com/office/officeart/2009/3/layout/CircleRelationship"/>
    <dgm:cxn modelId="{768AC1F7-A7CA-4675-90EA-2DF0C79CD564}" type="presParOf" srcId="{1E437CB1-9B73-46EF-AC8B-5EDE1328D876}" destId="{FE09E64A-BA6B-4559-A471-C073195B8345}" srcOrd="0" destOrd="0" presId="urn:microsoft.com/office/officeart/2009/3/layout/CircleRelationship"/>
    <dgm:cxn modelId="{BD2B6D43-A9CE-432E-89A7-BEF6F121D6C2}" type="presParOf" srcId="{1E437CB1-9B73-46EF-AC8B-5EDE1328D876}" destId="{D9E1E451-5447-4802-81EF-FFD0299CDDA3}" srcOrd="1" destOrd="0" presId="urn:microsoft.com/office/officeart/2009/3/layout/CircleRelationship"/>
    <dgm:cxn modelId="{B470D549-4A90-4A1B-A7A8-920F106396C0}" type="presParOf" srcId="{1E437CB1-9B73-46EF-AC8B-5EDE1328D876}" destId="{48E25A98-DA35-4A0C-8277-4C220D2F38ED}" srcOrd="2" destOrd="0" presId="urn:microsoft.com/office/officeart/2009/3/layout/CircleRelationship"/>
    <dgm:cxn modelId="{071EAE0B-D621-463E-A11F-ACD650898BE9}" type="presParOf" srcId="{1E437CB1-9B73-46EF-AC8B-5EDE1328D876}" destId="{4878783C-43AB-43E8-9A9E-03FC36CEDF0C}" srcOrd="3" destOrd="0" presId="urn:microsoft.com/office/officeart/2009/3/layout/CircleRelationship"/>
    <dgm:cxn modelId="{CA22DFD9-68E9-4858-9E5F-7C03A9385257}" type="presParOf" srcId="{1E437CB1-9B73-46EF-AC8B-5EDE1328D876}" destId="{F65718F5-A2F3-4C2D-985F-1C34AF8EB34A}" srcOrd="4" destOrd="0" presId="urn:microsoft.com/office/officeart/2009/3/layout/CircleRelationship"/>
    <dgm:cxn modelId="{7CEE7FC3-6441-43E7-904D-853F6DD484B3}" type="presParOf" srcId="{1E437CB1-9B73-46EF-AC8B-5EDE1328D876}" destId="{528ABDF2-8395-47F4-ADA1-D53FC59AF31D}" srcOrd="5" destOrd="0" presId="urn:microsoft.com/office/officeart/2009/3/layout/CircleRelationship"/>
    <dgm:cxn modelId="{64FA049E-F8B2-4BDB-AEF8-B3D3EFAD0FF0}" type="presParOf" srcId="{1E437CB1-9B73-46EF-AC8B-5EDE1328D876}" destId="{393E33E5-19AB-4B43-9818-91DAB953447F}" srcOrd="6" destOrd="0" presId="urn:microsoft.com/office/officeart/2009/3/layout/CircleRelationship"/>
    <dgm:cxn modelId="{938D6F5E-B1A4-4B47-9ED8-3C935A4A468C}" type="presParOf" srcId="{1E437CB1-9B73-46EF-AC8B-5EDE1328D876}" destId="{D38B6681-C420-4BFC-AF4A-7265470BFAD4}" srcOrd="7" destOrd="0" presId="urn:microsoft.com/office/officeart/2009/3/layout/CircleRelationship"/>
    <dgm:cxn modelId="{05C522FC-49E1-4EA8-8B92-895B6B32A89A}" type="presParOf" srcId="{1E437CB1-9B73-46EF-AC8B-5EDE1328D876}" destId="{D9D10D1B-110A-4118-8B70-EF349F2BDDD3}" srcOrd="8" destOrd="0" presId="urn:microsoft.com/office/officeart/2009/3/layout/CircleRelationship"/>
    <dgm:cxn modelId="{5EBC548A-349B-48C4-9984-601982A7BA5F}" type="presParOf" srcId="{D9D10D1B-110A-4118-8B70-EF349F2BDDD3}" destId="{2379E584-90D7-4A1E-8497-64198C996A00}" srcOrd="0" destOrd="0" presId="urn:microsoft.com/office/officeart/2009/3/layout/CircleRelationship"/>
    <dgm:cxn modelId="{501B466F-4EE6-4435-B92D-8D94E80B97DE}" type="presParOf" srcId="{1E437CB1-9B73-46EF-AC8B-5EDE1328D876}" destId="{B1A83149-09E0-4FD4-A476-CEDA88FAE068}" srcOrd="9" destOrd="0" presId="urn:microsoft.com/office/officeart/2009/3/layout/CircleRelationship"/>
    <dgm:cxn modelId="{5F732B7A-DFB2-47B0-8DEE-F6BF672369C4}" type="presParOf" srcId="{B1A83149-09E0-4FD4-A476-CEDA88FAE068}" destId="{A4923F1A-557A-448F-A310-741EE2B57650}" srcOrd="0" destOrd="0" presId="urn:microsoft.com/office/officeart/2009/3/layout/CircleRelationship"/>
    <dgm:cxn modelId="{9F3A498A-F2DF-48E9-8F03-EC67FD37787A}" type="presParOf" srcId="{1E437CB1-9B73-46EF-AC8B-5EDE1328D876}" destId="{E178E584-4652-46F4-92FE-BB01EFB8045A}" srcOrd="10" destOrd="0" presId="urn:microsoft.com/office/officeart/2009/3/layout/CircleRelationship"/>
    <dgm:cxn modelId="{488810CE-C091-49E3-B2A1-63A8A36A329E}" type="presParOf" srcId="{1E437CB1-9B73-46EF-AC8B-5EDE1328D876}" destId="{D05CD8FA-3910-4E3E-854E-D987A48FB85F}" srcOrd="11" destOrd="0" presId="urn:microsoft.com/office/officeart/2009/3/layout/CircleRelationship"/>
    <dgm:cxn modelId="{F75CE48C-3E6E-4085-B60B-042F2C975635}" type="presParOf" srcId="{D05CD8FA-3910-4E3E-854E-D987A48FB85F}" destId="{5359AD4A-B1E9-4C85-87CD-2D7E37B80591}" srcOrd="0" destOrd="0" presId="urn:microsoft.com/office/officeart/2009/3/layout/CircleRelationship"/>
    <dgm:cxn modelId="{C8405A5A-C5F9-4398-A92D-994F9D639E72}" type="presParOf" srcId="{1E437CB1-9B73-46EF-AC8B-5EDE1328D876}" destId="{BAAB6B97-6F9C-4E02-8289-CFF8526F920D}" srcOrd="12" destOrd="0" presId="urn:microsoft.com/office/officeart/2009/3/layout/CircleRelationship"/>
    <dgm:cxn modelId="{1A72D0EC-9F20-4182-88BE-E67E06E8DC34}" type="presParOf" srcId="{BAAB6B97-6F9C-4E02-8289-CFF8526F920D}" destId="{7B1CA901-3146-47D1-A29A-FADA23183A42}" srcOrd="0" destOrd="0" presId="urn:microsoft.com/office/officeart/2009/3/layout/CircleRelationship"/>
    <dgm:cxn modelId="{826939DF-D80A-429B-AFA3-A36F6181A67D}" type="presParOf" srcId="{1E437CB1-9B73-46EF-AC8B-5EDE1328D876}" destId="{82C1DB5C-183E-4503-9493-FA1204E0DE72}" srcOrd="13" destOrd="0" presId="urn:microsoft.com/office/officeart/2009/3/layout/CircleRelationship"/>
    <dgm:cxn modelId="{E6EAC5EA-12D1-4724-B16A-D5759D9A7560}" type="presParOf" srcId="{82C1DB5C-183E-4503-9493-FA1204E0DE72}" destId="{0FE760D6-D10E-4D0E-A24B-C1C0436E7475}" srcOrd="0" destOrd="0" presId="urn:microsoft.com/office/officeart/2009/3/layout/CircleRelationship"/>
    <dgm:cxn modelId="{EE54E4A2-EB45-436B-8EDA-2436DBDE21E1}" type="presParOf" srcId="{1E437CB1-9B73-46EF-AC8B-5EDE1328D876}" destId="{053D6C24-2BAF-4959-B7C9-7380C2218CC5}" srcOrd="14" destOrd="0" presId="urn:microsoft.com/office/officeart/2009/3/layout/CircleRelationship"/>
    <dgm:cxn modelId="{7B7357E3-BFA6-46ED-A56D-3E7FC8BEF786}" type="presParOf" srcId="{1E437CB1-9B73-46EF-AC8B-5EDE1328D876}" destId="{ECB5D35A-77AF-4179-AB4A-BA4B97F9F87B}" srcOrd="15" destOrd="0" presId="urn:microsoft.com/office/officeart/2009/3/layout/CircleRelationship"/>
    <dgm:cxn modelId="{BC68FC2C-5639-404E-BE19-C6DEC61FAB49}" type="presParOf" srcId="{ECB5D35A-77AF-4179-AB4A-BA4B97F9F87B}" destId="{96D51B99-FC5B-4793-88FF-0DD758D8F28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Chris Williams</a:t>
          </a:r>
          <a:endParaRPr lang="en-US">
            <a:latin typeface="Times New Roman" panose="02020603050405020304" pitchFamily="18" charset="0"/>
            <a:cs typeface="Times New Roman" panose="02020603050405020304" pitchFamily="18" charset="0"/>
          </a:endParaRP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079B3FD8-DF4E-4702-9596-AC29DE2938C8}">
      <dgm:prSet/>
      <dgm:spPr/>
      <dgm:t>
        <a:bodyPr/>
        <a:lstStyle/>
        <a:p>
          <a:r>
            <a:rPr lang="en-US">
              <a:latin typeface="Times New Roman" panose="02020603050405020304" pitchFamily="18" charset="0"/>
              <a:cs typeface="Times New Roman" panose="02020603050405020304" pitchFamily="18" charset="0"/>
            </a:rPr>
            <a:t>(502) 564-4394  </a:t>
          </a:r>
        </a:p>
      </dgm:t>
    </dgm:pt>
    <dgm:pt modelId="{57BED5DF-90C4-4145-A1CB-B063D93AFC57}" type="parTrans" cxnId="{52082FDF-B5B2-44B4-94E3-5157C3616A09}">
      <dgm:prSet/>
      <dgm:spPr/>
      <dgm:t>
        <a:bodyPr/>
        <a:lstStyle/>
        <a:p>
          <a:endParaRPr lang="en-US"/>
        </a:p>
      </dgm:t>
    </dgm:pt>
    <dgm:pt modelId="{0633F2BD-1F9D-40E7-B3AA-265C5DCF06E5}" type="sibTrans" cxnId="{52082FDF-B5B2-44B4-94E3-5157C3616A09}">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10598" custLinFactNeighborY="11978">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B80F930E-2882-4F63-A969-F8A35E73591F}" srcId="{1A60FDE9-8FDD-4F95-8761-9B8568EA05DF}" destId="{72F61F39-30A0-499F-8706-760CC6A7C0D7}" srcOrd="0" destOrd="0" parTransId="{82F4773D-7DE1-43AA-A2E4-74D779CBB4BB}" sibTransId="{A2761074-BFB1-4002-A86A-B47009A5A9BF}"/>
    <dgm:cxn modelId="{E8982D0F-1406-4433-8549-4A830CF8AF75}" type="presOf" srcId="{079B3FD8-DF4E-4702-9596-AC29DE2938C8}" destId="{EFC5904C-6172-4D21-AA6F-0A027056D3ED}" srcOrd="0" destOrd="1" presId="urn:microsoft.com/office/officeart/2005/8/layout/list1"/>
    <dgm:cxn modelId="{BAA33E80-BA83-429B-B710-1A07EF6F4F27}" type="presOf" srcId="{1B2CDB05-86C6-4E3F-8115-B237F44B6524}" destId="{DEB62E53-5A95-4A43-B264-D6BCB375193B}" srcOrd="0" destOrd="0" presId="urn:microsoft.com/office/officeart/2005/8/layout/list1"/>
    <dgm:cxn modelId="{C79EF496-DA1B-46A1-9BB7-402724762713}" type="presOf" srcId="{1A60FDE9-8FDD-4F95-8761-9B8568EA05DF}" destId="{35A981A8-FE84-42A3-97F8-AEB93B8A75BE}"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5C79D5AB-0A09-40DC-BD3E-A4B6C5C16256}" type="presOf" srcId="{72F61F39-30A0-499F-8706-760CC6A7C0D7}" destId="{EFC5904C-6172-4D21-AA6F-0A027056D3ED}" srcOrd="0" destOrd="0" presId="urn:microsoft.com/office/officeart/2005/8/layout/list1"/>
    <dgm:cxn modelId="{52082FDF-B5B2-44B4-94E3-5157C3616A09}" srcId="{1A60FDE9-8FDD-4F95-8761-9B8568EA05DF}" destId="{079B3FD8-DF4E-4702-9596-AC29DE2938C8}" srcOrd="1" destOrd="0" parTransId="{57BED5DF-90C4-4145-A1CB-B063D93AFC57}" sibTransId="{0633F2BD-1F9D-40E7-B3AA-265C5DCF06E5}"/>
    <dgm:cxn modelId="{0B0308EA-DADF-49E6-B42C-D5DC7992CBB2}" type="presOf" srcId="{1A60FDE9-8FDD-4F95-8761-9B8568EA05DF}" destId="{582781B1-11A1-43EE-AABF-775ACAB37D1D}" srcOrd="1" destOrd="0" presId="urn:microsoft.com/office/officeart/2005/8/layout/list1"/>
    <dgm:cxn modelId="{4376CAD1-1343-439A-841F-D83DBB7229CE}" type="presParOf" srcId="{DEB62E53-5A95-4A43-B264-D6BCB375193B}" destId="{886C2857-E126-4BF5-BA53-008BA5B0817D}" srcOrd="0" destOrd="0" presId="urn:microsoft.com/office/officeart/2005/8/layout/list1"/>
    <dgm:cxn modelId="{647A2261-86FE-4670-982C-8ADDDBE4E5DD}" type="presParOf" srcId="{886C2857-E126-4BF5-BA53-008BA5B0817D}" destId="{35A981A8-FE84-42A3-97F8-AEB93B8A75BE}" srcOrd="0" destOrd="0" presId="urn:microsoft.com/office/officeart/2005/8/layout/list1"/>
    <dgm:cxn modelId="{09CBFCAA-BF22-4229-982D-F5C102F5CC51}" type="presParOf" srcId="{886C2857-E126-4BF5-BA53-008BA5B0817D}" destId="{582781B1-11A1-43EE-AABF-775ACAB37D1D}" srcOrd="1" destOrd="0" presId="urn:microsoft.com/office/officeart/2005/8/layout/list1"/>
    <dgm:cxn modelId="{554182D7-27EA-474E-A7B0-D78A2D12737C}" type="presParOf" srcId="{DEB62E53-5A95-4A43-B264-D6BCB375193B}" destId="{F5ACB861-CC0D-497A-AF35-30750F8AE795}" srcOrd="1" destOrd="0" presId="urn:microsoft.com/office/officeart/2005/8/layout/list1"/>
    <dgm:cxn modelId="{22766B02-9763-4231-BC88-EE2770EA07E2}"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9E64A-BA6B-4559-A471-C073195B8345}">
      <dsp:nvSpPr>
        <dsp:cNvPr id="0" name=""/>
        <dsp:cNvSpPr/>
      </dsp:nvSpPr>
      <dsp:spPr>
        <a:xfrm>
          <a:off x="1158926" y="-28668"/>
          <a:ext cx="7041411" cy="563631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100-Day Tool</a:t>
          </a:r>
        </a:p>
        <a:p>
          <a:pPr marL="0" lvl="0" indent="0" algn="ctr" defTabSz="889000">
            <a:lnSpc>
              <a:spcPct val="90000"/>
            </a:lnSpc>
            <a:spcBef>
              <a:spcPct val="0"/>
            </a:spcBef>
            <a:spcAft>
              <a:spcPct val="35000"/>
            </a:spcAft>
            <a:buNone/>
          </a:pPr>
          <a:r>
            <a:rPr lang="en-US" sz="2000" kern="1200"/>
            <a:t> </a:t>
          </a:r>
          <a:r>
            <a:rPr lang="en-US" sz="2000" kern="1200">
              <a:hlinkClick xmlns:r="http://schemas.openxmlformats.org/officeDocument/2006/relationships" r:id="rId1"/>
            </a:rPr>
            <a:t>https://bit.ly/100-Day Tool</a:t>
          </a:r>
          <a:endParaRPr lang="en-US" sz="2000" kern="1200"/>
        </a:p>
        <a:p>
          <a:pPr marL="0" lvl="0" indent="0" algn="ctr" defTabSz="889000">
            <a:lnSpc>
              <a:spcPct val="90000"/>
            </a:lnSpc>
            <a:spcBef>
              <a:spcPct val="0"/>
            </a:spcBef>
            <a:spcAft>
              <a:spcPct val="35000"/>
            </a:spcAft>
            <a:buNone/>
          </a:pPr>
          <a:endParaRPr lang="en-US" sz="2400" kern="1200"/>
        </a:p>
      </dsp:txBody>
      <dsp:txXfrm>
        <a:off x="2190117" y="796752"/>
        <a:ext cx="4979029" cy="3985477"/>
      </dsp:txXfrm>
    </dsp:sp>
    <dsp:sp modelId="{D9E1E451-5447-4802-81EF-FFD0299CDDA3}">
      <dsp:nvSpPr>
        <dsp:cNvPr id="0" name=""/>
        <dsp:cNvSpPr/>
      </dsp:nvSpPr>
      <dsp:spPr>
        <a:xfrm>
          <a:off x="4459801" y="591226"/>
          <a:ext cx="447932" cy="44812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E25A98-DA35-4A0C-8277-4C220D2F38ED}">
      <dsp:nvSpPr>
        <dsp:cNvPr id="0" name=""/>
        <dsp:cNvSpPr/>
      </dsp:nvSpPr>
      <dsp:spPr>
        <a:xfrm>
          <a:off x="3399474" y="4504795"/>
          <a:ext cx="324792" cy="324797"/>
        </a:xfrm>
        <a:prstGeom prst="ellipse">
          <a:avLst/>
        </a:prstGeom>
        <a:gradFill rotWithShape="0">
          <a:gsLst>
            <a:gs pos="0">
              <a:schemeClr val="accent4">
                <a:hueOff val="700064"/>
                <a:satOff val="-2913"/>
                <a:lumOff val="686"/>
                <a:alphaOff val="0"/>
                <a:satMod val="103000"/>
                <a:lumMod val="102000"/>
                <a:tint val="94000"/>
              </a:schemeClr>
            </a:gs>
            <a:gs pos="50000">
              <a:schemeClr val="accent4">
                <a:hueOff val="700064"/>
                <a:satOff val="-2913"/>
                <a:lumOff val="686"/>
                <a:alphaOff val="0"/>
                <a:satMod val="110000"/>
                <a:lumMod val="100000"/>
                <a:shade val="100000"/>
              </a:schemeClr>
            </a:gs>
            <a:gs pos="100000">
              <a:schemeClr val="accent4">
                <a:hueOff val="700064"/>
                <a:satOff val="-2913"/>
                <a:lumOff val="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78783C-43AB-43E8-9A9E-03FC36CEDF0C}">
      <dsp:nvSpPr>
        <dsp:cNvPr id="0" name=""/>
        <dsp:cNvSpPr/>
      </dsp:nvSpPr>
      <dsp:spPr>
        <a:xfrm>
          <a:off x="7939644" y="3815960"/>
          <a:ext cx="324792" cy="324797"/>
        </a:xfrm>
        <a:prstGeom prst="ellipse">
          <a:avLst/>
        </a:prstGeom>
        <a:gradFill rotWithShape="0">
          <a:gsLst>
            <a:gs pos="0">
              <a:schemeClr val="accent4">
                <a:hueOff val="1400127"/>
                <a:satOff val="-5825"/>
                <a:lumOff val="1373"/>
                <a:alphaOff val="0"/>
                <a:satMod val="103000"/>
                <a:lumMod val="102000"/>
                <a:tint val="94000"/>
              </a:schemeClr>
            </a:gs>
            <a:gs pos="50000">
              <a:schemeClr val="accent4">
                <a:hueOff val="1400127"/>
                <a:satOff val="-5825"/>
                <a:lumOff val="1373"/>
                <a:alphaOff val="0"/>
                <a:satMod val="110000"/>
                <a:lumMod val="100000"/>
                <a:shade val="100000"/>
              </a:schemeClr>
            </a:gs>
            <a:gs pos="100000">
              <a:schemeClr val="accent4">
                <a:hueOff val="1400127"/>
                <a:satOff val="-5825"/>
                <a:lumOff val="13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5718F5-A2F3-4C2D-985F-1C34AF8EB34A}">
      <dsp:nvSpPr>
        <dsp:cNvPr id="0" name=""/>
        <dsp:cNvSpPr/>
      </dsp:nvSpPr>
      <dsp:spPr>
        <a:xfrm>
          <a:off x="4432018" y="4780965"/>
          <a:ext cx="447932" cy="448125"/>
        </a:xfrm>
        <a:prstGeom prst="ellipse">
          <a:avLst/>
        </a:prstGeom>
        <a:gradFill rotWithShape="0">
          <a:gsLst>
            <a:gs pos="0">
              <a:schemeClr val="accent4">
                <a:hueOff val="2100191"/>
                <a:satOff val="-8738"/>
                <a:lumOff val="2059"/>
                <a:alphaOff val="0"/>
                <a:satMod val="103000"/>
                <a:lumMod val="102000"/>
                <a:tint val="94000"/>
              </a:schemeClr>
            </a:gs>
            <a:gs pos="50000">
              <a:schemeClr val="accent4">
                <a:hueOff val="2100191"/>
                <a:satOff val="-8738"/>
                <a:lumOff val="2059"/>
                <a:alphaOff val="0"/>
                <a:satMod val="110000"/>
                <a:lumMod val="100000"/>
                <a:shade val="100000"/>
              </a:schemeClr>
            </a:gs>
            <a:gs pos="100000">
              <a:schemeClr val="accent4">
                <a:hueOff val="2100191"/>
                <a:satOff val="-8738"/>
                <a:lumOff val="2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8ABDF2-8395-47F4-ADA1-D53FC59AF31D}">
      <dsp:nvSpPr>
        <dsp:cNvPr id="0" name=""/>
        <dsp:cNvSpPr/>
      </dsp:nvSpPr>
      <dsp:spPr>
        <a:xfrm>
          <a:off x="3553256" y="479060"/>
          <a:ext cx="324792" cy="324797"/>
        </a:xfrm>
        <a:prstGeom prst="ellipse">
          <a:avLst/>
        </a:prstGeom>
        <a:gradFill rotWithShape="0">
          <a:gsLst>
            <a:gs pos="0">
              <a:schemeClr val="accent4">
                <a:hueOff val="2800255"/>
                <a:satOff val="-11651"/>
                <a:lumOff val="2745"/>
                <a:alphaOff val="0"/>
                <a:satMod val="103000"/>
                <a:lumMod val="102000"/>
                <a:tint val="94000"/>
              </a:schemeClr>
            </a:gs>
            <a:gs pos="50000">
              <a:schemeClr val="accent4">
                <a:hueOff val="2800255"/>
                <a:satOff val="-11651"/>
                <a:lumOff val="2745"/>
                <a:alphaOff val="0"/>
                <a:satMod val="110000"/>
                <a:lumMod val="100000"/>
                <a:shade val="100000"/>
              </a:schemeClr>
            </a:gs>
            <a:gs pos="100000">
              <a:schemeClr val="accent4">
                <a:hueOff val="2800255"/>
                <a:satOff val="-11651"/>
                <a:lumOff val="27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3E33E5-19AB-4B43-9818-91DAB953447F}">
      <dsp:nvSpPr>
        <dsp:cNvPr id="0" name=""/>
        <dsp:cNvSpPr/>
      </dsp:nvSpPr>
      <dsp:spPr>
        <a:xfrm>
          <a:off x="200375" y="2820785"/>
          <a:ext cx="324792" cy="324797"/>
        </a:xfrm>
        <a:prstGeom prst="ellipse">
          <a:avLst/>
        </a:prstGeom>
        <a:gradFill rotWithShape="0">
          <a:gsLst>
            <a:gs pos="0">
              <a:schemeClr val="accent4">
                <a:hueOff val="3500318"/>
                <a:satOff val="-14563"/>
                <a:lumOff val="3431"/>
                <a:alphaOff val="0"/>
                <a:satMod val="103000"/>
                <a:lumMod val="102000"/>
                <a:tint val="94000"/>
              </a:schemeClr>
            </a:gs>
            <a:gs pos="50000">
              <a:schemeClr val="accent4">
                <a:hueOff val="3500318"/>
                <a:satOff val="-14563"/>
                <a:lumOff val="3431"/>
                <a:alphaOff val="0"/>
                <a:satMod val="110000"/>
                <a:lumMod val="100000"/>
                <a:shade val="100000"/>
              </a:schemeClr>
            </a:gs>
            <a:gs pos="100000">
              <a:schemeClr val="accent4">
                <a:hueOff val="3500318"/>
                <a:satOff val="-14563"/>
                <a:lumOff val="343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8B6681-C420-4BFC-AF4A-7265470BFAD4}">
      <dsp:nvSpPr>
        <dsp:cNvPr id="0" name=""/>
        <dsp:cNvSpPr/>
      </dsp:nvSpPr>
      <dsp:spPr>
        <a:xfrm>
          <a:off x="-747416" y="360343"/>
          <a:ext cx="4935115" cy="2373458"/>
        </a:xfrm>
        <a:prstGeom prst="ellipse">
          <a:avLst/>
        </a:prstGeom>
        <a:gradFill rotWithShape="0">
          <a:gsLst>
            <a:gs pos="0">
              <a:schemeClr val="accent4">
                <a:hueOff val="4200382"/>
                <a:satOff val="-17476"/>
                <a:lumOff val="4118"/>
                <a:alphaOff val="0"/>
                <a:satMod val="103000"/>
                <a:lumMod val="102000"/>
                <a:tint val="94000"/>
              </a:schemeClr>
            </a:gs>
            <a:gs pos="50000">
              <a:schemeClr val="accent4">
                <a:hueOff val="4200382"/>
                <a:satOff val="-17476"/>
                <a:lumOff val="4118"/>
                <a:alphaOff val="0"/>
                <a:satMod val="110000"/>
                <a:lumMod val="100000"/>
                <a:shade val="100000"/>
              </a:schemeClr>
            </a:gs>
            <a:gs pos="100000">
              <a:schemeClr val="accent4">
                <a:hueOff val="4200382"/>
                <a:satOff val="-17476"/>
                <a:lumOff val="4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100-Day Quiz/Scenarios </a:t>
          </a:r>
          <a:r>
            <a:rPr lang="en-US" sz="2000" kern="1200">
              <a:hlinkClick xmlns:r="http://schemas.openxmlformats.org/officeDocument/2006/relationships" r:id="rId2"/>
            </a:rPr>
            <a:t>http://bit.ly/100-Day-Quiz.</a:t>
          </a:r>
          <a:endParaRPr lang="en-US" sz="2000" kern="1200"/>
        </a:p>
        <a:p>
          <a:pPr marL="0" lvl="0" indent="0" algn="ctr" defTabSz="889000">
            <a:lnSpc>
              <a:spcPct val="90000"/>
            </a:lnSpc>
            <a:spcBef>
              <a:spcPct val="0"/>
            </a:spcBef>
            <a:spcAft>
              <a:spcPct val="35000"/>
            </a:spcAft>
            <a:buNone/>
          </a:pPr>
          <a:endParaRPr lang="en-US" sz="2000" kern="1200"/>
        </a:p>
      </dsp:txBody>
      <dsp:txXfrm>
        <a:off x="-24685" y="707928"/>
        <a:ext cx="3489653" cy="1678288"/>
      </dsp:txXfrm>
    </dsp:sp>
    <dsp:sp modelId="{2379E584-90D7-4A1E-8497-64198C996A00}">
      <dsp:nvSpPr>
        <dsp:cNvPr id="0" name=""/>
        <dsp:cNvSpPr/>
      </dsp:nvSpPr>
      <dsp:spPr>
        <a:xfrm>
          <a:off x="4006910" y="1242232"/>
          <a:ext cx="447932" cy="448125"/>
        </a:xfrm>
        <a:prstGeom prst="ellipse">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923F1A-557A-448F-A310-741EE2B57650}">
      <dsp:nvSpPr>
        <dsp:cNvPr id="0" name=""/>
        <dsp:cNvSpPr/>
      </dsp:nvSpPr>
      <dsp:spPr>
        <a:xfrm>
          <a:off x="1055680" y="3619841"/>
          <a:ext cx="809914" cy="810109"/>
        </a:xfrm>
        <a:prstGeom prst="ellipse">
          <a:avLst/>
        </a:prstGeom>
        <a:gradFill rotWithShape="0">
          <a:gsLst>
            <a:gs pos="0">
              <a:schemeClr val="accent4">
                <a:hueOff val="5600509"/>
                <a:satOff val="-23301"/>
                <a:lumOff val="5490"/>
                <a:alphaOff val="0"/>
                <a:satMod val="103000"/>
                <a:lumMod val="102000"/>
                <a:tint val="94000"/>
              </a:schemeClr>
            </a:gs>
            <a:gs pos="50000">
              <a:schemeClr val="accent4">
                <a:hueOff val="5600509"/>
                <a:satOff val="-23301"/>
                <a:lumOff val="5490"/>
                <a:alphaOff val="0"/>
                <a:satMod val="110000"/>
                <a:lumMod val="100000"/>
                <a:shade val="100000"/>
              </a:schemeClr>
            </a:gs>
            <a:gs pos="100000">
              <a:schemeClr val="accent4">
                <a:hueOff val="5600509"/>
                <a:satOff val="-23301"/>
                <a:lumOff val="5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78E584-4652-46F4-92FE-BB01EFB8045A}">
      <dsp:nvSpPr>
        <dsp:cNvPr id="0" name=""/>
        <dsp:cNvSpPr/>
      </dsp:nvSpPr>
      <dsp:spPr>
        <a:xfrm>
          <a:off x="6603596" y="731501"/>
          <a:ext cx="1638011" cy="1637636"/>
        </a:xfrm>
        <a:prstGeom prst="ellipse">
          <a:avLst/>
        </a:prstGeom>
        <a:gradFill rotWithShape="0">
          <a:gsLst>
            <a:gs pos="0">
              <a:schemeClr val="accent4">
                <a:hueOff val="6300572"/>
                <a:satOff val="-26214"/>
                <a:lumOff val="6177"/>
                <a:alphaOff val="0"/>
                <a:satMod val="103000"/>
                <a:lumMod val="102000"/>
                <a:tint val="94000"/>
              </a:schemeClr>
            </a:gs>
            <a:gs pos="50000">
              <a:schemeClr val="accent4">
                <a:hueOff val="6300572"/>
                <a:satOff val="-26214"/>
                <a:lumOff val="6177"/>
                <a:alphaOff val="0"/>
                <a:satMod val="110000"/>
                <a:lumMod val="100000"/>
                <a:shade val="100000"/>
              </a:schemeClr>
            </a:gs>
            <a:gs pos="100000">
              <a:schemeClr val="accent4">
                <a:hueOff val="6300572"/>
                <a:satOff val="-26214"/>
                <a:lumOff val="6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Help Button</a:t>
          </a:r>
        </a:p>
      </dsp:txBody>
      <dsp:txXfrm>
        <a:off x="6843477" y="971327"/>
        <a:ext cx="1158249" cy="1157984"/>
      </dsp:txXfrm>
    </dsp:sp>
    <dsp:sp modelId="{5359AD4A-B1E9-4C85-87CD-2D7E37B80591}">
      <dsp:nvSpPr>
        <dsp:cNvPr id="0" name=""/>
        <dsp:cNvSpPr/>
      </dsp:nvSpPr>
      <dsp:spPr>
        <a:xfrm>
          <a:off x="6896391" y="3179697"/>
          <a:ext cx="447932" cy="448125"/>
        </a:xfrm>
        <a:prstGeom prst="ellipse">
          <a:avLst/>
        </a:prstGeom>
        <a:gradFill rotWithShape="0">
          <a:gsLst>
            <a:gs pos="0">
              <a:schemeClr val="accent4">
                <a:hueOff val="7000636"/>
                <a:satOff val="-29126"/>
                <a:lumOff val="6863"/>
                <a:alphaOff val="0"/>
                <a:satMod val="103000"/>
                <a:lumMod val="102000"/>
                <a:tint val="94000"/>
              </a:schemeClr>
            </a:gs>
            <a:gs pos="50000">
              <a:schemeClr val="accent4">
                <a:hueOff val="7000636"/>
                <a:satOff val="-29126"/>
                <a:lumOff val="6863"/>
                <a:alphaOff val="0"/>
                <a:satMod val="110000"/>
                <a:lumMod val="100000"/>
                <a:shade val="100000"/>
              </a:schemeClr>
            </a:gs>
            <a:gs pos="100000">
              <a:schemeClr val="accent4">
                <a:hueOff val="7000636"/>
                <a:satOff val="-29126"/>
                <a:lumOff val="68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1CA901-3146-47D1-A29A-FADA23183A42}">
      <dsp:nvSpPr>
        <dsp:cNvPr id="0" name=""/>
        <dsp:cNvSpPr/>
      </dsp:nvSpPr>
      <dsp:spPr>
        <a:xfrm>
          <a:off x="747416" y="4583876"/>
          <a:ext cx="324792" cy="324797"/>
        </a:xfrm>
        <a:prstGeom prst="ellipse">
          <a:avLst/>
        </a:prstGeom>
        <a:gradFill rotWithShape="0">
          <a:gsLst>
            <a:gs pos="0">
              <a:schemeClr val="accent4">
                <a:hueOff val="7700699"/>
                <a:satOff val="-32039"/>
                <a:lumOff val="7549"/>
                <a:alphaOff val="0"/>
                <a:satMod val="103000"/>
                <a:lumMod val="102000"/>
                <a:tint val="94000"/>
              </a:schemeClr>
            </a:gs>
            <a:gs pos="50000">
              <a:schemeClr val="accent4">
                <a:hueOff val="7700699"/>
                <a:satOff val="-32039"/>
                <a:lumOff val="7549"/>
                <a:alphaOff val="0"/>
                <a:satMod val="110000"/>
                <a:lumMod val="100000"/>
                <a:shade val="100000"/>
              </a:schemeClr>
            </a:gs>
            <a:gs pos="100000">
              <a:schemeClr val="accent4">
                <a:hueOff val="7700699"/>
                <a:satOff val="-32039"/>
                <a:lumOff val="75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E760D6-D10E-4D0E-A24B-C1C0436E7475}">
      <dsp:nvSpPr>
        <dsp:cNvPr id="0" name=""/>
        <dsp:cNvSpPr/>
      </dsp:nvSpPr>
      <dsp:spPr>
        <a:xfrm>
          <a:off x="3983770" y="4121629"/>
          <a:ext cx="324792" cy="324797"/>
        </a:xfrm>
        <a:prstGeom prst="ellipse">
          <a:avLst/>
        </a:prstGeom>
        <a:gradFill rotWithShape="0">
          <a:gsLst>
            <a:gs pos="0">
              <a:schemeClr val="accent4">
                <a:hueOff val="8400764"/>
                <a:satOff val="-34952"/>
                <a:lumOff val="8235"/>
                <a:alphaOff val="0"/>
                <a:satMod val="103000"/>
                <a:lumMod val="102000"/>
                <a:tint val="94000"/>
              </a:schemeClr>
            </a:gs>
            <a:gs pos="50000">
              <a:schemeClr val="accent4">
                <a:hueOff val="8400764"/>
                <a:satOff val="-34952"/>
                <a:lumOff val="8235"/>
                <a:alphaOff val="0"/>
                <a:satMod val="110000"/>
                <a:lumMod val="100000"/>
                <a:shade val="100000"/>
              </a:schemeClr>
            </a:gs>
            <a:gs pos="100000">
              <a:schemeClr val="accent4">
                <a:hueOff val="8400764"/>
                <a:satOff val="-34952"/>
                <a:lumOff val="82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3D6C24-2BAF-4959-B7C9-7380C2218CC5}">
      <dsp:nvSpPr>
        <dsp:cNvPr id="0" name=""/>
        <dsp:cNvSpPr/>
      </dsp:nvSpPr>
      <dsp:spPr>
        <a:xfrm>
          <a:off x="5432159" y="3584996"/>
          <a:ext cx="1638011" cy="1637636"/>
        </a:xfrm>
        <a:prstGeom prst="ellipse">
          <a:avLst/>
        </a:prstGeom>
        <a:gradFill rotWithShape="0">
          <a:gsLst>
            <a:gs pos="0">
              <a:schemeClr val="accent4">
                <a:hueOff val="9100827"/>
                <a:satOff val="-37864"/>
                <a:lumOff val="8922"/>
                <a:alphaOff val="0"/>
                <a:satMod val="103000"/>
                <a:lumMod val="102000"/>
                <a:tint val="94000"/>
              </a:schemeClr>
            </a:gs>
            <a:gs pos="50000">
              <a:schemeClr val="accent4">
                <a:hueOff val="9100827"/>
                <a:satOff val="-37864"/>
                <a:lumOff val="8922"/>
                <a:alphaOff val="0"/>
                <a:satMod val="110000"/>
                <a:lumMod val="100000"/>
                <a:shade val="100000"/>
              </a:schemeClr>
            </a:gs>
            <a:gs pos="100000">
              <a:schemeClr val="accent4">
                <a:hueOff val="9100827"/>
                <a:satOff val="-37864"/>
                <a:lumOff val="8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hlinkClick xmlns:r="http://schemas.openxmlformats.org/officeDocument/2006/relationships" r:id="rId3"/>
            </a:rPr>
            <a:t>Local WAAPOC </a:t>
          </a:r>
          <a:r>
            <a:rPr lang="en-US" sz="2000" kern="1200" dirty="0"/>
            <a:t>for access to SDRR</a:t>
          </a:r>
        </a:p>
      </dsp:txBody>
      <dsp:txXfrm>
        <a:off x="5672040" y="3824822"/>
        <a:ext cx="1158249" cy="1157984"/>
      </dsp:txXfrm>
    </dsp:sp>
    <dsp:sp modelId="{96D51B99-FC5B-4793-88FF-0DD758D8F280}">
      <dsp:nvSpPr>
        <dsp:cNvPr id="0" name=""/>
        <dsp:cNvSpPr/>
      </dsp:nvSpPr>
      <dsp:spPr>
        <a:xfrm>
          <a:off x="7535591" y="3921742"/>
          <a:ext cx="324792" cy="324797"/>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967202"/>
          <a:ext cx="8521653" cy="36855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1375" tIns="1353820" rIns="661375" bIns="462280" numCol="1" spcCol="1270" anchor="t" anchorCtr="0">
          <a:noAutofit/>
        </a:bodyPr>
        <a:lstStyle/>
        <a:p>
          <a:pPr marL="285750" lvl="1" indent="-285750" algn="l" defTabSz="2889250">
            <a:lnSpc>
              <a:spcPct val="90000"/>
            </a:lnSpc>
            <a:spcBef>
              <a:spcPct val="0"/>
            </a:spcBef>
            <a:spcAft>
              <a:spcPct val="15000"/>
            </a:spcAft>
            <a:buChar char="•"/>
          </a:pPr>
          <a:r>
            <a:rPr lang="en-US" sz="6500" kern="1200">
              <a:latin typeface="Times New Roman" panose="02020603050405020304" pitchFamily="18" charset="0"/>
              <a:cs typeface="Times New Roman" panose="02020603050405020304" pitchFamily="18" charset="0"/>
              <a:hlinkClick xmlns:r="http://schemas.openxmlformats.org/officeDocument/2006/relationships" r:id="rId1"/>
            </a:rPr>
            <a:t>Chris Williams</a:t>
          </a:r>
          <a:endParaRPr lang="en-US" sz="6500" kern="1200">
            <a:latin typeface="Times New Roman" panose="02020603050405020304" pitchFamily="18" charset="0"/>
            <a:cs typeface="Times New Roman" panose="02020603050405020304" pitchFamily="18" charset="0"/>
          </a:endParaRPr>
        </a:p>
        <a:p>
          <a:pPr marL="285750" lvl="1" indent="-285750" algn="l" defTabSz="2889250">
            <a:lnSpc>
              <a:spcPct val="90000"/>
            </a:lnSpc>
            <a:spcBef>
              <a:spcPct val="0"/>
            </a:spcBef>
            <a:spcAft>
              <a:spcPct val="15000"/>
            </a:spcAft>
            <a:buChar char="•"/>
          </a:pPr>
          <a:r>
            <a:rPr lang="en-US" sz="6500" kern="1200">
              <a:latin typeface="Times New Roman" panose="02020603050405020304" pitchFamily="18" charset="0"/>
              <a:cs typeface="Times New Roman" panose="02020603050405020304" pitchFamily="18" charset="0"/>
            </a:rPr>
            <a:t>(502) 564-4394  </a:t>
          </a:r>
        </a:p>
      </dsp:txBody>
      <dsp:txXfrm>
        <a:off x="0" y="967202"/>
        <a:ext cx="8521653" cy="3685500"/>
      </dsp:txXfrm>
    </dsp:sp>
    <dsp:sp modelId="{582781B1-11A1-43EE-AABF-775ACAB37D1D}">
      <dsp:nvSpPr>
        <dsp:cNvPr id="0" name=""/>
        <dsp:cNvSpPr/>
      </dsp:nvSpPr>
      <dsp:spPr>
        <a:xfrm>
          <a:off x="471238" y="237636"/>
          <a:ext cx="5965157" cy="1918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469" tIns="0" rIns="225469" bIns="0" numCol="1" spcCol="1270" anchor="ctr" anchorCtr="0">
          <a:noAutofit/>
        </a:bodyPr>
        <a:lstStyle/>
        <a:p>
          <a:pPr marL="0" lvl="0" indent="0" algn="l" defTabSz="2889250">
            <a:lnSpc>
              <a:spcPct val="90000"/>
            </a:lnSpc>
            <a:spcBef>
              <a:spcPct val="0"/>
            </a:spcBef>
            <a:spcAft>
              <a:spcPct val="35000"/>
            </a:spcAft>
            <a:buNone/>
          </a:pPr>
          <a:r>
            <a:rPr lang="en-US" sz="6500" kern="1200">
              <a:latin typeface="Times New Roman" panose="02020603050405020304" pitchFamily="18" charset="0"/>
              <a:cs typeface="Times New Roman" panose="02020603050405020304" pitchFamily="18" charset="0"/>
            </a:rPr>
            <a:t>Contact Information</a:t>
          </a:r>
          <a:endParaRPr lang="en-US" sz="6500" kern="1200"/>
        </a:p>
      </dsp:txBody>
      <dsp:txXfrm>
        <a:off x="564906" y="331304"/>
        <a:ext cx="5777821" cy="1731464"/>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37307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257883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Applications - Login (ky.gov)</a:t>
            </a:r>
            <a:r>
              <a:rPr lang="en-US" dirty="0"/>
              <a:t>- login for SDRR and to get to the Help Button on each screen once a user is logged in for support.</a:t>
            </a:r>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626978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ACCESS testing window is scheduled to begin on Jan. 4  and will end on Feb. 16 this year.  KDE will be monitoring the health crisis and will let the DACs know if there are any </a:t>
            </a:r>
          </a:p>
          <a:p>
            <a:r>
              <a:rPr lang="en-US" dirty="0"/>
              <a:t>change to the schedule in a Monday DAC email.</a:t>
            </a:r>
          </a:p>
          <a:p>
            <a:endParaRPr lang="en-US" dirty="0"/>
          </a:p>
          <a:p>
            <a:r>
              <a:rPr lang="en-US" dirty="0"/>
              <a:t>12/1/22-2/17/23 </a:t>
            </a:r>
            <a:r>
              <a:rPr lang="en-US" dirty="0">
                <a:effectLst/>
              </a:rPr>
              <a:t>WIDA AMS test setup available for test sessions</a:t>
            </a:r>
          </a:p>
          <a:p>
            <a:endParaRPr lang="en-US" dirty="0">
              <a:effectLst/>
            </a:endParaRPr>
          </a:p>
          <a:p>
            <a:r>
              <a:rPr lang="en-US" baseline="0" dirty="0"/>
              <a:t>Data Recognition Corporation (DRC) prints, scores, houses the online system and ships the test materials and reports to the districts.</a:t>
            </a:r>
          </a:p>
          <a:p>
            <a:endParaRPr lang="en-US" baseline="0" dirty="0"/>
          </a:p>
          <a:p>
            <a:r>
              <a:rPr lang="en-US" baseline="0" dirty="0"/>
              <a:t>DRC opens a data validation window for districts to have one last look at the demographic data before the reports are printed and sent to the districts.</a:t>
            </a:r>
          </a:p>
          <a:p>
            <a:endParaRPr lang="en-US" baseline="0" dirty="0"/>
          </a:p>
          <a:p>
            <a:r>
              <a:rPr lang="en-US" baseline="0" dirty="0"/>
              <a:t>Kindergarten, Alternate ACCESS and Accommodated (Braille and Large print) are paper/pencil assessments.</a:t>
            </a:r>
            <a:endParaRPr lang="en-US" dirty="0"/>
          </a:p>
          <a:p>
            <a:endParaRPr lang="en-US" dirty="0"/>
          </a:p>
        </p:txBody>
      </p:sp>
      <p:sp>
        <p:nvSpPr>
          <p:cNvPr id="4" name="Slide Number Placeholder 3"/>
          <p:cNvSpPr>
            <a:spLocks noGrp="1"/>
          </p:cNvSpPr>
          <p:nvPr>
            <p:ph type="sldNum" sz="quarter" idx="5"/>
          </p:nvPr>
        </p:nvSpPr>
        <p:spPr/>
        <p:txBody>
          <a:bodyPr/>
          <a:lstStyle/>
          <a:p>
            <a:fld id="{232B80E4-A0DE-4AAF-B68B-EC3529951296}" type="slidenum">
              <a:rPr lang="en-US" smtClean="0"/>
              <a:t>20</a:t>
            </a:fld>
            <a:endParaRPr lang="en-US"/>
          </a:p>
        </p:txBody>
      </p:sp>
    </p:spTree>
    <p:extLst>
      <p:ext uri="{BB962C8B-B14F-4D97-AF65-F5344CB8AC3E}">
        <p14:creationId xmlns:p14="http://schemas.microsoft.com/office/powerpoint/2010/main" val="4094179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Alternate ACCESS testing window is scheduled to begin on Jan. 4  and will end on Feb. 16 this year.  KDE will be monitoring the health crisis and will let the DACs know if there are any </a:t>
            </a:r>
          </a:p>
          <a:p>
            <a:r>
              <a:rPr lang="en-US"/>
              <a:t>change to the schedule in a Monday DAC email. The WIDA Alternate ACCESS Reports will be delayed due to WIDA standard setting that is happening this summer.</a:t>
            </a:r>
          </a:p>
          <a:p>
            <a:endParaRPr lang="en-US"/>
          </a:p>
          <a:p>
            <a:r>
              <a:rPr lang="en-US"/>
              <a:t>12/1/22-2/17/23 </a:t>
            </a:r>
            <a:r>
              <a:rPr lang="en-US">
                <a:effectLst/>
              </a:rPr>
              <a:t>WIDA AMS test setup available for test sessions</a:t>
            </a:r>
          </a:p>
          <a:p>
            <a:endParaRPr lang="en-US">
              <a:effectLst/>
            </a:endParaRPr>
          </a:p>
          <a:p>
            <a:r>
              <a:rPr lang="en-US" baseline="0"/>
              <a:t>Data Recognition Corporation (DRC) prints, scores, houses the online system and ships the test materials and reports to the districts.</a:t>
            </a:r>
          </a:p>
          <a:p>
            <a:endParaRPr lang="en-US" baseline="0"/>
          </a:p>
          <a:p>
            <a:r>
              <a:rPr lang="en-US" baseline="0"/>
              <a:t>DRC opens a data validation window for districts to have one last look at the demographic data before the reports are printed and sent to the districts.</a:t>
            </a:r>
          </a:p>
          <a:p>
            <a:endParaRPr lang="en-US" baseline="0"/>
          </a:p>
          <a:p>
            <a:r>
              <a:rPr lang="en-US" baseline="0"/>
              <a:t>Kindergarten, Alternate ACCESS and Accommodated (Braille and Large print) are paper/pencil assessments.</a:t>
            </a:r>
            <a:endParaRPr lang="en-US"/>
          </a:p>
          <a:p>
            <a:endParaRPr lang="en-US"/>
          </a:p>
        </p:txBody>
      </p:sp>
      <p:sp>
        <p:nvSpPr>
          <p:cNvPr id="4" name="Slide Number Placeholder 3"/>
          <p:cNvSpPr>
            <a:spLocks noGrp="1"/>
          </p:cNvSpPr>
          <p:nvPr>
            <p:ph type="sldNum" sz="quarter" idx="5"/>
          </p:nvPr>
        </p:nvSpPr>
        <p:spPr/>
        <p:txBody>
          <a:bodyPr/>
          <a:lstStyle/>
          <a:p>
            <a:fld id="{232B80E4-A0DE-4AAF-B68B-EC3529951296}" type="slidenum">
              <a:rPr lang="en-US" smtClean="0"/>
              <a:t>21</a:t>
            </a:fld>
            <a:endParaRPr lang="en-US"/>
          </a:p>
        </p:txBody>
      </p:sp>
    </p:spTree>
    <p:extLst>
      <p:ext uri="{BB962C8B-B14F-4D97-AF65-F5344CB8AC3E}">
        <p14:creationId xmlns:p14="http://schemas.microsoft.com/office/powerpoint/2010/main" val="156221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Kentucky ACCESS trainings are required along with the WIDA online training</a:t>
            </a:r>
            <a:r>
              <a:rPr lang="en-US" baseline="0"/>
              <a:t> and quizzes.</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64535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EL students must meet the criteria to exit from EL program.</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855" indent="-285714">
              <a:defRPr>
                <a:solidFill>
                  <a:schemeClr val="tx1"/>
                </a:solidFill>
                <a:latin typeface="Verdana" pitchFamily="34" charset="0"/>
              </a:defRPr>
            </a:lvl2pPr>
            <a:lvl3pPr marL="1142854" indent="-228571">
              <a:defRPr>
                <a:solidFill>
                  <a:schemeClr val="tx1"/>
                </a:solidFill>
                <a:latin typeface="Verdana" pitchFamily="34" charset="0"/>
              </a:defRPr>
            </a:lvl3pPr>
            <a:lvl4pPr marL="1599995" indent="-228571">
              <a:defRPr>
                <a:solidFill>
                  <a:schemeClr val="tx1"/>
                </a:solidFill>
                <a:latin typeface="Verdana" pitchFamily="34" charset="0"/>
              </a:defRPr>
            </a:lvl4pPr>
            <a:lvl5pPr marL="2057138" indent="-228571">
              <a:defRPr>
                <a:solidFill>
                  <a:schemeClr val="tx1"/>
                </a:solidFill>
                <a:latin typeface="Verdana" pitchFamily="34" charset="0"/>
              </a:defRPr>
            </a:lvl5pPr>
            <a:lvl6pPr marL="2514279" indent="-228571" fontAlgn="base">
              <a:spcBef>
                <a:spcPct val="0"/>
              </a:spcBef>
              <a:spcAft>
                <a:spcPct val="0"/>
              </a:spcAft>
              <a:defRPr>
                <a:solidFill>
                  <a:schemeClr val="tx1"/>
                </a:solidFill>
                <a:latin typeface="Verdana" pitchFamily="34" charset="0"/>
              </a:defRPr>
            </a:lvl6pPr>
            <a:lvl7pPr marL="2971420" indent="-228571" fontAlgn="base">
              <a:spcBef>
                <a:spcPct val="0"/>
              </a:spcBef>
              <a:spcAft>
                <a:spcPct val="0"/>
              </a:spcAft>
              <a:defRPr>
                <a:solidFill>
                  <a:schemeClr val="tx1"/>
                </a:solidFill>
                <a:latin typeface="Verdana" pitchFamily="34" charset="0"/>
              </a:defRPr>
            </a:lvl7pPr>
            <a:lvl8pPr marL="3428562" indent="-228571" fontAlgn="base">
              <a:spcBef>
                <a:spcPct val="0"/>
              </a:spcBef>
              <a:spcAft>
                <a:spcPct val="0"/>
              </a:spcAft>
              <a:defRPr>
                <a:solidFill>
                  <a:schemeClr val="tx1"/>
                </a:solidFill>
                <a:latin typeface="Verdana" pitchFamily="34" charset="0"/>
              </a:defRPr>
            </a:lvl8pPr>
            <a:lvl9pPr marL="3885704" indent="-228571"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E4DE0F5-4402-4852-A8E9-184A70658201}" type="slidenum">
              <a:rPr lang="en-US" altLang="en-US" smtClean="0">
                <a:latin typeface="Arial" charset="0"/>
              </a:rPr>
              <a:pPr fontAlgn="base">
                <a:spcBef>
                  <a:spcPct val="0"/>
                </a:spcBef>
                <a:spcAft>
                  <a:spcPct val="0"/>
                </a:spcAft>
                <a:defRPr/>
              </a:pPr>
              <a:t>23</a:t>
            </a:fld>
            <a:endParaRPr lang="en-US" altLang="en-US">
              <a:latin typeface="Arial" charset="0"/>
            </a:endParaRPr>
          </a:p>
        </p:txBody>
      </p:sp>
    </p:spTree>
    <p:extLst>
      <p:ext uri="{BB962C8B-B14F-4D97-AF65-F5344CB8AC3E}">
        <p14:creationId xmlns:p14="http://schemas.microsoft.com/office/powerpoint/2010/main" val="33864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35379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a:cs typeface="Calibri"/>
              </a:rPr>
              <a:t>There will be a text box to provide additional relevant information about the student from the school/educational perspective, in addition to what is on the form itself.  You don't need to retype the information from the form.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a:cs typeface="Calibri"/>
              </a:rPr>
              <a:t>Submissions of nonparticipations are not automatic, they must go through the approval process.</a:t>
            </a:r>
            <a:endParaRPr lang="en-US" altLang="en-US"/>
          </a:p>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93989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22313"/>
            <a:ext cx="6423025" cy="3613150"/>
          </a:xfrm>
        </p:spPr>
      </p:sp>
      <p:sp>
        <p:nvSpPr>
          <p:cNvPr id="3" name="Notes Placeholder 2"/>
          <p:cNvSpPr>
            <a:spLocks noGrp="1"/>
          </p:cNvSpPr>
          <p:nvPr>
            <p:ph type="body" idx="1"/>
          </p:nvPr>
        </p:nvSpPr>
        <p:spPr/>
        <p:txBody>
          <a:bodyPr/>
          <a:lstStyle/>
          <a:p>
            <a:pPr defTabSz="952462">
              <a:defRPr/>
            </a:pPr>
            <a:r>
              <a:rPr lang="en-US"/>
              <a:t>SDRR URL</a:t>
            </a:r>
          </a:p>
          <a:p>
            <a:r>
              <a:rPr lang="en-US"/>
              <a:t>https://oaa-adc.education.ky.gov/</a:t>
            </a:r>
          </a:p>
        </p:txBody>
      </p:sp>
      <p:sp>
        <p:nvSpPr>
          <p:cNvPr id="4" name="Slide Number Placeholder 3"/>
          <p:cNvSpPr>
            <a:spLocks noGrp="1"/>
          </p:cNvSpPr>
          <p:nvPr>
            <p:ph type="sldNum" sz="quarter" idx="10"/>
          </p:nvPr>
        </p:nvSpPr>
        <p:spPr/>
        <p:txBody>
          <a:bodyPr/>
          <a:lstStyle/>
          <a:p>
            <a:fld id="{57B3DA56-9256-47CE-AEDA-4169D2ECC91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4832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Districts will need the SSID when adding the student to the roster in SDRR for filing a nonparticipation only.</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365850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Extraordinary Circumstance (EC) is no longer available for any state assessment as a nonparticipation.</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71255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School level users will have the Testing School filled in automatically, because they will be adding students to their own school's roster.  District level users will need to indicate the school, since they could be adding the student to the roster for any school in their district that serves Kindergarten.</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137571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the nonparticipation is in progress, districts can still go in and edit any changes if needed.</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12570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a user logs into SDRR, the I Need Help button will be available in the top right hand corner of every screen if you need assistance with the functions, tools,  the assessments and accountability.</a:t>
            </a:r>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093776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nn-NO"/>
              <a:t>KDE: OAA: NR &amp; CW: 12/21/2021</a:t>
            </a:r>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nn-NO"/>
              <a:t>KDE: OAA: NR &amp; CW: 12/21/2021</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nn-NO"/>
              <a:t>KDE: OAA: NR &amp; CW: 12/21/2021</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nn-NO"/>
              <a:t>KDE: OAA: NR &amp; CW: 12/21/2021</a:t>
            </a:r>
            <a:endParaRPr lang="en-US"/>
          </a:p>
        </p:txBody>
      </p:sp>
    </p:spTree>
    <p:extLst>
      <p:ext uri="{BB962C8B-B14F-4D97-AF65-F5344CB8AC3E}">
        <p14:creationId xmlns:p14="http://schemas.microsoft.com/office/powerpoint/2010/main" val="1717402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nn-NO"/>
              <a:t>KDE: OAA: NR &amp; CW: 12/21/2021</a:t>
            </a:r>
            <a:endParaRPr lang="en-US"/>
          </a:p>
        </p:txBody>
      </p:sp>
    </p:spTree>
    <p:extLst>
      <p:ext uri="{BB962C8B-B14F-4D97-AF65-F5344CB8AC3E}">
        <p14:creationId xmlns:p14="http://schemas.microsoft.com/office/powerpoint/2010/main" val="60265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nn-NO"/>
              <a:t>KDE: OAA: NR &amp; CW: 12/21/2021</a:t>
            </a:r>
            <a:endParaRPr lang="en-US"/>
          </a:p>
        </p:txBody>
      </p:sp>
    </p:spTree>
    <p:extLst>
      <p:ext uri="{BB962C8B-B14F-4D97-AF65-F5344CB8AC3E}">
        <p14:creationId xmlns:p14="http://schemas.microsoft.com/office/powerpoint/2010/main" val="15439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nn-NO"/>
              <a:t>KDE: OAA: NR &amp; CW: 12/21/2021</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nn-NO"/>
              <a:t>KDE: OAA: NR &amp; CW: 12/21/2021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nn-NO"/>
              <a:t>KDE: OAA: NR &amp; CW: 12/21/2021</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nn-NO"/>
              <a:t>KDE: OAA: NR &amp; CW: 12/21/2021</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nn-NO"/>
              <a:t>KDE: OAA: NR &amp; CW: 12/21/2021</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nn-NO"/>
              <a:t>KDE: OAA: NR &amp; CW: 12/21/2021</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nn-NO"/>
              <a:t>KDE: OAA: NR &amp; CW: 12/21/2021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nn-NO"/>
              <a:t>KDE: OAA: NR &amp; CW: 12/21/2021</a:t>
            </a:r>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nn-NO"/>
              <a:t>KDE: OAA: NR &amp; CW: 12/21/2021</a:t>
            </a:r>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applications.education.ky.gov/login/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738488" y="580497"/>
            <a:ext cx="9144000" cy="2387600"/>
          </a:xfrm>
        </p:spPr>
        <p:txBody>
          <a:bodyPr/>
          <a:lstStyle/>
          <a:p>
            <a:r>
              <a:rPr lang="en-US"/>
              <a:t>Student Data Review and Rosters (SDRR) </a:t>
            </a:r>
          </a:p>
        </p:txBody>
      </p:sp>
      <p:sp>
        <p:nvSpPr>
          <p:cNvPr id="13" name="Subtitle 12"/>
          <p:cNvSpPr>
            <a:spLocks noGrp="1"/>
          </p:cNvSpPr>
          <p:nvPr>
            <p:ph type="subTitle" idx="1"/>
          </p:nvPr>
        </p:nvSpPr>
        <p:spPr>
          <a:xfrm>
            <a:off x="2383300" y="3632239"/>
            <a:ext cx="9805757" cy="1901649"/>
          </a:xfrm>
        </p:spPr>
        <p:txBody>
          <a:bodyPr vert="horz" lIns="91440" tIns="45720" rIns="91440" bIns="45720" rtlCol="0" anchor="t">
            <a:normAutofit fontScale="62500" lnSpcReduction="20000"/>
          </a:bodyPr>
          <a:lstStyle/>
          <a:p>
            <a:pPr algn="r"/>
            <a:r>
              <a:rPr lang="en-US" sz="5400"/>
              <a:t>ACCESS For ELLs</a:t>
            </a:r>
            <a:r>
              <a:rPr lang="en-US" sz="3600" baseline="30000"/>
              <a:t> ® </a:t>
            </a:r>
            <a:r>
              <a:rPr lang="en-US" sz="5400"/>
              <a:t>(ACCESS and Alternate Rosters)</a:t>
            </a:r>
            <a:endParaRPr lang="en-US"/>
          </a:p>
          <a:p>
            <a:pPr algn="r"/>
            <a:r>
              <a:rPr lang="en-US" sz="5400"/>
              <a:t>Chris Williams, Program Consultant</a:t>
            </a:r>
          </a:p>
          <a:p>
            <a:pPr algn="r"/>
            <a:r>
              <a:rPr lang="en-US" sz="5400"/>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774" y="-23752"/>
            <a:ext cx="8596313" cy="1320800"/>
          </a:xfrm>
          <a:prstGeom prst="rect">
            <a:avLst/>
          </a:prstGeom>
        </p:spPr>
        <p:txBody>
          <a:bodyPr/>
          <a:lstStyle/>
          <a:p>
            <a:r>
              <a:rPr lang="en-US"/>
              <a:t>Adding a Student - Need SSID</a:t>
            </a:r>
          </a:p>
        </p:txBody>
      </p:sp>
      <p:sp>
        <p:nvSpPr>
          <p:cNvPr id="3" name="Slide Number Placeholder 2">
            <a:extLst>
              <a:ext uri="{FF2B5EF4-FFF2-40B4-BE49-F238E27FC236}">
                <a16:creationId xmlns:a16="http://schemas.microsoft.com/office/drawing/2014/main" id="{FF0AAE7C-7A31-4972-B9BF-5E2A37633605}"/>
              </a:ext>
            </a:extLst>
          </p:cNvPr>
          <p:cNvSpPr>
            <a:spLocks noGrp="1"/>
          </p:cNvSpPr>
          <p:nvPr>
            <p:ph type="sldNum" sz="quarter" idx="10"/>
          </p:nvPr>
        </p:nvSpPr>
        <p:spPr>
          <a:xfrm>
            <a:off x="6656997" y="6418262"/>
            <a:ext cx="683339" cy="365125"/>
          </a:xfrm>
        </p:spPr>
        <p:txBody>
          <a:bodyPr/>
          <a:lstStyle/>
          <a:p>
            <a:fld id="{91BD7323-49BF-4C97-8773-5EC64C492009}" type="slidenum">
              <a:rPr lang="en-US" smtClean="0">
                <a:solidFill>
                  <a:schemeClr val="bg1"/>
                </a:solidFill>
              </a:rPr>
              <a:pPr/>
              <a:t>10</a:t>
            </a:fld>
            <a:endParaRPr lang="en-US">
              <a:solidFill>
                <a:schemeClr val="bg1"/>
              </a:solidFill>
            </a:endParaRPr>
          </a:p>
        </p:txBody>
      </p:sp>
      <p:pic>
        <p:nvPicPr>
          <p:cNvPr id="3074" name="Picture 9" descr="This is an image of adding a student to SDRR. You will need the SSID to add the student to SDRR to file a nonparticipation for the student. Once the SSID is entered at the top of the screen and you hit submit, if the student is found in IC, it will pre-populate the student's information such as last name, first name, grade, date of birth, gender, race and ethnicity, etc, onto the student listing for you.">
            <a:extLst>
              <a:ext uri="{FF2B5EF4-FFF2-40B4-BE49-F238E27FC236}">
                <a16:creationId xmlns:a16="http://schemas.microsoft.com/office/drawing/2014/main" id="{15A14998-C588-B5B1-8DE1-24B986CA7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92" y="1065530"/>
            <a:ext cx="10113532" cy="461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4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5" y="74613"/>
            <a:ext cx="11868150" cy="1320800"/>
          </a:xfrm>
          <a:prstGeom prst="rect">
            <a:avLst/>
          </a:prstGeom>
        </p:spPr>
        <p:txBody>
          <a:bodyPr/>
          <a:lstStyle/>
          <a:p>
            <a:r>
              <a:rPr lang="en-US"/>
              <a:t>Adding a Student - Not Taking the Assessment</a:t>
            </a:r>
          </a:p>
        </p:txBody>
      </p:sp>
      <p:sp>
        <p:nvSpPr>
          <p:cNvPr id="3" name="Slide Number Placeholder 2">
            <a:extLst>
              <a:ext uri="{FF2B5EF4-FFF2-40B4-BE49-F238E27FC236}">
                <a16:creationId xmlns:a16="http://schemas.microsoft.com/office/drawing/2014/main" id="{E8DBAE45-B045-4F29-B0BC-D097C1176136}"/>
              </a:ext>
            </a:extLst>
          </p:cNvPr>
          <p:cNvSpPr>
            <a:spLocks noGrp="1"/>
          </p:cNvSpPr>
          <p:nvPr>
            <p:ph type="sldNum" sz="quarter" idx="10"/>
          </p:nvPr>
        </p:nvSpPr>
        <p:spPr>
          <a:xfrm>
            <a:off x="6736020" y="6418262"/>
            <a:ext cx="683339" cy="365125"/>
          </a:xfrm>
        </p:spPr>
        <p:txBody>
          <a:bodyPr/>
          <a:lstStyle/>
          <a:p>
            <a:fld id="{91BD7323-49BF-4C97-8773-5EC64C492009}" type="slidenum">
              <a:rPr lang="en-US" smtClean="0">
                <a:solidFill>
                  <a:schemeClr val="bg1"/>
                </a:solidFill>
              </a:rPr>
              <a:pPr/>
              <a:t>11</a:t>
            </a:fld>
            <a:endParaRPr lang="en-US">
              <a:solidFill>
                <a:schemeClr val="bg1"/>
              </a:solidFill>
            </a:endParaRPr>
          </a:p>
        </p:txBody>
      </p:sp>
      <p:pic>
        <p:nvPicPr>
          <p:cNvPr id="4098" name="Picture 10" descr="This is an image of adding a student who is not taking the assessment. Once the student's information is pre-populated after adding the SSID, the next step is in the box below that to select the assessment-ACCESS or Alternate ACCESS for the test type and then under then for the question below that : Is the student taking the assessment, you would select no from the drop-down menu.">
            <a:extLst>
              <a:ext uri="{FF2B5EF4-FFF2-40B4-BE49-F238E27FC236}">
                <a16:creationId xmlns:a16="http://schemas.microsoft.com/office/drawing/2014/main" id="{EF910181-587A-6632-E620-ACF7FA539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3" y="1193483"/>
            <a:ext cx="9083604" cy="461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71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60700"/>
            <a:ext cx="8596313" cy="1320800"/>
          </a:xfrm>
          <a:prstGeom prst="rect">
            <a:avLst/>
          </a:prstGeom>
        </p:spPr>
        <p:txBody>
          <a:bodyPr>
            <a:normAutofit fontScale="90000"/>
          </a:bodyPr>
          <a:lstStyle/>
          <a:p>
            <a:r>
              <a:rPr lang="en-US"/>
              <a:t>Adding a Student - Nonparticipation</a:t>
            </a:r>
            <a:br>
              <a:rPr lang="en-US"/>
            </a:br>
            <a:endParaRPr lang="en-US"/>
          </a:p>
        </p:txBody>
      </p:sp>
      <p:sp>
        <p:nvSpPr>
          <p:cNvPr id="5" name="Slide Number Placeholder 4">
            <a:extLst>
              <a:ext uri="{FF2B5EF4-FFF2-40B4-BE49-F238E27FC236}">
                <a16:creationId xmlns:a16="http://schemas.microsoft.com/office/drawing/2014/main" id="{0923EF38-720B-43A7-BFA5-D6F0E461A6C2}"/>
              </a:ext>
            </a:extLst>
          </p:cNvPr>
          <p:cNvSpPr>
            <a:spLocks noGrp="1"/>
          </p:cNvSpPr>
          <p:nvPr>
            <p:ph type="sldNum" sz="quarter" idx="10"/>
          </p:nvPr>
        </p:nvSpPr>
        <p:spPr>
          <a:xfrm>
            <a:off x="6769886" y="6419377"/>
            <a:ext cx="683339" cy="365125"/>
          </a:xfrm>
        </p:spPr>
        <p:txBody>
          <a:bodyPr/>
          <a:lstStyle/>
          <a:p>
            <a:fld id="{91BD7323-49BF-4C97-8773-5EC64C492009}" type="slidenum">
              <a:rPr lang="en-US" smtClean="0">
                <a:solidFill>
                  <a:schemeClr val="bg1"/>
                </a:solidFill>
              </a:rPr>
              <a:pPr/>
              <a:t>12</a:t>
            </a:fld>
            <a:endParaRPr lang="en-US">
              <a:solidFill>
                <a:schemeClr val="bg1"/>
              </a:solidFill>
            </a:endParaRPr>
          </a:p>
        </p:txBody>
      </p:sp>
      <p:pic>
        <p:nvPicPr>
          <p:cNvPr id="5122" name="Picture 11" descr="This is an image of adding a student with selecting the nonparticipation status. After adding the student with the SSID, and selecting the test type and no that the student is not taking the ACCESS or Alternate ACCESS, then you are ready to select the next box under this for the nonparticipation you are wanting. Is it medical, withdrew during the testing window, expelled without services, is the student RFEP or IFEP. from the drop-down list of nonparticipations for these tests.">
            <a:extLst>
              <a:ext uri="{FF2B5EF4-FFF2-40B4-BE49-F238E27FC236}">
                <a16:creationId xmlns:a16="http://schemas.microsoft.com/office/drawing/2014/main" id="{156119CE-D2E2-744C-7B5B-8198405E6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76" y="858901"/>
            <a:ext cx="6113399" cy="491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49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53" y="1303867"/>
            <a:ext cx="4114800" cy="1320800"/>
          </a:xfrm>
          <a:prstGeom prst="rect">
            <a:avLst/>
          </a:prstGeom>
        </p:spPr>
        <p:txBody>
          <a:bodyPr>
            <a:normAutofit fontScale="90000"/>
          </a:bodyPr>
          <a:lstStyle/>
          <a:p>
            <a:r>
              <a:rPr lang="en-US"/>
              <a:t>Adding a Student-Testing School and Update</a:t>
            </a:r>
          </a:p>
        </p:txBody>
      </p:sp>
      <p:sp>
        <p:nvSpPr>
          <p:cNvPr id="3" name="Slide Number Placeholder 2">
            <a:extLst>
              <a:ext uri="{FF2B5EF4-FFF2-40B4-BE49-F238E27FC236}">
                <a16:creationId xmlns:a16="http://schemas.microsoft.com/office/drawing/2014/main" id="{37ED179E-A830-40BA-B605-B154FC954975}"/>
              </a:ext>
            </a:extLst>
          </p:cNvPr>
          <p:cNvSpPr>
            <a:spLocks noGrp="1"/>
          </p:cNvSpPr>
          <p:nvPr>
            <p:ph type="sldNum" sz="quarter" idx="10"/>
          </p:nvPr>
        </p:nvSpPr>
        <p:spPr>
          <a:xfrm>
            <a:off x="6679575" y="6461464"/>
            <a:ext cx="683339" cy="365125"/>
          </a:xfrm>
        </p:spPr>
        <p:txBody>
          <a:bodyPr/>
          <a:lstStyle/>
          <a:p>
            <a:fld id="{91BD7323-49BF-4C97-8773-5EC64C492009}" type="slidenum">
              <a:rPr lang="en-US" smtClean="0">
                <a:solidFill>
                  <a:schemeClr val="bg1"/>
                </a:solidFill>
              </a:rPr>
              <a:pPr/>
              <a:t>13</a:t>
            </a:fld>
            <a:endParaRPr lang="en-US">
              <a:solidFill>
                <a:schemeClr val="bg1"/>
              </a:solidFill>
            </a:endParaRPr>
          </a:p>
        </p:txBody>
      </p:sp>
      <p:pic>
        <p:nvPicPr>
          <p:cNvPr id="6" name="Picture 2" descr="This is an image of when adding a student to SDRR, you must put in the Testing school. After you select the nonparticipation for the student then you will select the testing school and then update in SDRR.">
            <a:extLst>
              <a:ext uri="{FF2B5EF4-FFF2-40B4-BE49-F238E27FC236}">
                <a16:creationId xmlns:a16="http://schemas.microsoft.com/office/drawing/2014/main" id="{5B7E4D9B-A4AC-4E3C-98DE-179E64BF6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531" y="31411"/>
            <a:ext cx="5682765"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4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0674" y="1748256"/>
            <a:ext cx="4114800" cy="1320800"/>
          </a:xfrm>
          <a:prstGeom prst="rect">
            <a:avLst/>
          </a:prstGeom>
        </p:spPr>
        <p:txBody>
          <a:bodyPr>
            <a:normAutofit fontScale="90000"/>
          </a:bodyPr>
          <a:lstStyle/>
          <a:p>
            <a:r>
              <a:rPr lang="en-US"/>
              <a:t>Adding a Student-Uploading the Nonparticipation Document</a:t>
            </a:r>
          </a:p>
        </p:txBody>
      </p:sp>
      <p:sp>
        <p:nvSpPr>
          <p:cNvPr id="3" name="Slide Number Placeholder 2">
            <a:extLst>
              <a:ext uri="{FF2B5EF4-FFF2-40B4-BE49-F238E27FC236}">
                <a16:creationId xmlns:a16="http://schemas.microsoft.com/office/drawing/2014/main" id="{00774544-A10F-4C3D-83FF-03F0D6C88BC4}"/>
              </a:ext>
            </a:extLst>
          </p:cNvPr>
          <p:cNvSpPr>
            <a:spLocks noGrp="1"/>
          </p:cNvSpPr>
          <p:nvPr>
            <p:ph type="sldNum" sz="quarter" idx="10"/>
          </p:nvPr>
        </p:nvSpPr>
        <p:spPr>
          <a:xfrm>
            <a:off x="6916641" y="6461464"/>
            <a:ext cx="683339" cy="423333"/>
          </a:xfrm>
        </p:spPr>
        <p:txBody>
          <a:bodyPr/>
          <a:lstStyle/>
          <a:p>
            <a:fld id="{91BD7323-49BF-4C97-8773-5EC64C492009}" type="slidenum">
              <a:rPr lang="en-US" smtClean="0">
                <a:solidFill>
                  <a:schemeClr val="bg1"/>
                </a:solidFill>
              </a:rPr>
              <a:pPr/>
              <a:t>14</a:t>
            </a:fld>
            <a:endParaRPr lang="en-US">
              <a:solidFill>
                <a:schemeClr val="bg1"/>
              </a:solidFill>
            </a:endParaRPr>
          </a:p>
        </p:txBody>
      </p:sp>
      <p:pic>
        <p:nvPicPr>
          <p:cNvPr id="8194" name="Picture 11" descr="This is an image of adding a student and uploading the nonparticipation document. The district must have the medical nonparticipation form filled out correctly and saving it to the computer before choosing the file to upload the medical nonparticipation into SDRR for a student. ?There is a box below to add additional information from the school's perspective.">
            <a:extLst>
              <a:ext uri="{FF2B5EF4-FFF2-40B4-BE49-F238E27FC236}">
                <a16:creationId xmlns:a16="http://schemas.microsoft.com/office/drawing/2014/main" id="{EDB1AF0F-F785-411A-BF0F-99A03071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943" y="389401"/>
            <a:ext cx="7132415" cy="535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13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911" y="0"/>
            <a:ext cx="12820650" cy="1320800"/>
          </a:xfrm>
          <a:prstGeom prst="rect">
            <a:avLst/>
          </a:prstGeom>
        </p:spPr>
        <p:txBody>
          <a:bodyPr/>
          <a:lstStyle/>
          <a:p>
            <a:r>
              <a:rPr lang="en-US"/>
              <a:t>Student Listing with Nonparticipations </a:t>
            </a:r>
          </a:p>
        </p:txBody>
      </p:sp>
      <p:sp>
        <p:nvSpPr>
          <p:cNvPr id="3" name="Slide Number Placeholder 2">
            <a:extLst>
              <a:ext uri="{FF2B5EF4-FFF2-40B4-BE49-F238E27FC236}">
                <a16:creationId xmlns:a16="http://schemas.microsoft.com/office/drawing/2014/main" id="{65752FAB-E182-4CA5-B377-316BEA8C2190}"/>
              </a:ext>
            </a:extLst>
          </p:cNvPr>
          <p:cNvSpPr>
            <a:spLocks noGrp="1"/>
          </p:cNvSpPr>
          <p:nvPr>
            <p:ph type="sldNum" sz="quarter" idx="10"/>
          </p:nvPr>
        </p:nvSpPr>
        <p:spPr>
          <a:xfrm>
            <a:off x="6702153" y="6461463"/>
            <a:ext cx="683339" cy="365125"/>
          </a:xfrm>
        </p:spPr>
        <p:txBody>
          <a:bodyPr/>
          <a:lstStyle/>
          <a:p>
            <a:fld id="{91BD7323-49BF-4C97-8773-5EC64C492009}" type="slidenum">
              <a:rPr lang="en-US" smtClean="0">
                <a:solidFill>
                  <a:schemeClr val="bg1"/>
                </a:solidFill>
              </a:rPr>
              <a:pPr/>
              <a:t>15</a:t>
            </a:fld>
            <a:endParaRPr lang="en-US">
              <a:solidFill>
                <a:schemeClr val="bg1"/>
              </a:solidFill>
            </a:endParaRPr>
          </a:p>
        </p:txBody>
      </p:sp>
      <p:pic>
        <p:nvPicPr>
          <p:cNvPr id="7170" name="Picture 16" descr="This is an image of the student listing with the nonparticipation showing in progress. Once the nonparticipation has been selected and submitted then the student will show on the student listing as in progress for that nonparticipation on the student listing. Once it is approved by OAA, then it will changed from in progress to the nonparticipation that you submitted for the student for ACCESS or Alternate ACCESS.">
            <a:extLst>
              <a:ext uri="{FF2B5EF4-FFF2-40B4-BE49-F238E27FC236}">
                <a16:creationId xmlns:a16="http://schemas.microsoft.com/office/drawing/2014/main" id="{87900E79-044C-F6C6-97AD-42B970D22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9" y="1029968"/>
            <a:ext cx="8054629" cy="453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47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6310" y="277878"/>
            <a:ext cx="7761131" cy="3657600"/>
          </a:xfrm>
        </p:spPr>
        <p:txBody>
          <a:bodyPr>
            <a:normAutofit fontScale="90000"/>
          </a:bodyPr>
          <a:lstStyle/>
          <a:p>
            <a:r>
              <a:rPr lang="en-US"/>
              <a:t>Resources for ACCESS for ELLs:</a:t>
            </a:r>
            <a:br>
              <a:rPr lang="en-US"/>
            </a:br>
            <a:r>
              <a:rPr lang="en-US"/>
              <a:t>(Online Help Button)</a:t>
            </a:r>
            <a:br>
              <a:rPr lang="en-US"/>
            </a:br>
            <a:br>
              <a:rPr lang="en-US"/>
            </a:br>
            <a:br>
              <a:rPr lang="en-US"/>
            </a:br>
            <a:br>
              <a:rPr lang="en-US"/>
            </a:br>
            <a:br>
              <a:rPr lang="en-US"/>
            </a:br>
            <a:endParaRPr lang="en-US"/>
          </a:p>
        </p:txBody>
      </p:sp>
      <p:pic>
        <p:nvPicPr>
          <p:cNvPr id="6" name="Picture 1" descr="The online I need help button in SDRR assists you taskes in SDRR." title="I Need Hel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10" y="2007613"/>
            <a:ext cx="2405379" cy="221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This is the image of the I Need Help Button. It is located in the top right hand corner of each page of SDRR when a user logins. It is a resource for ACCESS for ELLs as well as resources for all other state required assessments. It has frequently asked questions, accountability tool and quiz, cohort tool , step by step instructions and videos to go with all the functions of SDRR-adding a student, deleting a student, adding a nonparticipation, changing accountability, marking accommodations, etc.">
            <a:extLst>
              <a:ext uri="{FF2B5EF4-FFF2-40B4-BE49-F238E27FC236}">
                <a16:creationId xmlns:a16="http://schemas.microsoft.com/office/drawing/2014/main" id="{39666464-6EA9-41AF-861A-B1C0401FD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835" y="1498725"/>
            <a:ext cx="5022606" cy="388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9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E562-FC3F-0244-68C0-63214393FBB2}"/>
              </a:ext>
            </a:extLst>
          </p:cNvPr>
          <p:cNvSpPr>
            <a:spLocks noGrp="1"/>
          </p:cNvSpPr>
          <p:nvPr>
            <p:ph type="title"/>
          </p:nvPr>
        </p:nvSpPr>
        <p:spPr/>
        <p:txBody>
          <a:bodyPr/>
          <a:lstStyle/>
          <a:p>
            <a:r>
              <a:rPr lang="en-US"/>
              <a:t>Resources and Reminders</a:t>
            </a:r>
          </a:p>
        </p:txBody>
      </p:sp>
      <p:sp>
        <p:nvSpPr>
          <p:cNvPr id="3" name="Text Placeholder 2">
            <a:extLst>
              <a:ext uri="{FF2B5EF4-FFF2-40B4-BE49-F238E27FC236}">
                <a16:creationId xmlns:a16="http://schemas.microsoft.com/office/drawing/2014/main" id="{8B17C492-CB31-2C41-4EA9-6E03BFD5E21E}"/>
              </a:ext>
            </a:extLst>
          </p:cNvPr>
          <p:cNvSpPr>
            <a:spLocks noGrp="1"/>
          </p:cNvSpPr>
          <p:nvPr>
            <p:ph type="body" idx="1"/>
          </p:nvPr>
        </p:nvSpPr>
        <p:spPr/>
        <p:txBody>
          <a:bodyPr vert="horz" lIns="91440" tIns="45720" rIns="91440" bIns="45720" rtlCol="0" anchor="t">
            <a:normAutofit/>
          </a:bodyPr>
          <a:lstStyle/>
          <a:p>
            <a:r>
              <a:rPr lang="en-US"/>
              <a:t>SDRR</a:t>
            </a:r>
          </a:p>
        </p:txBody>
      </p:sp>
      <p:sp>
        <p:nvSpPr>
          <p:cNvPr id="4" name="Slide Number Placeholder 3">
            <a:extLst>
              <a:ext uri="{FF2B5EF4-FFF2-40B4-BE49-F238E27FC236}">
                <a16:creationId xmlns:a16="http://schemas.microsoft.com/office/drawing/2014/main" id="{7031CF08-D0C0-1385-3F3C-0C0A51A9C07C}"/>
              </a:ext>
            </a:extLst>
          </p:cNvPr>
          <p:cNvSpPr>
            <a:spLocks noGrp="1"/>
          </p:cNvSpPr>
          <p:nvPr>
            <p:ph type="sldNum" sz="quarter" idx="12"/>
          </p:nvPr>
        </p:nvSpPr>
        <p:spPr/>
        <p:txBody>
          <a:bodyPr/>
          <a:lstStyle/>
          <a:p>
            <a:fld id="{91BD7323-49BF-4C97-8773-5EC64C492009}" type="slidenum">
              <a:rPr lang="en-US" smtClean="0"/>
              <a:t>17</a:t>
            </a:fld>
            <a:endParaRPr lang="en-US"/>
          </a:p>
        </p:txBody>
      </p:sp>
    </p:spTree>
    <p:extLst>
      <p:ext uri="{BB962C8B-B14F-4D97-AF65-F5344CB8AC3E}">
        <p14:creationId xmlns:p14="http://schemas.microsoft.com/office/powerpoint/2010/main" val="134741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25" y="178841"/>
            <a:ext cx="12125585" cy="1320800"/>
          </a:xfrm>
        </p:spPr>
        <p:txBody>
          <a:bodyPr>
            <a:normAutofit/>
          </a:bodyPr>
          <a:lstStyle/>
          <a:p>
            <a:r>
              <a:rPr lang="en-US"/>
              <a:t>Student Transfers Out of State Before Testing Window</a:t>
            </a:r>
          </a:p>
        </p:txBody>
      </p:sp>
      <p:sp>
        <p:nvSpPr>
          <p:cNvPr id="3" name="Text Placeholder 2" descr="Annotate where the student transferred and date of withdrawal; then delete the student from the ACCESS roster in the spring. Do not assign the student a test booklet. If a pre-ide label is applies , affix a Do not process&quot; label over the top of the pre-id label and send back with nonscorable materials." title="Student Transfers prior to the Testing Window"/>
          <p:cNvSpPr>
            <a:spLocks noGrp="1"/>
          </p:cNvSpPr>
          <p:nvPr>
            <p:ph type="body" sz="quarter" idx="13"/>
          </p:nvPr>
        </p:nvSpPr>
        <p:spPr>
          <a:xfrm>
            <a:off x="229125" y="1777835"/>
            <a:ext cx="11733750" cy="4901324"/>
          </a:xfrm>
        </p:spPr>
        <p:txBody>
          <a:bodyPr vert="horz" lIns="91440" tIns="45720" rIns="91440" bIns="45720" rtlCol="0" anchor="t">
            <a:normAutofit/>
          </a:bodyPr>
          <a:lstStyle/>
          <a:p>
            <a:r>
              <a:rPr lang="en-US"/>
              <a:t>Annotate where the student transferred and date of withdrawal; then delete the student from the ACCESS roster in the spring if the student shows up.</a:t>
            </a:r>
          </a:p>
          <a:p>
            <a:r>
              <a:rPr lang="en-US"/>
              <a:t>Do not assign the student a test booklet or put the student in a test registration in WIDA Assessment Management System (AMS).</a:t>
            </a:r>
          </a:p>
          <a:p>
            <a:r>
              <a:rPr lang="en-US"/>
              <a:t>If a pre-id label was applied to the test booklet, affix a “Do Not Process” label over top of the pre-id label and send back with non-scorable materials.</a:t>
            </a:r>
          </a:p>
        </p:txBody>
      </p:sp>
    </p:spTree>
    <p:extLst>
      <p:ext uri="{BB962C8B-B14F-4D97-AF65-F5344CB8AC3E}">
        <p14:creationId xmlns:p14="http://schemas.microsoft.com/office/powerpoint/2010/main" val="361184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5611" y="-81546"/>
            <a:ext cx="8596668" cy="1320800"/>
          </a:xfrm>
        </p:spPr>
        <p:txBody>
          <a:bodyPr/>
          <a:lstStyle/>
          <a:p>
            <a:r>
              <a:rPr lang="en-US"/>
              <a:t>SDRR Resources</a:t>
            </a:r>
          </a:p>
        </p:txBody>
      </p:sp>
      <p:graphicFrame>
        <p:nvGraphicFramePr>
          <p:cNvPr id="7" name="Content Placeholder 1" descr="There are SDRR resources for districts to use for data review: screencasts/videos; recorded trainings, help button, accountability tool, accountability quiz and scenarios. To get access to SDRR, you will need to see your WAAPOC (Web Administrator Point of Contact)&#10;&#10;https://docs.google.com/forms/d/e/1FAIpQLScEApZpVOwvb1MAEwXWAEvZ7FXkRCPLqLl-4mArGoaZOseyiA/viewform&#10;" title="SDRR Resources"/>
          <p:cNvGraphicFramePr>
            <a:graphicFrameLocks/>
          </p:cNvGraphicFramePr>
          <p:nvPr>
            <p:extLst>
              <p:ext uri="{D42A27DB-BD31-4B8C-83A1-F6EECF244321}">
                <p14:modId xmlns:p14="http://schemas.microsoft.com/office/powerpoint/2010/main" val="2650746634"/>
              </p:ext>
            </p:extLst>
          </p:nvPr>
        </p:nvGraphicFramePr>
        <p:xfrm>
          <a:off x="982502" y="732609"/>
          <a:ext cx="8264437" cy="557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63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21C5-B20D-2EB3-461E-E734DEF0B1BF}"/>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D4FAD031-73D0-E60B-C1C4-194E1F04D637}"/>
              </a:ext>
            </a:extLst>
          </p:cNvPr>
          <p:cNvSpPr>
            <a:spLocks noGrp="1"/>
          </p:cNvSpPr>
          <p:nvPr>
            <p:ph idx="1"/>
          </p:nvPr>
        </p:nvSpPr>
        <p:spPr/>
        <p:txBody>
          <a:bodyPr vert="horz" lIns="91440" tIns="45720" rIns="91440" bIns="45720" rtlCol="0" anchor="t">
            <a:normAutofit/>
          </a:bodyPr>
          <a:lstStyle/>
          <a:p>
            <a:r>
              <a:rPr lang="en-US"/>
              <a:t>ACCESS for ELLs Reminders</a:t>
            </a:r>
          </a:p>
          <a:p>
            <a:r>
              <a:rPr lang="en-US"/>
              <a:t>Secure Web Application-SDRR</a:t>
            </a:r>
          </a:p>
          <a:p>
            <a:r>
              <a:rPr lang="en-US"/>
              <a:t>Resources and Reminders</a:t>
            </a:r>
          </a:p>
        </p:txBody>
      </p:sp>
    </p:spTree>
    <p:extLst>
      <p:ext uri="{BB962C8B-B14F-4D97-AF65-F5344CB8AC3E}">
        <p14:creationId xmlns:p14="http://schemas.microsoft.com/office/powerpoint/2010/main" val="302393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66DC-9EF6-4E25-BB1A-D86F242A44F5}"/>
              </a:ext>
            </a:extLst>
          </p:cNvPr>
          <p:cNvSpPr>
            <a:spLocks noGrp="1"/>
          </p:cNvSpPr>
          <p:nvPr>
            <p:ph type="title"/>
          </p:nvPr>
        </p:nvSpPr>
        <p:spPr>
          <a:xfrm>
            <a:off x="391669" y="160560"/>
            <a:ext cx="11643015" cy="1320800"/>
          </a:xfrm>
        </p:spPr>
        <p:txBody>
          <a:bodyPr>
            <a:normAutofit fontScale="90000"/>
          </a:bodyPr>
          <a:lstStyle/>
          <a:p>
            <a:r>
              <a:rPr lang="en-US"/>
              <a:t>2023-2024 ACCESS for ELLs (ACCESS-Kindergarten, Online, Paper) Tentative Testing Schedule</a:t>
            </a:r>
          </a:p>
        </p:txBody>
      </p:sp>
      <p:graphicFrame>
        <p:nvGraphicFramePr>
          <p:cNvPr id="6" name="Table 5">
            <a:extLst>
              <a:ext uri="{FF2B5EF4-FFF2-40B4-BE49-F238E27FC236}">
                <a16:creationId xmlns:a16="http://schemas.microsoft.com/office/drawing/2014/main" id="{3F9BE33C-9424-4707-B9F6-9DA88CDA7FC4}"/>
              </a:ext>
              <a:ext uri="{C183D7F6-B498-43B3-948B-1728B52AA6E4}">
                <adec:decorative xmlns:adec="http://schemas.microsoft.com/office/drawing/2017/decorative" val="1"/>
              </a:ext>
            </a:extLst>
          </p:cNvPr>
          <p:cNvGraphicFramePr>
            <a:graphicFrameLocks noGrp="1"/>
          </p:cNvGraphicFramePr>
          <p:nvPr/>
        </p:nvGraphicFramePr>
        <p:xfrm>
          <a:off x="499288" y="1481360"/>
          <a:ext cx="9299666" cy="4195110"/>
        </p:xfrm>
        <a:graphic>
          <a:graphicData uri="http://schemas.openxmlformats.org/drawingml/2006/table">
            <a:tbl>
              <a:tblPr firstRow="1" firstCol="1" bandRow="1">
                <a:tableStyleId>{9D7B26C5-4107-4FEC-AEDC-1716B250A1EF}</a:tableStyleId>
              </a:tblPr>
              <a:tblGrid>
                <a:gridCol w="5109628">
                  <a:extLst>
                    <a:ext uri="{9D8B030D-6E8A-4147-A177-3AD203B41FA5}">
                      <a16:colId xmlns:a16="http://schemas.microsoft.com/office/drawing/2014/main" val="20000"/>
                    </a:ext>
                  </a:extLst>
                </a:gridCol>
                <a:gridCol w="2225849">
                  <a:extLst>
                    <a:ext uri="{9D8B030D-6E8A-4147-A177-3AD203B41FA5}">
                      <a16:colId xmlns:a16="http://schemas.microsoft.com/office/drawing/2014/main" val="20001"/>
                    </a:ext>
                  </a:extLst>
                </a:gridCol>
                <a:gridCol w="1964189">
                  <a:extLst>
                    <a:ext uri="{9D8B030D-6E8A-4147-A177-3AD203B41FA5}">
                      <a16:colId xmlns:a16="http://schemas.microsoft.com/office/drawing/2014/main" val="20002"/>
                    </a:ext>
                  </a:extLst>
                </a:gridCol>
              </a:tblGrid>
              <a:tr h="392448">
                <a:tc>
                  <a:txBody>
                    <a:bodyPr/>
                    <a:lstStyle/>
                    <a:p>
                      <a:pPr marL="0" marR="0">
                        <a:lnSpc>
                          <a:spcPct val="107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a:effectLst/>
                        </a:rPr>
                        <a:t>Start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a:effectLst/>
                        </a:rPr>
                        <a:t>End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0"/>
                  </a:ext>
                </a:extLst>
              </a:tr>
              <a:tr h="454635">
                <a:tc>
                  <a:txBody>
                    <a:bodyPr/>
                    <a:lstStyle/>
                    <a:p>
                      <a:pPr marL="0" marR="0">
                        <a:lnSpc>
                          <a:spcPct val="107000"/>
                        </a:lnSpc>
                        <a:spcBef>
                          <a:spcPts val="0"/>
                        </a:spcBef>
                        <a:spcAft>
                          <a:spcPts val="800"/>
                        </a:spcAft>
                      </a:pPr>
                      <a:r>
                        <a:rPr lang="en-US" sz="2400">
                          <a:effectLst/>
                        </a:rPr>
                        <a:t>Online Test Setup for Registrations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11/30/2023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2/16/2024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2"/>
                  </a:ext>
                </a:extLst>
              </a:tr>
              <a:tr h="430990">
                <a:tc>
                  <a:txBody>
                    <a:bodyPr/>
                    <a:lstStyle/>
                    <a:p>
                      <a:pPr marL="0" marR="0">
                        <a:lnSpc>
                          <a:spcPct val="107000"/>
                        </a:lnSpc>
                        <a:spcBef>
                          <a:spcPts val="0"/>
                        </a:spcBef>
                        <a:spcAft>
                          <a:spcPts val="800"/>
                        </a:spcAft>
                      </a:pPr>
                      <a:r>
                        <a:rPr lang="en-US" sz="2400">
                          <a:effectLst/>
                        </a:rPr>
                        <a:t>Districts Receive Test Material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12/5/2023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12/5/2023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3"/>
                  </a:ext>
                </a:extLst>
              </a:tr>
              <a:tr h="390182">
                <a:tc>
                  <a:txBody>
                    <a:bodyPr/>
                    <a:lstStyle/>
                    <a:p>
                      <a:pPr marL="0" marR="0">
                        <a:lnSpc>
                          <a:spcPct val="107000"/>
                        </a:lnSpc>
                        <a:spcBef>
                          <a:spcPts val="0"/>
                        </a:spcBef>
                        <a:spcAft>
                          <a:spcPts val="800"/>
                        </a:spcAft>
                      </a:pPr>
                      <a:r>
                        <a:rPr lang="en-US" sz="2400">
                          <a:effectLst/>
                        </a:rPr>
                        <a:t>Additional Test Material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12/5/2023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2/9/2024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4"/>
                  </a:ext>
                </a:extLst>
              </a:tr>
              <a:tr h="463958">
                <a:tc>
                  <a:txBody>
                    <a:bodyPr/>
                    <a:lstStyle/>
                    <a:p>
                      <a:pPr marL="0" marR="0">
                        <a:lnSpc>
                          <a:spcPct val="107000"/>
                        </a:lnSpc>
                        <a:spcBef>
                          <a:spcPts val="0"/>
                        </a:spcBef>
                        <a:spcAft>
                          <a:spcPts val="800"/>
                        </a:spcAft>
                      </a:pPr>
                      <a:r>
                        <a:rPr lang="en-US" sz="2400">
                          <a:effectLst/>
                        </a:rPr>
                        <a:t>Test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1/4/2024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2/16/2023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5"/>
                  </a:ext>
                </a:extLst>
              </a:tr>
              <a:tr h="390182">
                <a:tc>
                  <a:txBody>
                    <a:bodyPr/>
                    <a:lstStyle/>
                    <a:p>
                      <a:pPr marL="0" marR="0">
                        <a:lnSpc>
                          <a:spcPct val="107000"/>
                        </a:lnSpc>
                        <a:spcBef>
                          <a:spcPts val="0"/>
                        </a:spcBef>
                        <a:spcAft>
                          <a:spcPts val="800"/>
                        </a:spcAft>
                      </a:pPr>
                      <a:r>
                        <a:rPr lang="en-US" sz="2400">
                          <a:effectLst/>
                        </a:rPr>
                        <a:t>All Test Material Received at DRC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3/1/2024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3/1/2024 </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6"/>
                  </a:ext>
                </a:extLst>
              </a:tr>
              <a:tr h="390182">
                <a:tc>
                  <a:txBody>
                    <a:bodyPr/>
                    <a:lstStyle/>
                    <a:p>
                      <a:pPr marL="0" marR="0">
                        <a:lnSpc>
                          <a:spcPct val="107000"/>
                        </a:lnSpc>
                        <a:spcBef>
                          <a:spcPts val="0"/>
                        </a:spcBef>
                        <a:spcAft>
                          <a:spcPts val="800"/>
                        </a:spcAft>
                      </a:pPr>
                      <a:r>
                        <a:rPr lang="en-US" sz="2400">
                          <a:effectLst/>
                        </a:rPr>
                        <a:t>Pre-Reporting Data Validation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gn="l">
                        <a:spcBef>
                          <a:spcPts val="0"/>
                        </a:spcBef>
                        <a:spcAft>
                          <a:spcPts val="0"/>
                        </a:spcAft>
                      </a:pPr>
                      <a:r>
                        <a:rPr lang="en-US" sz="2400" b="1">
                          <a:effectLst/>
                        </a:rPr>
                        <a:t>3/20/2024</a:t>
                      </a:r>
                      <a:endParaRPr lang="en-US" sz="2400" b="1">
                        <a:effectLst/>
                        <a:latin typeface="Calibri" panose="020F0502020204030204" pitchFamily="34" charset="0"/>
                        <a:ea typeface="Calibri" panose="020F0502020204030204" pitchFamily="34" charset="0"/>
                      </a:endParaRPr>
                    </a:p>
                  </a:txBody>
                  <a:tcPr marL="36995" marR="36995" marT="24663" marB="24663" anchor="ctr"/>
                </a:tc>
                <a:tc>
                  <a:txBody>
                    <a:bodyPr/>
                    <a:lstStyle/>
                    <a:p>
                      <a:pPr marL="0" marR="0" algn="l">
                        <a:spcBef>
                          <a:spcPts val="0"/>
                        </a:spcBef>
                        <a:spcAft>
                          <a:spcPts val="0"/>
                        </a:spcAft>
                      </a:pPr>
                      <a:r>
                        <a:rPr lang="en-US" sz="2400" b="1">
                          <a:effectLst/>
                        </a:rPr>
                        <a:t>4/3/2024</a:t>
                      </a:r>
                      <a:endParaRPr lang="en-US" sz="2400" b="1">
                        <a:effectLst/>
                        <a:latin typeface="Calibri" panose="020F0502020204030204" pitchFamily="34" charset="0"/>
                        <a:ea typeface="Calibri" panose="020F0502020204030204" pitchFamily="34" charset="0"/>
                      </a:endParaRPr>
                    </a:p>
                  </a:txBody>
                  <a:tcPr marL="36995" marR="36995" marT="24663" marB="24663" anchor="ctr"/>
                </a:tc>
                <a:extLst>
                  <a:ext uri="{0D108BD9-81ED-4DB2-BD59-A6C34878D82A}">
                    <a16:rowId xmlns:a16="http://schemas.microsoft.com/office/drawing/2014/main" val="10007"/>
                  </a:ext>
                </a:extLst>
              </a:tr>
              <a:tr h="860620">
                <a:tc>
                  <a:txBody>
                    <a:bodyPr/>
                    <a:lstStyle/>
                    <a:p>
                      <a:pPr marL="0" marR="0">
                        <a:lnSpc>
                          <a:spcPct val="107000"/>
                        </a:lnSpc>
                        <a:spcBef>
                          <a:spcPts val="0"/>
                        </a:spcBef>
                        <a:spcAft>
                          <a:spcPts val="800"/>
                        </a:spcAft>
                      </a:pPr>
                      <a:r>
                        <a:rPr lang="en-US" sz="2400">
                          <a:effectLst/>
                        </a:rPr>
                        <a:t>Districts Receive Reports</a:t>
                      </a:r>
                    </a:p>
                  </a:txBody>
                  <a:tcPr marL="5416" marR="5416" marT="5416" marB="5416" anchor="ctr"/>
                </a:tc>
                <a:tc>
                  <a:txBody>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a:effectLst/>
                        </a:rPr>
                        <a:t>4/26/2024</a:t>
                      </a:r>
                    </a:p>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a:effectLst/>
                        </a:rPr>
                        <a:t>(online)</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5/08/2024</a:t>
                      </a:r>
                    </a:p>
                    <a:p>
                      <a:pPr marL="0" marR="0">
                        <a:lnSpc>
                          <a:spcPct val="107000"/>
                        </a:lnSpc>
                        <a:spcBef>
                          <a:spcPts val="0"/>
                        </a:spcBef>
                        <a:spcAft>
                          <a:spcPts val="800"/>
                        </a:spcAft>
                      </a:pPr>
                      <a:r>
                        <a:rPr lang="en-US" sz="2400" b="1">
                          <a:effectLst/>
                        </a:rPr>
                        <a:t> (printed)</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8"/>
                  </a:ext>
                </a:extLst>
              </a:tr>
              <a:tr h="390182">
                <a:tc>
                  <a:txBody>
                    <a:bodyPr/>
                    <a:lstStyle/>
                    <a:p>
                      <a:pPr marL="0" marR="0">
                        <a:lnSpc>
                          <a:spcPct val="107000"/>
                        </a:lnSpc>
                        <a:spcBef>
                          <a:spcPts val="0"/>
                        </a:spcBef>
                        <a:spcAft>
                          <a:spcPts val="800"/>
                        </a:spcAft>
                      </a:pPr>
                      <a:r>
                        <a:rPr lang="en-US" sz="2400" baseline="0">
                          <a:effectLst/>
                        </a:rPr>
                        <a:t>Score Correction</a:t>
                      </a:r>
                      <a:r>
                        <a:rPr lang="en-US" sz="2400">
                          <a:effectLst/>
                        </a:rPr>
                        <a:t>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5/7/2024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5/21/2024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765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66DC-9EF6-4E25-BB1A-D86F242A44F5}"/>
              </a:ext>
            </a:extLst>
          </p:cNvPr>
          <p:cNvSpPr>
            <a:spLocks noGrp="1"/>
          </p:cNvSpPr>
          <p:nvPr>
            <p:ph type="title"/>
          </p:nvPr>
        </p:nvSpPr>
        <p:spPr>
          <a:xfrm>
            <a:off x="391669" y="160560"/>
            <a:ext cx="11322083" cy="1320800"/>
          </a:xfrm>
        </p:spPr>
        <p:txBody>
          <a:bodyPr>
            <a:normAutofit/>
          </a:bodyPr>
          <a:lstStyle/>
          <a:p>
            <a:r>
              <a:rPr lang="en-US"/>
              <a:t>2023-2024 WIDA Alternate ACCESS Tentative Testing Schedule</a:t>
            </a:r>
          </a:p>
        </p:txBody>
      </p:sp>
      <p:graphicFrame>
        <p:nvGraphicFramePr>
          <p:cNvPr id="6" name="Table 5">
            <a:extLst>
              <a:ext uri="{FF2B5EF4-FFF2-40B4-BE49-F238E27FC236}">
                <a16:creationId xmlns:a16="http://schemas.microsoft.com/office/drawing/2014/main" id="{3F9BE33C-9424-4707-B9F6-9DA88CDA7FC4}"/>
              </a:ext>
              <a:ext uri="{C183D7F6-B498-43B3-948B-1728B52AA6E4}">
                <adec:decorative xmlns:adec="http://schemas.microsoft.com/office/drawing/2017/decorative" val="1"/>
              </a:ext>
            </a:extLst>
          </p:cNvPr>
          <p:cNvGraphicFramePr>
            <a:graphicFrameLocks noGrp="1"/>
          </p:cNvGraphicFramePr>
          <p:nvPr/>
        </p:nvGraphicFramePr>
        <p:xfrm>
          <a:off x="649884" y="1481360"/>
          <a:ext cx="10519561" cy="4466687"/>
        </p:xfrm>
        <a:graphic>
          <a:graphicData uri="http://schemas.openxmlformats.org/drawingml/2006/table">
            <a:tbl>
              <a:tblPr firstRow="1" firstCol="1" bandRow="1">
                <a:tableStyleId>{9D7B26C5-4107-4FEC-AEDC-1716B250A1EF}</a:tableStyleId>
              </a:tblPr>
              <a:tblGrid>
                <a:gridCol w="5005974">
                  <a:extLst>
                    <a:ext uri="{9D8B030D-6E8A-4147-A177-3AD203B41FA5}">
                      <a16:colId xmlns:a16="http://schemas.microsoft.com/office/drawing/2014/main" val="20000"/>
                    </a:ext>
                  </a:extLst>
                </a:gridCol>
                <a:gridCol w="3031656">
                  <a:extLst>
                    <a:ext uri="{9D8B030D-6E8A-4147-A177-3AD203B41FA5}">
                      <a16:colId xmlns:a16="http://schemas.microsoft.com/office/drawing/2014/main" val="20001"/>
                    </a:ext>
                  </a:extLst>
                </a:gridCol>
                <a:gridCol w="2481931">
                  <a:extLst>
                    <a:ext uri="{9D8B030D-6E8A-4147-A177-3AD203B41FA5}">
                      <a16:colId xmlns:a16="http://schemas.microsoft.com/office/drawing/2014/main" val="20002"/>
                    </a:ext>
                  </a:extLst>
                </a:gridCol>
              </a:tblGrid>
              <a:tr h="372691">
                <a:tc>
                  <a:txBody>
                    <a:bodyPr/>
                    <a:lstStyle/>
                    <a:p>
                      <a:pPr marL="0" marR="0">
                        <a:lnSpc>
                          <a:spcPct val="107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a:effectLst/>
                        </a:rPr>
                        <a:t>Start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a:effectLst/>
                        </a:rPr>
                        <a:t>End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0"/>
                  </a:ext>
                </a:extLst>
              </a:tr>
              <a:tr h="370539">
                <a:tc>
                  <a:txBody>
                    <a:bodyPr/>
                    <a:lstStyle/>
                    <a:p>
                      <a:pPr marL="0" marR="0">
                        <a:lnSpc>
                          <a:spcPct val="107000"/>
                        </a:lnSpc>
                        <a:spcBef>
                          <a:spcPts val="0"/>
                        </a:spcBef>
                        <a:spcAft>
                          <a:spcPts val="800"/>
                        </a:spcAft>
                      </a:pPr>
                      <a:r>
                        <a:rPr lang="en-US" sz="2400">
                          <a:effectLst/>
                        </a:rPr>
                        <a:t>Online Test Setup for Registrations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11/30/2023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2/16/2024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2"/>
                  </a:ext>
                </a:extLst>
              </a:tr>
              <a:tr h="370539">
                <a:tc>
                  <a:txBody>
                    <a:bodyPr/>
                    <a:lstStyle/>
                    <a:p>
                      <a:pPr marL="0" marR="0">
                        <a:lnSpc>
                          <a:spcPct val="107000"/>
                        </a:lnSpc>
                        <a:spcBef>
                          <a:spcPts val="0"/>
                        </a:spcBef>
                        <a:spcAft>
                          <a:spcPts val="800"/>
                        </a:spcAft>
                      </a:pPr>
                      <a:r>
                        <a:rPr lang="en-US" sz="2400">
                          <a:effectLst/>
                        </a:rPr>
                        <a:t>Districts Receive Test Material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12/5/2023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12/5/2023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3"/>
                  </a:ext>
                </a:extLst>
              </a:tr>
              <a:tr h="370539">
                <a:tc>
                  <a:txBody>
                    <a:bodyPr/>
                    <a:lstStyle/>
                    <a:p>
                      <a:pPr marL="0" marR="0">
                        <a:lnSpc>
                          <a:spcPct val="107000"/>
                        </a:lnSpc>
                        <a:spcBef>
                          <a:spcPts val="0"/>
                        </a:spcBef>
                        <a:spcAft>
                          <a:spcPts val="800"/>
                        </a:spcAft>
                      </a:pPr>
                      <a:r>
                        <a:rPr lang="en-US" sz="2400">
                          <a:effectLst/>
                        </a:rPr>
                        <a:t>Additional Test Material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12/5/2023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2/9/2024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4"/>
                  </a:ext>
                </a:extLst>
              </a:tr>
              <a:tr h="370539">
                <a:tc>
                  <a:txBody>
                    <a:bodyPr/>
                    <a:lstStyle/>
                    <a:p>
                      <a:pPr marL="0" marR="0">
                        <a:lnSpc>
                          <a:spcPct val="107000"/>
                        </a:lnSpc>
                        <a:spcBef>
                          <a:spcPts val="0"/>
                        </a:spcBef>
                        <a:spcAft>
                          <a:spcPts val="800"/>
                        </a:spcAft>
                      </a:pPr>
                      <a:r>
                        <a:rPr lang="en-US" sz="2400">
                          <a:effectLst/>
                        </a:rPr>
                        <a:t>Test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1/4/2024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2/16/2023</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5"/>
                  </a:ext>
                </a:extLst>
              </a:tr>
              <a:tr h="370539">
                <a:tc>
                  <a:txBody>
                    <a:bodyPr/>
                    <a:lstStyle/>
                    <a:p>
                      <a:pPr marL="0" marR="0">
                        <a:lnSpc>
                          <a:spcPct val="107000"/>
                        </a:lnSpc>
                        <a:spcBef>
                          <a:spcPts val="0"/>
                        </a:spcBef>
                        <a:spcAft>
                          <a:spcPts val="800"/>
                        </a:spcAft>
                      </a:pPr>
                      <a:r>
                        <a:rPr lang="en-US" sz="2400">
                          <a:effectLst/>
                        </a:rPr>
                        <a:t>All Test Material Received at DRC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3/1/2024</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3/1/2024 </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6"/>
                  </a:ext>
                </a:extLst>
              </a:tr>
              <a:tr h="401975">
                <a:tc>
                  <a:txBody>
                    <a:bodyPr/>
                    <a:lstStyle/>
                    <a:p>
                      <a:pPr marL="0" marR="0">
                        <a:lnSpc>
                          <a:spcPct val="107000"/>
                        </a:lnSpc>
                        <a:spcBef>
                          <a:spcPts val="0"/>
                        </a:spcBef>
                        <a:spcAft>
                          <a:spcPts val="800"/>
                        </a:spcAft>
                      </a:pPr>
                      <a:r>
                        <a:rPr lang="en-US" sz="2400">
                          <a:effectLst/>
                        </a:rPr>
                        <a:t>Pre-Reporting Data Validation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gn="l">
                        <a:spcBef>
                          <a:spcPts val="0"/>
                        </a:spcBef>
                        <a:spcAft>
                          <a:spcPts val="0"/>
                        </a:spcAft>
                      </a:pPr>
                      <a:r>
                        <a:rPr lang="en-US" sz="2400" b="1">
                          <a:effectLst/>
                        </a:rPr>
                        <a:t>3/20/2024</a:t>
                      </a:r>
                      <a:endParaRPr lang="en-US" sz="2400" b="1">
                        <a:effectLst/>
                        <a:latin typeface="Calibri" panose="020F0502020204030204" pitchFamily="34" charset="0"/>
                        <a:ea typeface="Calibri" panose="020F0502020204030204" pitchFamily="34" charset="0"/>
                      </a:endParaRPr>
                    </a:p>
                  </a:txBody>
                  <a:tcPr marL="36995" marR="36995" marT="24663" marB="24663" anchor="ctr"/>
                </a:tc>
                <a:tc>
                  <a:txBody>
                    <a:bodyPr/>
                    <a:lstStyle/>
                    <a:p>
                      <a:pPr marL="0" marR="0" algn="l">
                        <a:spcBef>
                          <a:spcPts val="0"/>
                        </a:spcBef>
                        <a:spcAft>
                          <a:spcPts val="0"/>
                        </a:spcAft>
                      </a:pPr>
                      <a:r>
                        <a:rPr lang="en-US" sz="2400" b="1">
                          <a:effectLst/>
                        </a:rPr>
                        <a:t>4/3/2024</a:t>
                      </a:r>
                      <a:endParaRPr lang="en-US" sz="2400" b="1">
                        <a:effectLst/>
                        <a:latin typeface="Calibri" panose="020F0502020204030204" pitchFamily="34" charset="0"/>
                        <a:ea typeface="Calibri" panose="020F0502020204030204" pitchFamily="34" charset="0"/>
                      </a:endParaRPr>
                    </a:p>
                  </a:txBody>
                  <a:tcPr marL="36995" marR="36995" marT="24663" marB="24663" anchor="ctr"/>
                </a:tc>
                <a:extLst>
                  <a:ext uri="{0D108BD9-81ED-4DB2-BD59-A6C34878D82A}">
                    <a16:rowId xmlns:a16="http://schemas.microsoft.com/office/drawing/2014/main" val="10007"/>
                  </a:ext>
                </a:extLst>
              </a:tr>
              <a:tr h="1368782">
                <a:tc>
                  <a:txBody>
                    <a:bodyPr/>
                    <a:lstStyle/>
                    <a:p>
                      <a:pPr marL="0" marR="0">
                        <a:lnSpc>
                          <a:spcPct val="107000"/>
                        </a:lnSpc>
                        <a:spcBef>
                          <a:spcPts val="0"/>
                        </a:spcBef>
                        <a:spcAft>
                          <a:spcPts val="800"/>
                        </a:spcAft>
                      </a:pPr>
                      <a:r>
                        <a:rPr lang="en-US" sz="2400">
                          <a:effectLst/>
                        </a:rPr>
                        <a:t>Districts Receive Reports</a:t>
                      </a:r>
                    </a:p>
                  </a:txBody>
                  <a:tcPr marL="5416" marR="5416" marT="5416" marB="5416" anchor="ctr"/>
                </a:tc>
                <a:tc>
                  <a:txBody>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a:effectLst/>
                        </a:rPr>
                        <a:t>9/11/2024</a:t>
                      </a:r>
                    </a:p>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a:effectLst/>
                        </a:rPr>
                        <a:t>(online)-WIDA Alternate ACCESS</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rPr>
                        <a:t>9/26/2024</a:t>
                      </a:r>
                    </a:p>
                    <a:p>
                      <a:pPr marL="0" marR="0">
                        <a:lnSpc>
                          <a:spcPct val="107000"/>
                        </a:lnSpc>
                        <a:spcBef>
                          <a:spcPts val="0"/>
                        </a:spcBef>
                        <a:spcAft>
                          <a:spcPts val="800"/>
                        </a:spcAft>
                      </a:pPr>
                      <a:r>
                        <a:rPr lang="en-US" sz="2400" b="1">
                          <a:effectLst/>
                        </a:rPr>
                        <a:t> (printed)-WIDA Alternate</a:t>
                      </a:r>
                      <a:r>
                        <a:rPr lang="en-US" sz="2400" b="1" baseline="0">
                          <a:effectLst/>
                        </a:rPr>
                        <a:t> ACCESS</a:t>
                      </a: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8"/>
                  </a:ext>
                </a:extLst>
              </a:tr>
              <a:tr h="372691">
                <a:tc>
                  <a:txBody>
                    <a:bodyPr/>
                    <a:lstStyle/>
                    <a:p>
                      <a:pPr marL="0" marR="0">
                        <a:lnSpc>
                          <a:spcPct val="107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endParaRPr lang="en-US" sz="2400" b="1">
                        <a:effectLst/>
                        <a:latin typeface="+mn-lt"/>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9353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7175"/>
            <a:ext cx="11121656" cy="1320800"/>
          </a:xfrm>
        </p:spPr>
        <p:txBody>
          <a:bodyPr>
            <a:normAutofit/>
          </a:bodyPr>
          <a:lstStyle/>
          <a:p>
            <a:r>
              <a:rPr lang="en-US"/>
              <a:t>Kentucky </a:t>
            </a:r>
            <a:r>
              <a:rPr lang="en-US">
                <a:hlinkClick r:id="rId3"/>
              </a:rPr>
              <a:t>ACCESS Trainings</a:t>
            </a:r>
            <a:r>
              <a:rPr lang="en-US"/>
              <a:t> on KDE Website</a:t>
            </a:r>
          </a:p>
        </p:txBody>
      </p:sp>
      <p:sp>
        <p:nvSpPr>
          <p:cNvPr id="3" name="Text Placeholder 2"/>
          <p:cNvSpPr>
            <a:spLocks noGrp="1"/>
          </p:cNvSpPr>
          <p:nvPr>
            <p:ph type="body" sz="quarter" idx="4294967295"/>
          </p:nvPr>
        </p:nvSpPr>
        <p:spPr>
          <a:xfrm>
            <a:off x="334593" y="1560852"/>
            <a:ext cx="9188450" cy="4900612"/>
          </a:xfrm>
        </p:spPr>
        <p:txBody>
          <a:bodyPr>
            <a:normAutofit/>
          </a:bodyPr>
          <a:lstStyle/>
          <a:p>
            <a:r>
              <a:rPr lang="en-US" sz="3200"/>
              <a:t>User Accounts</a:t>
            </a:r>
          </a:p>
          <a:p>
            <a:r>
              <a:rPr lang="en-US" sz="3200"/>
              <a:t>Materials Ordering</a:t>
            </a:r>
          </a:p>
          <a:p>
            <a:r>
              <a:rPr lang="en-US" sz="3200"/>
              <a:t>Test Setup</a:t>
            </a:r>
          </a:p>
          <a:p>
            <a:r>
              <a:rPr lang="en-US" sz="3200"/>
              <a:t>Writing Tier Placement</a:t>
            </a:r>
          </a:p>
          <a:p>
            <a:r>
              <a:rPr lang="en-US" sz="3200"/>
              <a:t>Overview</a:t>
            </a:r>
          </a:p>
          <a:p>
            <a:r>
              <a:rPr lang="en-US" sz="3200"/>
              <a:t>ACCESS Roster Training in SDRR </a:t>
            </a:r>
          </a:p>
        </p:txBody>
      </p:sp>
      <p:sp>
        <p:nvSpPr>
          <p:cNvPr id="7" name="Slide Number Placeholder 6">
            <a:extLst>
              <a:ext uri="{FF2B5EF4-FFF2-40B4-BE49-F238E27FC236}">
                <a16:creationId xmlns:a16="http://schemas.microsoft.com/office/drawing/2014/main" id="{A72E4CE5-A65A-40ED-AB17-968F0507385E}"/>
              </a:ext>
            </a:extLst>
          </p:cNvPr>
          <p:cNvSpPr>
            <a:spLocks noGrp="1"/>
          </p:cNvSpPr>
          <p:nvPr>
            <p:ph type="sldNum" sz="quarter" idx="10"/>
          </p:nvPr>
        </p:nvSpPr>
        <p:spPr>
          <a:xfrm>
            <a:off x="6915874" y="6418262"/>
            <a:ext cx="683339" cy="365125"/>
          </a:xfrm>
        </p:spPr>
        <p:txBody>
          <a:bodyPr/>
          <a:lstStyle/>
          <a:p>
            <a:fld id="{91BD7323-49BF-4C97-8773-5EC64C492009}" type="slidenum">
              <a:rPr lang="en-US" smtClean="0">
                <a:solidFill>
                  <a:schemeClr val="bg1"/>
                </a:solidFill>
              </a:rPr>
              <a:pPr/>
              <a:t>22</a:t>
            </a:fld>
            <a:endParaRPr lang="en-US">
              <a:solidFill>
                <a:schemeClr val="bg1"/>
              </a:solidFill>
            </a:endParaRPr>
          </a:p>
        </p:txBody>
      </p:sp>
    </p:spTree>
    <p:extLst>
      <p:ext uri="{BB962C8B-B14F-4D97-AF65-F5344CB8AC3E}">
        <p14:creationId xmlns:p14="http://schemas.microsoft.com/office/powerpoint/2010/main" val="61931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06400" y="533400"/>
            <a:ext cx="10160000" cy="1066800"/>
          </a:xfrm>
        </p:spPr>
        <p:txBody>
          <a:bodyPr rtlCol="0">
            <a:noAutofit/>
          </a:bodyPr>
          <a:lstStyle/>
          <a:p>
            <a:pPr>
              <a:defRPr/>
            </a:pPr>
            <a:r>
              <a:rPr lang="en-US">
                <a:ea typeface="+mj-ea"/>
              </a:rPr>
              <a:t>ACCESS for ELLs</a:t>
            </a:r>
            <a:r>
              <a:rPr lang="en-US" baseline="30000">
                <a:ea typeface="+mj-ea"/>
              </a:rPr>
              <a:t>®</a:t>
            </a:r>
            <a:r>
              <a:rPr lang="en-US">
                <a:ea typeface="+mj-ea"/>
              </a:rPr>
              <a:t> Exit Criteria</a:t>
            </a:r>
          </a:p>
        </p:txBody>
      </p:sp>
      <p:sp>
        <p:nvSpPr>
          <p:cNvPr id="14339" name="Content Placeholder 1"/>
          <p:cNvSpPr>
            <a:spLocks noGrp="1"/>
          </p:cNvSpPr>
          <p:nvPr>
            <p:ph idx="4294967295"/>
          </p:nvPr>
        </p:nvSpPr>
        <p:spPr>
          <a:xfrm>
            <a:off x="489456" y="1735666"/>
            <a:ext cx="9467344" cy="3874912"/>
          </a:xfrm>
          <a:prstGeom prst="rect">
            <a:avLst/>
          </a:prstGeom>
        </p:spPr>
        <p:txBody>
          <a:bodyPr>
            <a:normAutofit fontScale="85000" lnSpcReduction="20000"/>
          </a:bodyPr>
          <a:lstStyle/>
          <a:p>
            <a:pPr marL="154513" indent="-8466">
              <a:buNone/>
            </a:pPr>
            <a:r>
              <a:rPr lang="en-US" altLang="en-US" sz="3600"/>
              <a:t>ACCESS</a:t>
            </a:r>
          </a:p>
          <a:p>
            <a:pPr marL="154513" indent="-8466">
              <a:buNone/>
            </a:pPr>
            <a:r>
              <a:rPr lang="en-US" altLang="en-US" sz="3600"/>
              <a:t>Overall composite of a 4.5 on a Tier B/C.</a:t>
            </a:r>
          </a:p>
          <a:p>
            <a:pPr marL="154513" indent="-8466">
              <a:buNone/>
            </a:pPr>
            <a:endParaRPr lang="en-US" altLang="en-US" sz="3600"/>
          </a:p>
          <a:p>
            <a:pPr marL="154513" indent="-8466">
              <a:buNone/>
            </a:pPr>
            <a:r>
              <a:rPr lang="en-US" altLang="en-US" sz="3600"/>
              <a:t>Kindergarten ACCESS</a:t>
            </a:r>
          </a:p>
          <a:p>
            <a:pPr marL="154513" indent="-8466">
              <a:buNone/>
            </a:pPr>
            <a:r>
              <a:rPr lang="en-US" altLang="en-US" sz="3600"/>
              <a:t>Overall composite of a 4.5.</a:t>
            </a:r>
          </a:p>
          <a:p>
            <a:pPr marL="154513" indent="-8466">
              <a:buNone/>
            </a:pPr>
            <a:endParaRPr lang="en-US" altLang="en-US" sz="3600"/>
          </a:p>
          <a:p>
            <a:pPr marL="154513" indent="-8466">
              <a:buNone/>
            </a:pPr>
            <a:r>
              <a:rPr lang="en-US" altLang="en-US" sz="3600"/>
              <a:t>Alternate ACCESS</a:t>
            </a:r>
          </a:p>
          <a:p>
            <a:pPr marL="154513" indent="-8466">
              <a:buNone/>
            </a:pPr>
            <a:r>
              <a:rPr lang="en-US" altLang="en-US" sz="3600"/>
              <a:t>Overall composite of a proficiency level of P2.</a:t>
            </a:r>
          </a:p>
          <a:p>
            <a:pPr marL="154513" indent="-8466">
              <a:buNone/>
            </a:pPr>
            <a:endParaRPr lang="en-US" altLang="en-US" sz="3200"/>
          </a:p>
        </p:txBody>
      </p:sp>
      <p:sp>
        <p:nvSpPr>
          <p:cNvPr id="3" name="Slide Number Placeholder 2">
            <a:extLst>
              <a:ext uri="{FF2B5EF4-FFF2-40B4-BE49-F238E27FC236}">
                <a16:creationId xmlns:a16="http://schemas.microsoft.com/office/drawing/2014/main" id="{460E8519-DB71-82EA-83D1-7F567C2A710B}"/>
              </a:ext>
            </a:extLst>
          </p:cNvPr>
          <p:cNvSpPr>
            <a:spLocks noGrp="1"/>
          </p:cNvSpPr>
          <p:nvPr>
            <p:ph type="sldNum" sz="quarter" idx="12"/>
          </p:nvPr>
        </p:nvSpPr>
        <p:spPr/>
        <p:txBody>
          <a:bodyPr/>
          <a:lstStyle/>
          <a:p>
            <a:fld id="{91BD7323-49BF-4C97-8773-5EC64C492009}" type="slidenum">
              <a:rPr lang="en-US" smtClean="0"/>
              <a:t>23</a:t>
            </a:fld>
            <a:endParaRPr lang="en-US"/>
          </a:p>
        </p:txBody>
      </p:sp>
    </p:spTree>
    <p:extLst>
      <p:ext uri="{BB962C8B-B14F-4D97-AF65-F5344CB8AC3E}">
        <p14:creationId xmlns:p14="http://schemas.microsoft.com/office/powerpoint/2010/main" val="2092650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12"/>
            <p:extLst>
              <p:ext uri="{D42A27DB-BD31-4B8C-83A1-F6EECF244321}">
                <p14:modId xmlns:p14="http://schemas.microsoft.com/office/powerpoint/2010/main" val="2034465141"/>
              </p:ext>
            </p:extLst>
          </p:nvPr>
        </p:nvGraphicFramePr>
        <p:xfrm>
          <a:off x="373991" y="938784"/>
          <a:ext cx="8521653" cy="4660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73991" y="181723"/>
            <a:ext cx="9885872" cy="900264"/>
          </a:xfrm>
        </p:spPr>
        <p:txBody>
          <a:bodyPr>
            <a:noAutofit/>
          </a:bodyPr>
          <a:lstStyle/>
          <a:p>
            <a:r>
              <a:rPr lang="en-US"/>
              <a:t>ACCESS for ELLs Questions</a:t>
            </a:r>
          </a:p>
        </p:txBody>
      </p:sp>
      <p:sp>
        <p:nvSpPr>
          <p:cNvPr id="2" name="Slide Number Placeholder 1">
            <a:extLst>
              <a:ext uri="{FF2B5EF4-FFF2-40B4-BE49-F238E27FC236}">
                <a16:creationId xmlns:a16="http://schemas.microsoft.com/office/drawing/2014/main" id="{8F21A8E6-D6D5-892B-FC21-E0DB49F0ADED}"/>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161680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1088-8A4F-FAB3-D51C-4810530AF9A5}"/>
              </a:ext>
            </a:extLst>
          </p:cNvPr>
          <p:cNvSpPr>
            <a:spLocks noGrp="1"/>
          </p:cNvSpPr>
          <p:nvPr>
            <p:ph type="title"/>
          </p:nvPr>
        </p:nvSpPr>
        <p:spPr/>
        <p:txBody>
          <a:bodyPr/>
          <a:lstStyle/>
          <a:p>
            <a:r>
              <a:rPr lang="en-US"/>
              <a:t>ACCESS for ELLs Reminders</a:t>
            </a:r>
          </a:p>
        </p:txBody>
      </p:sp>
      <p:sp>
        <p:nvSpPr>
          <p:cNvPr id="3" name="Content Placeholder 2">
            <a:extLst>
              <a:ext uri="{FF2B5EF4-FFF2-40B4-BE49-F238E27FC236}">
                <a16:creationId xmlns:a16="http://schemas.microsoft.com/office/drawing/2014/main" id="{C133E3FB-99CB-4E2D-C7CF-4198776B261D}"/>
              </a:ext>
            </a:extLst>
          </p:cNvPr>
          <p:cNvSpPr>
            <a:spLocks noGrp="1"/>
          </p:cNvSpPr>
          <p:nvPr>
            <p:ph type="body" idx="1"/>
          </p:nvPr>
        </p:nvSpPr>
        <p:spPr/>
        <p:txBody>
          <a:bodyPr vert="horz" lIns="91440" tIns="45720" rIns="91440" bIns="45720" rtlCol="0" anchor="t">
            <a:normAutofit/>
          </a:bodyPr>
          <a:lstStyle/>
          <a:p>
            <a:r>
              <a:rPr lang="en-US"/>
              <a:t>SDRR</a:t>
            </a:r>
          </a:p>
        </p:txBody>
      </p:sp>
    </p:spTree>
    <p:extLst>
      <p:ext uri="{BB962C8B-B14F-4D97-AF65-F5344CB8AC3E}">
        <p14:creationId xmlns:p14="http://schemas.microsoft.com/office/powerpoint/2010/main" val="284273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4656" y="0"/>
            <a:ext cx="9164684" cy="788692"/>
          </a:xfrm>
        </p:spPr>
        <p:txBody>
          <a:bodyPr>
            <a:normAutofit/>
          </a:bodyPr>
          <a:lstStyle/>
          <a:p>
            <a:r>
              <a:rPr lang="en-US"/>
              <a:t>ACCESS for ELLs in SDRR</a:t>
            </a:r>
          </a:p>
        </p:txBody>
      </p:sp>
      <p:sp>
        <p:nvSpPr>
          <p:cNvPr id="14" name="Text Placeholder 13"/>
          <p:cNvSpPr>
            <a:spLocks noGrp="1"/>
          </p:cNvSpPr>
          <p:nvPr>
            <p:ph type="body" sz="quarter" idx="13"/>
          </p:nvPr>
        </p:nvSpPr>
        <p:spPr>
          <a:xfrm>
            <a:off x="184656" y="904403"/>
            <a:ext cx="11622821" cy="5267224"/>
          </a:xfrm>
        </p:spPr>
        <p:txBody>
          <a:bodyPr vert="horz" lIns="91440" tIns="45720" rIns="91440" bIns="45720" rtlCol="0" anchor="t">
            <a:normAutofit fontScale="62500" lnSpcReduction="20000"/>
          </a:bodyPr>
          <a:lstStyle/>
          <a:p>
            <a:r>
              <a:rPr lang="en-US" sz="4000"/>
              <a:t>Rosters to submit nonparticipations for ACCESS for ELLs will open on Jan. 5 and close on Mar. 7 at noon ET for new tickets.</a:t>
            </a:r>
          </a:p>
          <a:p>
            <a:r>
              <a:rPr lang="en-US" sz="4000"/>
              <a:t>The student listing will be blank initially.</a:t>
            </a:r>
          </a:p>
          <a:p>
            <a:pPr>
              <a:buClr>
                <a:schemeClr val="tx1"/>
              </a:buClr>
            </a:pPr>
            <a:r>
              <a:rPr lang="en-US" sz="4000">
                <a:solidFill>
                  <a:srgbClr val="D2A000"/>
                </a:solidFill>
              </a:rPr>
              <a:t>Do not </a:t>
            </a:r>
            <a:r>
              <a:rPr lang="en-US" sz="4000"/>
              <a:t>add students to the roster who are participating in ACCESS or WIDA Alternate ACCESS.</a:t>
            </a:r>
          </a:p>
          <a:p>
            <a:r>
              <a:rPr lang="en-US" sz="4000"/>
              <a:t>Only add students to the student listing for the following reasons:</a:t>
            </a:r>
          </a:p>
          <a:p>
            <a:pPr lvl="1"/>
            <a:r>
              <a:rPr lang="en-US" sz="4000"/>
              <a:t>Medical Nonparticipation</a:t>
            </a:r>
          </a:p>
          <a:p>
            <a:pPr lvl="1"/>
            <a:r>
              <a:rPr lang="en-US" sz="4000"/>
              <a:t>Withdrew After the Testing Window Began</a:t>
            </a:r>
          </a:p>
          <a:p>
            <a:pPr lvl="1"/>
            <a:r>
              <a:rPr lang="en-US" sz="4000"/>
              <a:t>Expelled Without Services</a:t>
            </a:r>
          </a:p>
          <a:p>
            <a:pPr lvl="1"/>
            <a:r>
              <a:rPr lang="en-US" sz="4000"/>
              <a:t>IFEP-Initially Fully English Proficient on the WIDA Online Screener (Grades 1-12)</a:t>
            </a:r>
          </a:p>
          <a:p>
            <a:pPr lvl="1"/>
            <a:r>
              <a:rPr lang="en-US" sz="4000"/>
              <a:t>RFEP-Redesignated Fully English Proficient on ACCESS (Grades K-12)</a:t>
            </a:r>
          </a:p>
          <a:p>
            <a:r>
              <a:rPr lang="en-US" sz="4000"/>
              <a:t>Upload scanned copies of the Medical nonparticipation form(s) in SDRR.</a:t>
            </a:r>
          </a:p>
          <a:p>
            <a:r>
              <a:rPr lang="en-US" sz="4000"/>
              <a:t>Keep a copy of the ACCESS for ELLs Roster nonparticipation changes made by the district prior to closing on Mar. 7.</a:t>
            </a:r>
          </a:p>
          <a:p>
            <a:endParaRPr lang="en-US"/>
          </a:p>
          <a:p>
            <a:pPr marL="457200" lvl="1" indent="0">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74" y="40244"/>
            <a:ext cx="8978969" cy="1320800"/>
          </a:xfrm>
        </p:spPr>
        <p:txBody>
          <a:bodyPr>
            <a:normAutofit/>
          </a:bodyPr>
          <a:lstStyle/>
          <a:p>
            <a:r>
              <a:rPr lang="en-US"/>
              <a:t>Secure Web Applications Login Page</a:t>
            </a:r>
          </a:p>
        </p:txBody>
      </p:sp>
      <p:pic>
        <p:nvPicPr>
          <p:cNvPr id="3" name="Picture 2" descr="This is an image of the   KDE secure web application page at applications.education.ky.gov/login/default.aspx to login to SDRR, you will come to the login page . It has a single sign in login on the right hand side of the screen in the box to enter your username and password to get access to SDRR. ">
            <a:extLst>
              <a:ext uri="{FF2B5EF4-FFF2-40B4-BE49-F238E27FC236}">
                <a16:creationId xmlns:a16="http://schemas.microsoft.com/office/drawing/2014/main" id="{A37E8A55-4E51-4B10-9574-581C8AD82CF7}"/>
              </a:ext>
            </a:extLst>
          </p:cNvPr>
          <p:cNvPicPr>
            <a:picLocks noChangeAspect="1"/>
          </p:cNvPicPr>
          <p:nvPr/>
        </p:nvPicPr>
        <p:blipFill>
          <a:blip r:embed="rId3"/>
          <a:stretch>
            <a:fillRect/>
          </a:stretch>
        </p:blipFill>
        <p:spPr>
          <a:xfrm>
            <a:off x="259795" y="1404829"/>
            <a:ext cx="8360667" cy="4213146"/>
          </a:xfrm>
          <a:prstGeom prst="rect">
            <a:avLst/>
          </a:prstGeom>
        </p:spPr>
      </p:pic>
      <p:sp>
        <p:nvSpPr>
          <p:cNvPr id="7" name="Rounded Rectangle 6" descr="Secure Web Application URL" title="Secure Web Application URL">
            <a:extLst>
              <a:ext uri="{FF2B5EF4-FFF2-40B4-BE49-F238E27FC236}">
                <a16:creationId xmlns:a16="http://schemas.microsoft.com/office/drawing/2014/main" id="{6A7B7F0B-AF6B-4FC4-A11F-39F2A3DE2069}"/>
              </a:ext>
            </a:extLst>
          </p:cNvPr>
          <p:cNvSpPr/>
          <p:nvPr/>
        </p:nvSpPr>
        <p:spPr>
          <a:xfrm>
            <a:off x="40105" y="5386222"/>
            <a:ext cx="9152454" cy="668528"/>
          </a:xfrm>
          <a:prstGeom prst="roundRect">
            <a:avLst/>
          </a:prstGeom>
          <a:solidFill>
            <a:schemeClr val="tx2">
              <a:lumMod val="20000"/>
              <a:lumOff val="8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hlinkClick r:id="rId4" tooltip="Secure Web Application URL"/>
              </a:rPr>
              <a:t>https://applications.education.ky.gov/login/default.aspx</a:t>
            </a:r>
            <a:r>
              <a:rPr lang="en-US" sz="2800">
                <a:solidFill>
                  <a:srgbClr val="FF0000"/>
                </a:solidFill>
              </a:rPr>
              <a:t> </a:t>
            </a:r>
          </a:p>
        </p:txBody>
      </p:sp>
    </p:spTree>
    <p:extLst>
      <p:ext uri="{BB962C8B-B14F-4D97-AF65-F5344CB8AC3E}">
        <p14:creationId xmlns:p14="http://schemas.microsoft.com/office/powerpoint/2010/main" val="176966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t has the URL that is hyperlinked to get you into SDRR.&#10;https://oaa-adc.education.ky.gov/" title="SDRR"/>
          <p:cNvSpPr>
            <a:spLocks noGrp="1"/>
          </p:cNvSpPr>
          <p:nvPr>
            <p:ph type="title"/>
          </p:nvPr>
        </p:nvSpPr>
        <p:spPr/>
        <p:txBody>
          <a:bodyPr/>
          <a:lstStyle/>
          <a:p>
            <a:r>
              <a:rPr lang="en-US"/>
              <a:t>Secure Web Application-SDRR</a:t>
            </a:r>
          </a:p>
        </p:txBody>
      </p:sp>
      <p:sp>
        <p:nvSpPr>
          <p:cNvPr id="9" name="Text Placeholder 8" descr="URL to the Student Rosters and Review (SDRR) application&#10;https://oaa-adc.education.ky.gov/&#10;" title="SDRR URL"/>
          <p:cNvSpPr>
            <a:spLocks noGrp="1"/>
          </p:cNvSpPr>
          <p:nvPr>
            <p:ph type="body" idx="1"/>
          </p:nvPr>
        </p:nvSpPr>
        <p:spPr/>
        <p:txBody>
          <a:bodyPr vert="horz" lIns="91440" tIns="45720" rIns="91440" bIns="45720" rtlCol="0" anchor="t">
            <a:normAutofit/>
          </a:bodyPr>
          <a:lstStyle/>
          <a:p>
            <a:r>
              <a:rPr lang="en-US">
                <a:hlinkClick r:id="rId3"/>
              </a:rPr>
              <a:t>Application - Login (ky.gov)</a:t>
            </a:r>
            <a:endParaRPr lang="en-US"/>
          </a:p>
        </p:txBody>
      </p:sp>
      <p:sp>
        <p:nvSpPr>
          <p:cNvPr id="5" name="Slide Number Placeholder 4">
            <a:extLst>
              <a:ext uri="{FF2B5EF4-FFF2-40B4-BE49-F238E27FC236}">
                <a16:creationId xmlns:a16="http://schemas.microsoft.com/office/drawing/2014/main" id="{F5CC5A66-1A87-4105-9346-903CB0D1A450}"/>
              </a:ext>
            </a:extLst>
          </p:cNvPr>
          <p:cNvSpPr>
            <a:spLocks noGrp="1"/>
          </p:cNvSpPr>
          <p:nvPr>
            <p:ph type="sldNum" sz="quarter" idx="12"/>
          </p:nvPr>
        </p:nvSpPr>
        <p:spPr/>
        <p:txBody>
          <a:bodyPr/>
          <a:lstStyle/>
          <a:p>
            <a:fld id="{01152AFA-7C55-604E-8665-049907417E35}" type="slidenum">
              <a:rPr lang="en-US" smtClean="0"/>
              <a:pPr/>
              <a:t>6</a:t>
            </a:fld>
            <a:endParaRPr lang="en-US"/>
          </a:p>
        </p:txBody>
      </p:sp>
    </p:spTree>
    <p:extLst>
      <p:ext uri="{BB962C8B-B14F-4D97-AF65-F5344CB8AC3E}">
        <p14:creationId xmlns:p14="http://schemas.microsoft.com/office/powerpoint/2010/main" val="45673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3" y="92765"/>
            <a:ext cx="8596668" cy="1320800"/>
          </a:xfrm>
        </p:spPr>
        <p:txBody>
          <a:bodyPr>
            <a:normAutofit/>
          </a:bodyPr>
          <a:lstStyle/>
          <a:p>
            <a:r>
              <a:rPr lang="en-US"/>
              <a:t>Welcome/Home Page</a:t>
            </a:r>
            <a:endParaRPr lang="en-US">
              <a:solidFill>
                <a:srgbClr val="FF0000"/>
              </a:solidFill>
            </a:endParaRPr>
          </a:p>
        </p:txBody>
      </p:sp>
      <p:pic>
        <p:nvPicPr>
          <p:cNvPr id="1026" name="Picture 10" descr="This is an image of the welcome page of SDRR. It has the latest announcements. It has what is open and closed in SDRR. It links to the ACCESS Roster student listing, ticket listing and download the rosters prior to closing.">
            <a:extLst>
              <a:ext uri="{FF2B5EF4-FFF2-40B4-BE49-F238E27FC236}">
                <a16:creationId xmlns:a16="http://schemas.microsoft.com/office/drawing/2014/main" id="{65442DF9-715A-EB22-EE7B-82DAD431A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17" y="1021194"/>
            <a:ext cx="6822831" cy="574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27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52" y="31411"/>
            <a:ext cx="11960352" cy="1320800"/>
          </a:xfrm>
          <a:prstGeom prst="rect">
            <a:avLst/>
          </a:prstGeom>
        </p:spPr>
        <p:txBody>
          <a:bodyPr>
            <a:normAutofit/>
          </a:bodyPr>
          <a:lstStyle/>
          <a:p>
            <a:r>
              <a:rPr lang="en-US"/>
              <a:t>ACCESS- SDRR Tasks, Quick Links and Tickets</a:t>
            </a:r>
          </a:p>
        </p:txBody>
      </p:sp>
      <p:sp>
        <p:nvSpPr>
          <p:cNvPr id="5" name="Slide Number Placeholder 4">
            <a:extLst>
              <a:ext uri="{FF2B5EF4-FFF2-40B4-BE49-F238E27FC236}">
                <a16:creationId xmlns:a16="http://schemas.microsoft.com/office/drawing/2014/main" id="{1065162D-B47D-4E38-BF52-4D844FFB8F6D}"/>
              </a:ext>
            </a:extLst>
          </p:cNvPr>
          <p:cNvSpPr>
            <a:spLocks noGrp="1"/>
          </p:cNvSpPr>
          <p:nvPr>
            <p:ph type="sldNum" sz="quarter" idx="10"/>
          </p:nvPr>
        </p:nvSpPr>
        <p:spPr>
          <a:xfrm>
            <a:off x="6510242" y="6359004"/>
            <a:ext cx="683339" cy="365125"/>
          </a:xfrm>
        </p:spPr>
        <p:txBody>
          <a:bodyPr/>
          <a:lstStyle/>
          <a:p>
            <a:fld id="{91BD7323-49BF-4C97-8773-5EC64C492009}" type="slidenum">
              <a:rPr lang="en-US" smtClean="0">
                <a:solidFill>
                  <a:schemeClr val="bg1"/>
                </a:solidFill>
              </a:rPr>
              <a:pPr/>
              <a:t>8</a:t>
            </a:fld>
            <a:endParaRPr lang="en-US">
              <a:solidFill>
                <a:schemeClr val="bg1"/>
              </a:solidFill>
            </a:endParaRPr>
          </a:p>
        </p:txBody>
      </p:sp>
      <p:pic>
        <p:nvPicPr>
          <p:cNvPr id="1026" name="Picture 7" descr="This is an image of the SDRR task list that helps you know what to do with the ACCESS and Alternate ACCESS rosters in SDRR. Add only the EL students who will be enrolled but for whom nonparticipation is being requested. The allowable reasons for non-participations are Medical, Initially Fully English Proficient, Redesignated Fully English Proficient (RFEP), Expelled, and Withdrawn after the testing window began. Upload scanned copies of the Medical form as documentation in SDRR as part of the request for non-participation. Review the Roster Ticket Listing in SDRR, noting any Denied or Updated tickets for possible further action. Before the end of the roster window, export copies of the Roster Student Listing and the Roster Ticket Listing, storing them securely in the district. It also provides under quick links to get to the student listings for SDRR for you to add a student then file a nonparticipation. It also tells you what tickets you have added and how many to SDRR.">
            <a:extLst>
              <a:ext uri="{FF2B5EF4-FFF2-40B4-BE49-F238E27FC236}">
                <a16:creationId xmlns:a16="http://schemas.microsoft.com/office/drawing/2014/main" id="{F4E70FD0-C39E-06C8-07F1-BEC0F3B80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26" y="1083755"/>
            <a:ext cx="8047478" cy="450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43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52" y="1295134"/>
            <a:ext cx="4992978" cy="3167063"/>
          </a:xfrm>
          <a:prstGeom prst="rect">
            <a:avLst/>
          </a:prstGeom>
        </p:spPr>
        <p:txBody>
          <a:bodyPr>
            <a:normAutofit fontScale="90000"/>
          </a:bodyPr>
          <a:lstStyle/>
          <a:p>
            <a:r>
              <a:rPr lang="en-US"/>
              <a:t>Student Listing Page- </a:t>
            </a:r>
            <a:br>
              <a:rPr lang="en-US"/>
            </a:br>
            <a:r>
              <a:rPr lang="en-US"/>
              <a:t>will be blank until students who need a nonparticipation for ACCESS/Alternate ACCESS are added</a:t>
            </a:r>
          </a:p>
        </p:txBody>
      </p:sp>
      <p:sp>
        <p:nvSpPr>
          <p:cNvPr id="5" name="Slide Number Placeholder 4">
            <a:extLst>
              <a:ext uri="{FF2B5EF4-FFF2-40B4-BE49-F238E27FC236}">
                <a16:creationId xmlns:a16="http://schemas.microsoft.com/office/drawing/2014/main" id="{084A6A5B-387C-4519-812D-778BE574616D}"/>
              </a:ext>
            </a:extLst>
          </p:cNvPr>
          <p:cNvSpPr>
            <a:spLocks noGrp="1"/>
          </p:cNvSpPr>
          <p:nvPr>
            <p:ph type="sldNum" sz="quarter" idx="10"/>
          </p:nvPr>
        </p:nvSpPr>
        <p:spPr>
          <a:xfrm>
            <a:off x="6736020" y="6350854"/>
            <a:ext cx="683339" cy="365125"/>
          </a:xfrm>
        </p:spPr>
        <p:txBody>
          <a:bodyPr/>
          <a:lstStyle/>
          <a:p>
            <a:fld id="{91BD7323-49BF-4C97-8773-5EC64C492009}" type="slidenum">
              <a:rPr lang="en-US" smtClean="0">
                <a:solidFill>
                  <a:schemeClr val="bg1"/>
                </a:solidFill>
              </a:rPr>
              <a:pPr/>
              <a:t>9</a:t>
            </a:fld>
            <a:endParaRPr lang="en-US">
              <a:solidFill>
                <a:schemeClr val="bg1"/>
              </a:solidFill>
            </a:endParaRPr>
          </a:p>
        </p:txBody>
      </p:sp>
      <p:pic>
        <p:nvPicPr>
          <p:cNvPr id="2050" name="Picture 8" descr="This is the image of the student listing page. It will be blank when you click on it under quick links on the homepage of SDRR and you will need to add a student to be able to file the nonparticipation for ACCESS that is needed for the student. You just need to select the add a student button that is under the box to the right and then it will go through the process for adding the student.">
            <a:extLst>
              <a:ext uri="{FF2B5EF4-FFF2-40B4-BE49-F238E27FC236}">
                <a16:creationId xmlns:a16="http://schemas.microsoft.com/office/drawing/2014/main" id="{F46B000B-E56C-1967-9BAE-9B42F1E60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330" y="946328"/>
            <a:ext cx="6981803" cy="368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36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ACCESS Rosters Training PPTX</RoutingRuleDescription>
    <PublishingExpirationDate xmlns="http://schemas.microsoft.com/sharepoint/v3" xsi:nil="true"/>
    <PublishingStartDate xmlns="http://schemas.microsoft.com/sharepoint/v3" xsi:nil="true"/>
    <Publication_x0020_Date xmlns="3a62de7d-ba57-4f43-9dae-9623ba637be0">2023-12-15T18:31:35+00:00</Publication_x0020_Date>
    <Audience1 xmlns="3a62de7d-ba57-4f43-9dae-9623ba637be0">
      <Value>2</Value>
    </Audience1>
    <_dlc_DocId xmlns="3a62de7d-ba57-4f43-9dae-9623ba637be0">KYED-484-440</_dlc_DocId>
    <_dlc_DocIdUrl xmlns="3a62de7d-ba57-4f43-9dae-9623ba637be0">
      <Url>https://www.education.ky.gov/AA/Assessments/_layouts/15/DocIdRedir.aspx?ID=KYED-484-440</Url>
      <Description>KYED-484-440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DA2323B-71C5-49CB-A5C4-A1A816830562}"/>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www.w3.org/XML/1998/namespace"/>
    <ds:schemaRef ds:uri="http://purl.org/dc/dcmitype/"/>
    <ds:schemaRef ds:uri="http://purl.org/dc/elements/1.1/"/>
    <ds:schemaRef ds:uri="http://purl.org/dc/terms/"/>
    <ds:schemaRef ds:uri="c4bbda24-f7c9-41ba-9732-e119dcb2eb79"/>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ba77eba-537c-4146-977f-ca75ba92ef12"/>
  </ds:schemaRefs>
</ds:datastoreItem>
</file>

<file path=customXml/itemProps4.xml><?xml version="1.0" encoding="utf-8"?>
<ds:datastoreItem xmlns:ds="http://schemas.openxmlformats.org/officeDocument/2006/customXml" ds:itemID="{4F9D3989-F326-494B-BDE8-179E3FCF633D}"/>
</file>

<file path=docProps/app.xml><?xml version="1.0" encoding="utf-8"?>
<Properties xmlns="http://schemas.openxmlformats.org/officeDocument/2006/extended-properties" xmlns:vt="http://schemas.openxmlformats.org/officeDocument/2006/docPropsVTypes">
  <Template>KDE PowerPoint Template 2021</Template>
  <TotalTime>3</TotalTime>
  <Words>1221</Words>
  <Application>Microsoft Office PowerPoint</Application>
  <PresentationFormat>Widescreen</PresentationFormat>
  <Paragraphs>185</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Franklin Gothic Medium</vt:lpstr>
      <vt:lpstr>Times New Roman</vt:lpstr>
      <vt:lpstr>Office Theme</vt:lpstr>
      <vt:lpstr>Student Data Review and Rosters (SDRR) </vt:lpstr>
      <vt:lpstr>Agenda</vt:lpstr>
      <vt:lpstr>ACCESS for ELLs Reminders</vt:lpstr>
      <vt:lpstr>ACCESS for ELLs in SDRR</vt:lpstr>
      <vt:lpstr>Secure Web Applications Login Page</vt:lpstr>
      <vt:lpstr>Secure Web Application-SDRR</vt:lpstr>
      <vt:lpstr>Welcome/Home Page</vt:lpstr>
      <vt:lpstr>ACCESS- SDRR Tasks, Quick Links and Tickets</vt:lpstr>
      <vt:lpstr>Student Listing Page-  will be blank until students who need a nonparticipation for ACCESS/Alternate ACCESS are added</vt:lpstr>
      <vt:lpstr>Adding a Student - Need SSID</vt:lpstr>
      <vt:lpstr>Adding a Student - Not Taking the Assessment</vt:lpstr>
      <vt:lpstr>Adding a Student - Nonparticipation </vt:lpstr>
      <vt:lpstr>Adding a Student-Testing School and Update</vt:lpstr>
      <vt:lpstr>Adding a Student-Uploading the Nonparticipation Document</vt:lpstr>
      <vt:lpstr>Student Listing with Nonparticipations </vt:lpstr>
      <vt:lpstr>Resources for ACCESS for ELLs: (Online Help Button)     </vt:lpstr>
      <vt:lpstr>Resources and Reminders</vt:lpstr>
      <vt:lpstr>Student Transfers Out of State Before Testing Window</vt:lpstr>
      <vt:lpstr>SDRR Resources</vt:lpstr>
      <vt:lpstr>2023-2024 ACCESS for ELLs (ACCESS-Kindergarten, Online, Paper) Tentative Testing Schedule</vt:lpstr>
      <vt:lpstr>2023-2024 WIDA Alternate ACCESS Tentative Testing Schedule</vt:lpstr>
      <vt:lpstr>Kentucky ACCESS Trainings on KDE Website</vt:lpstr>
      <vt:lpstr>ACCESS for ELLs® Exit Criteria</vt:lpstr>
      <vt:lpstr>ACCESS for ELLs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ACCESS Rosters</dc:title>
  <dc:creator>chris.williams@education.ky.gov</dc:creator>
  <cp:keywords>Accessible</cp:keywords>
  <cp:lastModifiedBy> </cp:lastModifiedBy>
  <cp:revision>26</cp:revision>
  <dcterms:created xsi:type="dcterms:W3CDTF">2021-08-26T18:21:30Z</dcterms:created>
  <dcterms:modified xsi:type="dcterms:W3CDTF">2023-12-15T18:31:25Z</dcterms:modified>
  <cp:category>Please email dacinfo@educaiton.ky.gov with your questions.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MediaServiceImageTags">
    <vt:lpwstr/>
  </property>
  <property fmtid="{D5CDD505-2E9C-101B-9397-08002B2CF9AE}" pid="4" name="_dlc_DocIdItemGuid">
    <vt:lpwstr>f4e243f5-fc4b-4447-b065-38306b1c2741</vt:lpwstr>
  </property>
</Properties>
</file>