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4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9.xml" ContentType="application/vnd.openxmlformats-officedocument.presentationml.notesSlide+xml"/>
  <Override PartName="/ppt/comments/modernComment_13D_ABCDA5A5.xml" ContentType="application/vnd.ms-powerpoint.comment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comments/modernComment_14C_905670AA.xml" ContentType="application/vnd.ms-powerpoint.comment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2"/>
  </p:notesMasterIdLst>
  <p:sldIdLst>
    <p:sldId id="256" r:id="rId5"/>
    <p:sldId id="301" r:id="rId6"/>
    <p:sldId id="300" r:id="rId7"/>
    <p:sldId id="259" r:id="rId8"/>
    <p:sldId id="302" r:id="rId9"/>
    <p:sldId id="303" r:id="rId10"/>
    <p:sldId id="305" r:id="rId11"/>
    <p:sldId id="370"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2" r:id="rId36"/>
    <p:sldId id="333" r:id="rId37"/>
    <p:sldId id="334" r:id="rId38"/>
    <p:sldId id="393" r:id="rId39"/>
    <p:sldId id="394" r:id="rId40"/>
    <p:sldId id="395" r:id="rId41"/>
    <p:sldId id="396" r:id="rId42"/>
    <p:sldId id="397" r:id="rId43"/>
    <p:sldId id="398" r:id="rId44"/>
    <p:sldId id="399" r:id="rId45"/>
    <p:sldId id="400" r:id="rId46"/>
    <p:sldId id="402" r:id="rId47"/>
    <p:sldId id="403" r:id="rId48"/>
    <p:sldId id="413" r:id="rId49"/>
    <p:sldId id="401" r:id="rId50"/>
    <p:sldId id="414" r:id="rId51"/>
    <p:sldId id="415" r:id="rId52"/>
    <p:sldId id="416" r:id="rId53"/>
    <p:sldId id="417" r:id="rId54"/>
    <p:sldId id="418" r:id="rId55"/>
    <p:sldId id="419" r:id="rId56"/>
    <p:sldId id="420" r:id="rId57"/>
    <p:sldId id="421" r:id="rId58"/>
    <p:sldId id="422" r:id="rId59"/>
    <p:sldId id="423" r:id="rId60"/>
    <p:sldId id="424" r:id="rId61"/>
    <p:sldId id="425" r:id="rId62"/>
    <p:sldId id="405" r:id="rId63"/>
    <p:sldId id="404" r:id="rId64"/>
    <p:sldId id="406" r:id="rId65"/>
    <p:sldId id="407" r:id="rId66"/>
    <p:sldId id="408" r:id="rId67"/>
    <p:sldId id="409" r:id="rId68"/>
    <p:sldId id="410" r:id="rId69"/>
    <p:sldId id="412" r:id="rId70"/>
    <p:sldId id="29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MC" userId="S::melissa.chandler@education.ky.gov::c7c40c5a-5db2-409e-9ac5-b3fa8556cae3" providerId="AD"/>
  <p188:author id="{0C431B50-E267-7ED8-372B-1A1B808F8997}" name="Jones, Helen - Division of Assessment and Accountability Support" initials="HJ" userId="S::helen.jones@education.ky.gov::b7d6fb4f-88fd-4227-920b-6a3119e5e7a1" providerId="AD"/>
  <p188:author id="{FF3B046C-91C7-F735-5D2E-F89695486385}" name="Jett, Lisa - Division of Assessment and Accountability Support" initials="LJ" userId="S::lisa.jett@education.ky.gov::6d718aac-4a55-46f9-aab8-85fa88911f2a" providerId="AD"/>
  <p188:author id="{436EC786-CEC7-8901-61CA-4BDABF115B31}" name="Savage, Shara - Division of Assessment and Accountability Support" initials="SS" userId="S::Shara.Savage@education.ky.gov::71eadb16-699f-453e-81d8-c9ac7aaf2dd6" providerId="AD"/>
  <p188:author id="{5FD6BBD4-89B8-DC90-B9A0-590DE6A9A122}" name="Larkins, Jennifer - Division of Assessment and Accountability Support" initials="LJDoAaAS" userId="S::jennifer.larkins@education.ky.gov::093879bc-4454-48e7-95b0-93a7f4bf4b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007780"/>
    <a:srgbClr val="057780"/>
    <a:srgbClr val="A7CBCD"/>
    <a:srgbClr val="AAD6B8"/>
    <a:srgbClr val="AFD1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5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omments/modernComment_13D_ABCDA5A5.xml><?xml version="1.0" encoding="utf-8"?>
<p188:cmLst xmlns:a="http://schemas.openxmlformats.org/drawingml/2006/main" xmlns:r="http://schemas.openxmlformats.org/officeDocument/2006/relationships" xmlns:p188="http://schemas.microsoft.com/office/powerpoint/2018/8/main">
  <p188:cm id="{F8E926AA-D562-4123-B1DF-B8B897F49751}" authorId="{0C431B50-E267-7ED8-372B-1A1B808F8997}" status="resolved" created="2024-03-07T18:26:01.212" complete="100000">
    <ac:deMkLst xmlns:ac="http://schemas.microsoft.com/office/drawing/2013/main/command">
      <pc:docMk xmlns:pc="http://schemas.microsoft.com/office/powerpoint/2013/main/command"/>
      <pc:sldMk xmlns:pc="http://schemas.microsoft.com/office/powerpoint/2013/main/command" cId="2882381221" sldId="317"/>
      <ac:spMk id="5" creationId="{17937CD6-274D-137B-D301-F77472832CFD}"/>
    </ac:deMkLst>
    <p188:replyLst>
      <p188:reply id="{5BC5D893-31BF-49C9-B3FE-CA9BC0013443}" authorId="{FF3B046C-91C7-F735-5D2E-F89695486385}" created="2024-03-14T17:12:13.856">
        <p188:txBody>
          <a:bodyPr/>
          <a:lstStyle/>
          <a:p>
            <a:r>
              <a:rPr lang="en-US"/>
              <a:t>It was a typo, thank you for catching it!</a:t>
            </a:r>
          </a:p>
        </p188:txBody>
      </p188:reply>
    </p188:replyLst>
    <p188:txBody>
      <a:bodyPr/>
      <a:lstStyle/>
      <a:p>
        <a:r>
          <a:rPr lang="en-US"/>
          <a:t>Please verify spelling, this maybe intentional "Sreeen".</a:t>
        </a:r>
      </a:p>
    </p188:txBody>
  </p188:cm>
</p188:cmLst>
</file>

<file path=ppt/comments/modernComment_14C_905670AA.xml><?xml version="1.0" encoding="utf-8"?>
<p188:cmLst xmlns:a="http://schemas.openxmlformats.org/drawingml/2006/main" xmlns:r="http://schemas.openxmlformats.org/officeDocument/2006/relationships" xmlns:p188="http://schemas.microsoft.com/office/powerpoint/2018/8/main">
  <p188:cm id="{2BD22F10-22BB-4361-8248-C408229D554E}" authorId="{0C431B50-E267-7ED8-372B-1A1B808F8997}" status="resolved" created="2024-03-07T18:39:24.349" complete="100000">
    <pc:sldMkLst xmlns:pc="http://schemas.microsoft.com/office/powerpoint/2013/main/command">
      <pc:docMk/>
      <pc:sldMk cId="2421584042" sldId="332"/>
    </pc:sldMkLst>
    <p188:replyLst>
      <p188:reply id="{93837E89-5258-43A4-9222-B626D8885F84}" authorId="{FF3B046C-91C7-F735-5D2E-F89695486385}" created="2024-03-14T17:16:29.709">
        <p188:txBody>
          <a:bodyPr/>
          <a:lstStyle/>
          <a:p>
            <a:r>
              <a:rPr lang="en-US"/>
              <a:t>Yes, it is mentioned several times</a:t>
            </a:r>
          </a:p>
        </p188:txBody>
      </p188:reply>
    </p188:replyLst>
    <p188:txBody>
      <a:bodyPr/>
      <a:lstStyle/>
      <a:p>
        <a:r>
          <a:rPr lang="en-US"/>
          <a:t>Do you state that weekly data pull takes place during the screening window?</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pplications.education.ky.gov/Logi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mailto:ketshelp@education.ky.gov"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Hello and thank you for joining me today. My name is Lisa Jett. I am a program consultant from the Division of Assessment and Accountability Support, working with the K Screen program. Today we will be conducting our refresh K Screen training including Infinite Campus and OMS. Let’s get started, here are the objectives for today.</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Take a moment and write down notes about your screening window and when your data entry window would close.</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15</a:t>
            </a:fld>
            <a:endParaRPr lang="en-US"/>
          </a:p>
        </p:txBody>
      </p:sp>
    </p:spTree>
    <p:extLst>
      <p:ext uri="{BB962C8B-B14F-4D97-AF65-F5344CB8AC3E}">
        <p14:creationId xmlns:p14="http://schemas.microsoft.com/office/powerpoint/2010/main" val="246908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a:solidFill>
                  <a:srgbClr val="000000"/>
                </a:solidFill>
              </a:rPr>
              <a:t>Now, let’s look at collecting Prior Setting data. </a:t>
            </a:r>
            <a:r>
              <a:rPr lang="en-US" sz="1200" b="0" i="0" u="none" strike="noStrike">
                <a:solidFill>
                  <a:srgbClr val="000000"/>
                </a:solidFill>
                <a:latin typeface="+mn-lt"/>
                <a:ea typeface="Calibri"/>
                <a:cs typeface="Calibri"/>
                <a:sym typeface="Calibri"/>
              </a:rPr>
              <a:t>This is something schools could be doing now or in the spring, but regardless, it should be on your radar. If not, make sure to collect prior setting data during kindergarten kickoff events, open house, etc.</a:t>
            </a:r>
            <a:endParaRPr lang="en-US" sz="1200" b="0"/>
          </a:p>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A letter and form (located on our K screen website or in the implementation guide) asks parents or guardians to let us know what setting the enrolling student(s) were in for the year prior to Kindergarten.  That may be home, private sitter, daycare, preschool, </a:t>
            </a:r>
            <a:r>
              <a:rPr lang="en-US" sz="1200">
                <a:solidFill>
                  <a:srgbClr val="000000"/>
                </a:solidFill>
              </a:rPr>
              <a:t>Head Start</a:t>
            </a:r>
            <a:r>
              <a:rPr lang="en-US" sz="1200" b="0" i="0" u="none" strike="noStrike">
                <a:solidFill>
                  <a:srgbClr val="000000"/>
                </a:solidFill>
                <a:latin typeface="+mn-lt"/>
                <a:ea typeface="Calibri"/>
                <a:cs typeface="Calibri"/>
                <a:sym typeface="Calibri"/>
              </a:rPr>
              <a:t> or Kindergarten.</a:t>
            </a:r>
            <a:endParaRPr lang="en-US" sz="1200" b="0"/>
          </a:p>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If you are not receiving parent input, pull rosters from preschool and </a:t>
            </a:r>
            <a:r>
              <a:rPr lang="en-US" sz="1200">
                <a:solidFill>
                  <a:srgbClr val="000000"/>
                </a:solidFill>
              </a:rPr>
              <a:t>Head Start</a:t>
            </a:r>
            <a:r>
              <a:rPr lang="en-US" sz="1200" b="0" i="0" u="none" strike="noStrike">
                <a:solidFill>
                  <a:srgbClr val="000000"/>
                </a:solidFill>
                <a:latin typeface="+mn-lt"/>
                <a:ea typeface="Calibri"/>
                <a:cs typeface="Calibri"/>
                <a:sym typeface="Calibri"/>
              </a:rPr>
              <a:t> to use in conjunction with parent form.</a:t>
            </a:r>
            <a:endParaRPr lang="en-US" sz="1200" b="0"/>
          </a:p>
          <a:p>
            <a:pPr marL="0" lvl="0" indent="0" algn="l" rtl="0">
              <a:spcBef>
                <a:spcPts val="0"/>
              </a:spcBef>
              <a:spcAft>
                <a:spcPts val="0"/>
              </a:spcAft>
              <a:buNone/>
            </a:pPr>
            <a:r>
              <a:rPr lang="en-US" sz="1200" b="0" i="0" u="none" strike="noStrike">
                <a:solidFill>
                  <a:srgbClr val="FF0000"/>
                </a:solidFill>
                <a:latin typeface="+mn-lt"/>
                <a:ea typeface="Calibri"/>
                <a:cs typeface="Calibri"/>
                <a:sym typeface="Calibri"/>
              </a:rPr>
              <a:t>This information can be collected at any time.</a:t>
            </a:r>
          </a:p>
          <a:p>
            <a:pPr marL="0" lvl="0" indent="0" algn="l" rtl="0">
              <a:spcBef>
                <a:spcPts val="0"/>
              </a:spcBef>
              <a:spcAft>
                <a:spcPts val="0"/>
              </a:spcAft>
              <a:buNone/>
            </a:pPr>
            <a:r>
              <a:rPr lang="en-US" sz="1800" b="0" i="0" u="none" strike="noStrike">
                <a:solidFill>
                  <a:srgbClr val="000000"/>
                </a:solidFill>
                <a:effectLst/>
                <a:latin typeface="Calibri" panose="020F0502020204030204" pitchFamily="34" charset="0"/>
              </a:rPr>
              <a:t>Only students who are actively enrolled need to have Prior Settings data entered in IC. Kindergarten screening results are derived from both Prior Settings Data in IC and screener data entered into the Online Management System. If there is Prior Settings Data in IC for a student, they will be listed in the kindergarten screening results.</a:t>
            </a:r>
            <a:endParaRPr lang="en-US" sz="1200" b="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16</a:t>
            </a:fld>
            <a:endParaRPr lang="en-US"/>
          </a:p>
        </p:txBody>
      </p:sp>
    </p:spTree>
    <p:extLst>
      <p:ext uri="{BB962C8B-B14F-4D97-AF65-F5344CB8AC3E}">
        <p14:creationId xmlns:p14="http://schemas.microsoft.com/office/powerpoint/2010/main" val="679026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latin typeface="+mn-lt"/>
                <a:ea typeface="Calibri"/>
                <a:cs typeface="Calibri"/>
                <a:sym typeface="Calibri"/>
              </a:rPr>
              <a:t>Continuing from previous years, repeating kindergarten students will be screened again, just as all other students.  Their prior setting data will be recorded as “Kindergarten” in IC. Repeating kindergarten students will ultimately have 2 entries for prior settings, 1 for last year, and one marked “kindergarten” for this year.</a:t>
            </a:r>
            <a:endParaRPr lang="en-US" sz="1200" b="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2732358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rPr>
              <a:t>Let’s move on to the Staff File. </a:t>
            </a:r>
            <a:r>
              <a:rPr lang="en-US" sz="1200" b="0" i="0" u="none" strike="noStrike">
                <a:solidFill>
                  <a:srgbClr val="000000"/>
                </a:solidFill>
                <a:latin typeface="+mn-lt"/>
                <a:ea typeface="Calibri"/>
                <a:cs typeface="Calibri"/>
                <a:sym typeface="Calibri"/>
              </a:rPr>
              <a:t>The District Assessment Coordinator (DAC) will access the spreadsheet from the </a:t>
            </a:r>
            <a:r>
              <a:rPr lang="en-US" sz="1200" b="0" i="0" u="sng" strike="noStrike">
                <a:solidFill>
                  <a:schemeClr val="hlink"/>
                </a:solidFill>
                <a:latin typeface="+mn-lt"/>
                <a:ea typeface="Calibri"/>
                <a:cs typeface="Calibri"/>
                <a:sym typeface="Calibri"/>
                <a:hlinkClick r:id="rId3"/>
              </a:rPr>
              <a:t>KDE secure web applications</a:t>
            </a:r>
            <a:r>
              <a:rPr lang="en-US" sz="1200" b="0" i="0" u="none" strike="noStrike">
                <a:solidFill>
                  <a:srgbClr val="000000"/>
                </a:solidFill>
                <a:latin typeface="+mn-lt"/>
                <a:ea typeface="Calibri"/>
                <a:cs typeface="Calibri"/>
                <a:sym typeface="Calibri"/>
              </a:rPr>
              <a:t> site</a:t>
            </a:r>
            <a:r>
              <a:rPr lang="en-US" sz="1200">
                <a:solidFill>
                  <a:srgbClr val="000000"/>
                </a:solidFill>
              </a:rPr>
              <a:t>. </a:t>
            </a:r>
            <a:r>
              <a:rPr lang="en-US" sz="1200" b="0" i="0" u="none" strike="noStrike">
                <a:solidFill>
                  <a:srgbClr val="000000"/>
                </a:solidFill>
                <a:latin typeface="+mn-lt"/>
                <a:ea typeface="Calibri"/>
                <a:cs typeface="Calibri"/>
                <a:sym typeface="Calibri"/>
              </a:rPr>
              <a:t>Choose Student Data Detail (Excel and PDF). The staff file is included in one zip file, “</a:t>
            </a:r>
            <a:r>
              <a:rPr lang="en-US"/>
              <a:t>SD25districtnumber_K_Screen_DistrictName_XXXXX.xlsx</a:t>
            </a:r>
            <a:r>
              <a:rPr lang="en-US" sz="1200" b="0" i="0" u="none" strike="noStrike">
                <a:solidFill>
                  <a:srgbClr val="000000"/>
                </a:solidFill>
                <a:latin typeface="+mn-lt"/>
                <a:ea typeface="Calibri"/>
                <a:cs typeface="Calibri"/>
                <a:sym typeface="Calibri"/>
              </a:rPr>
              <a:t>”.</a:t>
            </a:r>
            <a:endParaRPr lang="en-US" sz="1200" b="0"/>
          </a:p>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If you are unable to access the KDE secure application site, check with your WAAPOC and/or the KDE Help Desk. The </a:t>
            </a:r>
            <a:r>
              <a:rPr lang="en-US" sz="1200" b="0" i="0" u="sng" strike="noStrike">
                <a:solidFill>
                  <a:schemeClr val="hlink"/>
                </a:solidFill>
                <a:latin typeface="+mn-lt"/>
                <a:ea typeface="Calibri"/>
                <a:cs typeface="Calibri"/>
                <a:sym typeface="Calibri"/>
                <a:hlinkClick r:id="rId4"/>
              </a:rPr>
              <a:t>KDE Help Desk</a:t>
            </a:r>
            <a:r>
              <a:rPr lang="en-US" sz="1200" b="0" i="0" u="none" strike="noStrike">
                <a:solidFill>
                  <a:srgbClr val="000000"/>
                </a:solidFill>
                <a:latin typeface="+mn-lt"/>
                <a:ea typeface="Calibri"/>
                <a:cs typeface="Calibri"/>
                <a:sym typeface="Calibri"/>
              </a:rPr>
              <a:t> can be reached at (502) 564-2002.</a:t>
            </a:r>
            <a:endParaRPr lang="en-US" sz="1200" b="0"/>
          </a:p>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 </a:t>
            </a:r>
            <a:endParaRPr lang="en-US" sz="1200" b="0"/>
          </a:p>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Your district’s spreadsheet will be pre-populated with the information submitted for the 2023-2024 school year. Please review and make any corrections or additions as needed. Then, upload the updated staff file to</a:t>
            </a:r>
            <a:r>
              <a:rPr lang="en-US" sz="1200" b="0" i="0" u="sng" strike="noStrike">
                <a:solidFill>
                  <a:schemeClr val="hlink"/>
                </a:solidFill>
                <a:latin typeface="+mn-lt"/>
                <a:ea typeface="Calibri"/>
                <a:cs typeface="Calibri"/>
                <a:sym typeface="Calibri"/>
              </a:rPr>
              <a:t> the 2024-2025 K Screen Staff File Submission Google Form</a:t>
            </a:r>
            <a:r>
              <a:rPr lang="en-US" sz="1200" b="0" i="0" u="none" strike="noStrike">
                <a:solidFill>
                  <a:srgbClr val="000000"/>
                </a:solidFill>
                <a:latin typeface="+mn-lt"/>
                <a:ea typeface="Calibri"/>
                <a:cs typeface="Calibri"/>
                <a:sym typeface="Calibri"/>
              </a:rPr>
              <a:t>. This must be completed by </a:t>
            </a:r>
            <a:r>
              <a:rPr lang="en-US" sz="1200">
                <a:solidFill>
                  <a:srgbClr val="000000"/>
                </a:solidFill>
              </a:rPr>
              <a:t>July 8th</a:t>
            </a:r>
            <a:r>
              <a:rPr lang="en-US" sz="1200" b="0" i="0" u="none" strike="noStrike">
                <a:solidFill>
                  <a:srgbClr val="000000"/>
                </a:solidFill>
                <a:latin typeface="+mn-lt"/>
                <a:ea typeface="Calibri"/>
                <a:cs typeface="Calibri"/>
                <a:sym typeface="Calibri"/>
              </a:rPr>
              <a:t>. Missing district staff files will be reverted to including only the District Assessment Coordinator. More information will be provided in the May K Screen Update.</a:t>
            </a:r>
            <a:endParaRPr lang="en-US" sz="1200" b="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2685465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Once you have ordered materials, you have completed the trainings,  and the staff files are submitted, you are ready to screen.</a:t>
            </a:r>
            <a:endParaRPr lang="en-US" sz="800" b="0"/>
          </a:p>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This is a list of items each individual screening student needs. </a:t>
            </a:r>
            <a:endParaRPr lang="en-US" sz="800" b="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19</a:t>
            </a:fld>
            <a:endParaRPr lang="en-US"/>
          </a:p>
        </p:txBody>
      </p:sp>
    </p:spTree>
    <p:extLst>
      <p:ext uri="{BB962C8B-B14F-4D97-AF65-F5344CB8AC3E}">
        <p14:creationId xmlns:p14="http://schemas.microsoft.com/office/powerpoint/2010/main" val="1074682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Remember that it is crucial to abide by the directions exactly as written in the manual.</a:t>
            </a:r>
            <a:endParaRPr lang="en-US" sz="1200" b="0"/>
          </a:p>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Maintain consistency, screen all students exactly the same way, and adhere to the discontinue points.</a:t>
            </a:r>
            <a:endParaRPr lang="en-US" sz="1200" b="0"/>
          </a:p>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It may be helpful to place post-its as tabs on the places in the screen for quick reference.</a:t>
            </a:r>
            <a:endParaRPr lang="en-US" sz="1200" b="0"/>
          </a:p>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Make sure you review the Implementation Guide before beginning, and you may want to keep it handy as a quick point of reference when administering the screener, scoring the screener, and entering data into IC.</a:t>
            </a:r>
            <a:endParaRPr lang="en-US" sz="1200" b="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21</a:t>
            </a:fld>
            <a:endParaRPr lang="en-US"/>
          </a:p>
        </p:txBody>
      </p:sp>
    </p:spTree>
    <p:extLst>
      <p:ext uri="{BB962C8B-B14F-4D97-AF65-F5344CB8AC3E}">
        <p14:creationId xmlns:p14="http://schemas.microsoft.com/office/powerpoint/2010/main" val="1246074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You can provide the Self-Help and Social-Emotional form to parents, or </a:t>
            </a:r>
            <a:r>
              <a:rPr lang="en-US" sz="1200" b="0" i="0" u="none" strike="noStrike">
                <a:solidFill>
                  <a:schemeClr val="tx1"/>
                </a:solidFill>
                <a:latin typeface="+mn-lt"/>
                <a:ea typeface="+mn-ea"/>
                <a:cs typeface="+mn-cs"/>
                <a:sym typeface="Calibri"/>
              </a:rPr>
              <a:t>y</a:t>
            </a:r>
            <a:r>
              <a:rPr lang="en-US" sz="1200" b="0" i="0" u="none" strike="noStrike">
                <a:solidFill>
                  <a:srgbClr val="000000"/>
                </a:solidFill>
                <a:latin typeface="+mn-lt"/>
                <a:ea typeface="Calibri"/>
                <a:cs typeface="Calibri"/>
                <a:sym typeface="Calibri"/>
              </a:rPr>
              <a:t>ou can complete the Self-Help and Social-Emotional scales through an interview if you think that will be more productive. The script is in your training manual. </a:t>
            </a:r>
            <a:endParaRPr lang="en-US" sz="1200" b="0"/>
          </a:p>
          <a:p>
            <a:pPr marL="0" lvl="0" indent="0" algn="l" rtl="0">
              <a:spcBef>
                <a:spcPts val="0"/>
              </a:spcBef>
              <a:spcAft>
                <a:spcPts val="0"/>
              </a:spcAft>
              <a:buNone/>
            </a:pPr>
            <a:endParaRPr lang="en-US" sz="1200" b="0" i="0" u="none" strike="noStrike">
              <a:solidFill>
                <a:srgbClr val="FF0000"/>
              </a:solidFill>
              <a:latin typeface="+mn-lt"/>
              <a:ea typeface="Calibri"/>
              <a:cs typeface="Calibri"/>
              <a:sym typeface="Calibri"/>
            </a:endParaRPr>
          </a:p>
          <a:p>
            <a:pPr marL="0" lvl="0" indent="0" algn="l" rtl="0">
              <a:spcBef>
                <a:spcPts val="0"/>
              </a:spcBef>
              <a:spcAft>
                <a:spcPts val="0"/>
              </a:spcAft>
              <a:buNone/>
            </a:pPr>
            <a:r>
              <a:rPr lang="en-US" sz="1200" b="0" i="0" u="none" strike="noStrike">
                <a:solidFill>
                  <a:srgbClr val="FF0000"/>
                </a:solidFill>
                <a:latin typeface="+mn-lt"/>
                <a:ea typeface="Calibri"/>
                <a:cs typeface="Calibri"/>
                <a:sym typeface="Calibri"/>
              </a:rPr>
              <a:t>Carefully monitor your return rate to complete during the screening window.</a:t>
            </a:r>
            <a:r>
              <a:rPr lang="en-US" sz="1200" b="0" i="0" u="none" strike="noStrike">
                <a:solidFill>
                  <a:schemeClr val="tx1"/>
                </a:solidFill>
                <a:latin typeface="+mn-lt"/>
                <a:ea typeface="+mn-ea"/>
                <a:cs typeface="+mn-cs"/>
                <a:sym typeface="Calibri"/>
              </a:rPr>
              <a:t> </a:t>
            </a:r>
            <a:r>
              <a:rPr lang="en-US" sz="1200" b="0" i="0" u="none" strike="noStrike">
                <a:solidFill>
                  <a:srgbClr val="000000"/>
                </a:solidFill>
                <a:latin typeface="+mn-lt"/>
                <a:ea typeface="Calibri"/>
                <a:cs typeface="Calibri"/>
                <a:sym typeface="Calibri"/>
              </a:rPr>
              <a:t>Keep a list of those students that haven’t returned this, as it is important to administer this during the window.  If after multiple attempts to collect, you still don’t have this, the teacher may complete it.</a:t>
            </a:r>
            <a:endParaRPr lang="en-US" sz="1200" b="0"/>
          </a:p>
          <a:p>
            <a:pPr marL="0" lvl="0" indent="0" algn="l" rtl="0">
              <a:spcBef>
                <a:spcPts val="0"/>
              </a:spcBef>
              <a:spcAft>
                <a:spcPts val="0"/>
              </a:spcAft>
              <a:buNone/>
            </a:pPr>
            <a:br>
              <a:rPr lang="en-US" sz="1200" b="0"/>
            </a:br>
            <a:r>
              <a:rPr lang="en-US" sz="1200" b="0" i="0" u="none" strike="noStrike">
                <a:solidFill>
                  <a:srgbClr val="000000"/>
                </a:solidFill>
                <a:latin typeface="+mn-lt"/>
                <a:ea typeface="Calibri"/>
                <a:cs typeface="Calibri"/>
                <a:sym typeface="Calibri"/>
              </a:rPr>
              <a:t>Please ensure that each item must have a response.</a:t>
            </a:r>
            <a:endParaRPr lang="en-US" sz="1200" b="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22</a:t>
            </a:fld>
            <a:endParaRPr lang="en-US"/>
          </a:p>
        </p:txBody>
      </p:sp>
    </p:spTree>
    <p:extLst>
      <p:ext uri="{BB962C8B-B14F-4D97-AF65-F5344CB8AC3E}">
        <p14:creationId xmlns:p14="http://schemas.microsoft.com/office/powerpoint/2010/main" val="262656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This is a method some may use to enter scores directly into the OMS—this would only be an option after mid-August when the OMS is live. OAA will let districts know when the OMS is live and operational.</a:t>
            </a:r>
            <a:r>
              <a:rPr lang="en-US" sz="1200" b="0" i="0" u="none" strike="noStrike">
                <a:solidFill>
                  <a:schemeClr val="tx1"/>
                </a:solidFill>
                <a:latin typeface="+mn-lt"/>
                <a:ea typeface="+mn-ea"/>
                <a:cs typeface="+mn-cs"/>
                <a:sym typeface="Calibri"/>
              </a:rPr>
              <a:t> </a:t>
            </a:r>
            <a:r>
              <a:rPr lang="en-US" sz="1200" b="0" i="0" u="none" strike="noStrike">
                <a:solidFill>
                  <a:srgbClr val="FF0000"/>
                </a:solidFill>
                <a:latin typeface="+mn-lt"/>
                <a:ea typeface="Calibri"/>
                <a:cs typeface="Calibri"/>
                <a:sym typeface="Calibri"/>
              </a:rPr>
              <a:t>Teachers would need to</a:t>
            </a:r>
            <a:r>
              <a:rPr lang="en-US" sz="1200" b="0" i="0" u="none" strike="noStrike">
                <a:solidFill>
                  <a:srgbClr val="000000"/>
                </a:solidFill>
                <a:latin typeface="+mn-lt"/>
                <a:ea typeface="Calibri"/>
                <a:cs typeface="Calibri"/>
                <a:sym typeface="Calibri"/>
              </a:rPr>
              <a:t> </a:t>
            </a:r>
            <a:r>
              <a:rPr lang="en-US" sz="1200" b="0" i="0" u="none" strike="noStrike">
                <a:solidFill>
                  <a:srgbClr val="FF0000"/>
                </a:solidFill>
                <a:latin typeface="+mn-lt"/>
                <a:ea typeface="Calibri"/>
                <a:cs typeface="Calibri"/>
                <a:sym typeface="Calibri"/>
              </a:rPr>
              <a:t>have a backup tablet or iPad on hand in the event </a:t>
            </a:r>
            <a:r>
              <a:rPr lang="en-US" sz="1200">
                <a:solidFill>
                  <a:srgbClr val="FF0000"/>
                </a:solidFill>
              </a:rPr>
              <a:t>of technical difficulty.</a:t>
            </a:r>
            <a:endParaRPr lang="en-US" sz="1200" b="0"/>
          </a:p>
          <a:p>
            <a:pPr marL="0" lvl="0" indent="0" algn="l" rtl="0">
              <a:spcBef>
                <a:spcPts val="0"/>
              </a:spcBef>
              <a:spcAft>
                <a:spcPts val="0"/>
              </a:spcAft>
              <a:buNone/>
            </a:pPr>
            <a:r>
              <a:rPr lang="en-US" sz="1200" b="0" i="0" u="none" strike="noStrike">
                <a:solidFill>
                  <a:srgbClr val="FF0000"/>
                </a:solidFill>
                <a:latin typeface="+mn-lt"/>
                <a:ea typeface="Calibri"/>
                <a:cs typeface="Calibri"/>
                <a:sym typeface="Calibri"/>
              </a:rPr>
              <a:t>The results are entered as the student is screened.  If this method is used, the student results must be printed and placed in the student’s permanent record.  This is a vital part of the screen, and the data must be entered </a:t>
            </a:r>
            <a:r>
              <a:rPr lang="en-US" sz="1200">
                <a:solidFill>
                  <a:srgbClr val="FF0000"/>
                </a:solidFill>
              </a:rPr>
              <a:t>during</a:t>
            </a:r>
            <a:r>
              <a:rPr lang="en-US" sz="1200" b="0" i="0" u="none" strike="noStrike">
                <a:solidFill>
                  <a:srgbClr val="FF0000"/>
                </a:solidFill>
                <a:latin typeface="+mn-lt"/>
                <a:ea typeface="Calibri"/>
                <a:cs typeface="Calibri"/>
                <a:sym typeface="Calibri"/>
              </a:rPr>
              <a:t> the testing window. Teachers also </a:t>
            </a:r>
            <a:r>
              <a:rPr lang="en-US" sz="1200">
                <a:solidFill>
                  <a:srgbClr val="FF0000"/>
                </a:solidFill>
              </a:rPr>
              <a:t>need to be ready and trained in the paper format should the internet connection fail.</a:t>
            </a:r>
            <a:endParaRPr lang="en-US" sz="1200" b="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23</a:t>
            </a:fld>
            <a:endParaRPr lang="en-US"/>
          </a:p>
        </p:txBody>
      </p:sp>
    </p:spTree>
    <p:extLst>
      <p:ext uri="{BB962C8B-B14F-4D97-AF65-F5344CB8AC3E}">
        <p14:creationId xmlns:p14="http://schemas.microsoft.com/office/powerpoint/2010/main" val="2782223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a:t>The Office of Assessment and Accountability will not accept nonparticipation requests for the K Screen. The K Screen is a screening tool designed to help districts quickly and effectively identify children’s strengths and needs. Thus, allowing educators to plan individualized instruction and identify students who might need tiered instruction through the use of the Kentucky System of Intervention. It is not a summative assessment.</a:t>
            </a:r>
            <a:endParaRPr lang="en-US" sz="1200" b="0"/>
          </a:p>
          <a:p>
            <a:pPr marL="0" lvl="0" indent="0" algn="l" rtl="0">
              <a:spcBef>
                <a:spcPts val="0"/>
              </a:spcBef>
              <a:spcAft>
                <a:spcPts val="0"/>
              </a:spcAft>
              <a:buNone/>
            </a:pPr>
            <a:br>
              <a:rPr lang="en-US" sz="1200" b="0"/>
            </a:br>
            <a:r>
              <a:rPr lang="en-US" sz="1200" b="0" i="0" u="none" strike="noStrike">
                <a:solidFill>
                  <a:srgbClr val="000000"/>
                </a:solidFill>
                <a:latin typeface="+mn-lt"/>
                <a:ea typeface="Calibri"/>
                <a:cs typeface="Calibri"/>
                <a:sym typeface="Calibri"/>
              </a:rPr>
              <a:t>We often have questions regarding nonverbal students.  When considering nonverbal students, it is important to remember that this is a screener and not an assessment with accountability. It is ok if students cannot respond “correctly” to every prompt. Teachers can still gain valuable information during the screen. After consultation with our accommodations specialist and consulting the Brigance manual, our guidance is to </a:t>
            </a:r>
            <a:r>
              <a:rPr lang="en-US" sz="1200">
                <a:solidFill>
                  <a:srgbClr val="000000"/>
                </a:solidFill>
              </a:rPr>
              <a:t>at least</a:t>
            </a:r>
            <a:r>
              <a:rPr lang="en-US" sz="1200" b="0" i="0" u="none" strike="noStrike">
                <a:solidFill>
                  <a:srgbClr val="000000"/>
                </a:solidFill>
                <a:latin typeface="+mn-lt"/>
                <a:ea typeface="Calibri"/>
                <a:cs typeface="Calibri"/>
                <a:sym typeface="Calibri"/>
              </a:rPr>
              <a:t> attempt the test, possibly enlisting the assistance of someone familiar with the child’s communication methods. If a student cannot answer something, mark the data sheet appropriately and move to the next item. </a:t>
            </a:r>
            <a:endParaRPr lang="en-US"/>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24</a:t>
            </a:fld>
            <a:endParaRPr lang="en-US"/>
          </a:p>
        </p:txBody>
      </p:sp>
    </p:spTree>
    <p:extLst>
      <p:ext uri="{BB962C8B-B14F-4D97-AF65-F5344CB8AC3E}">
        <p14:creationId xmlns:p14="http://schemas.microsoft.com/office/powerpoint/2010/main" val="497977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that we’ve reviewed the K Screener itself, let’s look at Infinite Campus.</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25</a:t>
            </a:fld>
            <a:endParaRPr lang="en-US"/>
          </a:p>
        </p:txBody>
      </p:sp>
    </p:spTree>
    <p:extLst>
      <p:ext uri="{BB962C8B-B14F-4D97-AF65-F5344CB8AC3E}">
        <p14:creationId xmlns:p14="http://schemas.microsoft.com/office/powerpoint/2010/main" val="61597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355596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i="0" u="none" strike="noStrike">
                <a:solidFill>
                  <a:srgbClr val="000000"/>
                </a:solidFill>
              </a:rPr>
              <a:t>In order for the Brigance data to be entered into the online management system, IC information must be set up correctly.  Data files are extracted from IC, and files are created in the OMS for student assignment and assessment data.</a:t>
            </a:r>
          </a:p>
          <a:p>
            <a:pPr marL="0" lvl="0" indent="0" algn="l" rtl="0">
              <a:spcBef>
                <a:spcPts val="0"/>
              </a:spcBef>
              <a:spcAft>
                <a:spcPts val="0"/>
              </a:spcAft>
              <a:buNone/>
            </a:pPr>
            <a:endParaRPr lang="en-US" sz="1200"/>
          </a:p>
          <a:p>
            <a:pPr marL="0" lvl="0" indent="0" algn="l" rtl="0">
              <a:spcBef>
                <a:spcPts val="0"/>
              </a:spcBef>
              <a:spcAft>
                <a:spcPts val="0"/>
              </a:spcAft>
              <a:buNone/>
            </a:pPr>
            <a:r>
              <a:rPr lang="en-US" sz="1200" i="0" u="none" strike="noStrike">
                <a:solidFill>
                  <a:srgbClr val="000000"/>
                </a:solidFill>
              </a:rPr>
              <a:t>It is very important for communication and collaboration to happen between your district IC contact,</a:t>
            </a:r>
            <a:r>
              <a:rPr lang="en-US" sz="1200">
                <a:solidFill>
                  <a:srgbClr val="000000"/>
                </a:solidFill>
              </a:rPr>
              <a:t> </a:t>
            </a:r>
            <a:r>
              <a:rPr lang="en-US" sz="1200" i="0" u="none" strike="noStrike">
                <a:solidFill>
                  <a:srgbClr val="000000"/>
                </a:solidFill>
              </a:rPr>
              <a:t>the person who will enter the new kindergarten data into IC</a:t>
            </a:r>
            <a:r>
              <a:rPr lang="en-US" sz="1200">
                <a:solidFill>
                  <a:srgbClr val="000000"/>
                </a:solidFill>
              </a:rPr>
              <a:t>, </a:t>
            </a:r>
            <a:r>
              <a:rPr lang="en-US" sz="1200" i="0" u="none" strike="noStrike">
                <a:solidFill>
                  <a:srgbClr val="000000"/>
                </a:solidFill>
              </a:rPr>
              <a:t>and you to ensure things are set up correctly from the beginning.  This will save a lot of time and stress during the screening window.</a:t>
            </a:r>
            <a:endParaRPr lang="en-US" sz="120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26</a:t>
            </a:fld>
            <a:endParaRPr lang="en-US"/>
          </a:p>
        </p:txBody>
      </p:sp>
    </p:spTree>
    <p:extLst>
      <p:ext uri="{BB962C8B-B14F-4D97-AF65-F5344CB8AC3E}">
        <p14:creationId xmlns:p14="http://schemas.microsoft.com/office/powerpoint/2010/main" val="1974558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Prior setting data should be collected prior to the screening process.  It is important to collect this information during kick off events, kindergarten open houses/camps, and can be placed in registration packets. </a:t>
            </a:r>
            <a:endParaRPr lang="en-US" sz="700" b="0" i="0" u="none" strike="noStrike">
              <a:solidFill>
                <a:schemeClr val="tx1"/>
              </a:solidFill>
              <a:latin typeface="+mn-lt"/>
              <a:ea typeface="+mn-ea"/>
              <a:cs typeface="+mn-cs"/>
              <a:sym typeface="Calibri"/>
            </a:endParaRPr>
          </a:p>
          <a:p>
            <a:pPr marL="0" lvl="0" indent="0" algn="l" rtl="0">
              <a:spcBef>
                <a:spcPts val="0"/>
              </a:spcBef>
              <a:spcAft>
                <a:spcPts val="0"/>
              </a:spcAft>
              <a:buNone/>
            </a:pPr>
            <a:endParaRPr lang="en-US" sz="700" b="0" i="0" u="none" strike="noStrike">
              <a:solidFill>
                <a:schemeClr val="tx1"/>
              </a:solidFill>
              <a:latin typeface="+mn-lt"/>
              <a:ea typeface="+mn-ea"/>
              <a:cs typeface="+mn-cs"/>
              <a:sym typeface="Calibri"/>
            </a:endParaRPr>
          </a:p>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This information is entered into IC. Data entry clerks must watch the videos associated with prior setting; these are located on the KDE’s Common Kindergarten Entry Screener webpage.</a:t>
            </a:r>
          </a:p>
          <a:p>
            <a:pPr marL="0" lvl="0" indent="0" algn="l" rtl="0">
              <a:spcBef>
                <a:spcPts val="0"/>
              </a:spcBef>
              <a:spcAft>
                <a:spcPts val="0"/>
              </a:spcAft>
              <a:buNone/>
            </a:pPr>
            <a:endParaRPr lang="en-US" sz="700" b="0"/>
          </a:p>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When entering the data, it is important to only account for the setting one year prior.  Repeating Kindergarten students will have a prior setting of “kindergarten.”</a:t>
            </a:r>
            <a:endParaRPr lang="en-US" sz="700" b="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27</a:t>
            </a:fld>
            <a:endParaRPr lang="en-US"/>
          </a:p>
        </p:txBody>
      </p:sp>
    </p:spTree>
    <p:extLst>
      <p:ext uri="{BB962C8B-B14F-4D97-AF65-F5344CB8AC3E}">
        <p14:creationId xmlns:p14="http://schemas.microsoft.com/office/powerpoint/2010/main" val="190274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The online management system or OMS is the online tool for entering BRIGANCE data.  Both core assessment data and Self-Help and Social-Emotional scales will be entered into the OMS.  The OMS “resets” each year and all data will be pulled from IC into the OMS</a:t>
            </a:r>
            <a:r>
              <a:rPr lang="en-US" sz="1200" b="0" i="0" u="none" strike="noStrike">
                <a:solidFill>
                  <a:srgbClr val="000000"/>
                </a:solidFill>
                <a:highlight>
                  <a:srgbClr val="FFFF00"/>
                </a:highlight>
                <a:latin typeface="+mn-lt"/>
                <a:ea typeface="Calibri"/>
                <a:cs typeface="Calibri"/>
                <a:sym typeface="Calibri"/>
              </a:rPr>
              <a:t>.  </a:t>
            </a:r>
            <a:r>
              <a:rPr lang="en-US" sz="1200" b="0" i="0" u="none" strike="noStrike">
                <a:solidFill>
                  <a:srgbClr val="FF0000"/>
                </a:solidFill>
                <a:highlight>
                  <a:srgbClr val="FFFF00"/>
                </a:highlight>
                <a:latin typeface="+mn-lt"/>
                <a:ea typeface="Calibri"/>
                <a:cs typeface="Calibri"/>
                <a:sym typeface="Calibri"/>
              </a:rPr>
              <a:t>The staff file that is due </a:t>
            </a:r>
            <a:r>
              <a:rPr lang="en-US" sz="1200">
                <a:solidFill>
                  <a:srgbClr val="FF0000"/>
                </a:solidFill>
                <a:highlight>
                  <a:srgbClr val="FFFF00"/>
                </a:highlight>
              </a:rPr>
              <a:t>July 1</a:t>
            </a:r>
            <a:r>
              <a:rPr lang="en-US" sz="1200" b="0" i="0" u="none" strike="noStrike">
                <a:solidFill>
                  <a:srgbClr val="FF0000"/>
                </a:solidFill>
                <a:latin typeface="+mn-lt"/>
                <a:ea typeface="Calibri"/>
                <a:cs typeface="Calibri"/>
                <a:sym typeface="Calibri"/>
              </a:rPr>
              <a:t> </a:t>
            </a:r>
            <a:r>
              <a:rPr lang="en-US" sz="1200" b="0" i="0" u="none" strike="noStrike">
                <a:solidFill>
                  <a:srgbClr val="000000"/>
                </a:solidFill>
                <a:latin typeface="+mn-lt"/>
                <a:ea typeface="Calibri"/>
                <a:cs typeface="Calibri"/>
                <a:sym typeface="Calibri"/>
              </a:rPr>
              <a:t>is the first step in Curriculum associates setting up the OMS accounts for your district and schools.  </a:t>
            </a:r>
            <a:br>
              <a:rPr lang="en-US" sz="1200" b="0" i="0" u="none" strike="noStrike">
                <a:solidFill>
                  <a:srgbClr val="000000"/>
                </a:solidFill>
                <a:latin typeface="+mn-lt"/>
                <a:ea typeface="Calibri"/>
                <a:cs typeface="Calibri"/>
                <a:sym typeface="Calibri"/>
              </a:rPr>
            </a:br>
            <a:r>
              <a:rPr lang="en-US" sz="1200" b="0" i="0" u="none" strike="noStrike">
                <a:solidFill>
                  <a:srgbClr val="000000"/>
                </a:solidFill>
                <a:latin typeface="+mn-lt"/>
                <a:ea typeface="Calibri"/>
                <a:cs typeface="Calibri"/>
                <a:sym typeface="Calibri"/>
              </a:rPr>
              <a:t>Once Curriculum Associates receives that file, they will set up the school and class lists as well as the user list </a:t>
            </a:r>
            <a:r>
              <a:rPr lang="en-US" sz="1200">
                <a:solidFill>
                  <a:srgbClr val="000000"/>
                </a:solidFill>
              </a:rPr>
              <a:t> and </a:t>
            </a:r>
            <a:r>
              <a:rPr lang="en-US" sz="1200" b="0" i="0" u="none" strike="noStrike">
                <a:solidFill>
                  <a:srgbClr val="000000"/>
                </a:solidFill>
                <a:latin typeface="+mn-lt"/>
                <a:ea typeface="Calibri"/>
                <a:cs typeface="Calibri"/>
                <a:sym typeface="Calibri"/>
              </a:rPr>
              <a:t>teacher list.  It is important to check  1. Are all schools listed and teachers at each school?</a:t>
            </a:r>
            <a:r>
              <a:rPr lang="en-US" sz="700" b="0" i="0" u="none" strike="noStrike">
                <a:solidFill>
                  <a:schemeClr val="tx1"/>
                </a:solidFill>
                <a:latin typeface="+mn-lt"/>
                <a:ea typeface="Calibri"/>
                <a:cs typeface="Calibri"/>
                <a:sym typeface="Calibri"/>
              </a:rPr>
              <a:t> </a:t>
            </a:r>
            <a:r>
              <a:rPr lang="en-US" sz="1200">
                <a:solidFill>
                  <a:srgbClr val="000000"/>
                </a:solidFill>
              </a:rPr>
              <a:t>2. </a:t>
            </a:r>
            <a:r>
              <a:rPr lang="en-US" sz="1200" b="0" i="0" u="none" strike="noStrike">
                <a:solidFill>
                  <a:srgbClr val="000000"/>
                </a:solidFill>
                <a:latin typeface="+mn-lt"/>
                <a:ea typeface="Calibri"/>
                <a:cs typeface="Calibri"/>
                <a:sym typeface="Calibri"/>
              </a:rPr>
              <a:t>Are all teachers listed and are the email addresses correct?</a:t>
            </a:r>
          </a:p>
          <a:p>
            <a:pPr marL="0" lvl="0" indent="0" algn="l" rtl="0">
              <a:spcBef>
                <a:spcPts val="0"/>
              </a:spcBef>
              <a:spcAft>
                <a:spcPts val="0"/>
              </a:spcAft>
              <a:buNone/>
            </a:pPr>
            <a:r>
              <a:rPr lang="en-US" sz="1200">
                <a:solidFill>
                  <a:srgbClr val="000000"/>
                </a:solidFill>
              </a:rPr>
              <a:t>Please make sure that the district email address is listed and not a personal email address.</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29</a:t>
            </a:fld>
            <a:endParaRPr lang="en-US"/>
          </a:p>
        </p:txBody>
      </p:sp>
    </p:spTree>
    <p:extLst>
      <p:ext uri="{BB962C8B-B14F-4D97-AF65-F5344CB8AC3E}">
        <p14:creationId xmlns:p14="http://schemas.microsoft.com/office/powerpoint/2010/main" val="3207702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This is a sample school/class list.</a:t>
            </a:r>
            <a:endParaRPr lang="en-US" sz="1200" b="0"/>
          </a:p>
          <a:p>
            <a:pPr marL="0" lvl="0" indent="0" algn="l" rtl="0">
              <a:spcBef>
                <a:spcPts val="0"/>
              </a:spcBef>
              <a:spcAft>
                <a:spcPts val="0"/>
              </a:spcAft>
              <a:buNone/>
            </a:pPr>
            <a:r>
              <a:rPr lang="en-US" sz="1200">
                <a:solidFill>
                  <a:srgbClr val="000000"/>
                </a:solidFill>
              </a:rPr>
              <a:t>Here, y</a:t>
            </a:r>
            <a:r>
              <a:rPr lang="en-US" sz="1200" b="0" i="0" u="none" strike="noStrike">
                <a:solidFill>
                  <a:srgbClr val="000000"/>
                </a:solidFill>
                <a:latin typeface="+mn-lt"/>
                <a:ea typeface="Calibri"/>
                <a:cs typeface="Calibri"/>
                <a:sym typeface="Calibri"/>
              </a:rPr>
              <a:t>ou will see Adair County, the district, is listed as a level 1.</a:t>
            </a:r>
            <a:endParaRPr lang="en-US" sz="1200" b="0"/>
          </a:p>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Adair Co primary is the school, and it is listed as a level 2.</a:t>
            </a:r>
            <a:endParaRPr lang="en-US" sz="1200" b="0"/>
          </a:p>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Level 3 would be each teacher that belongs to the building. (The names are blank.)</a:t>
            </a:r>
            <a:endParaRPr lang="en-US" sz="1200" b="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30</a:t>
            </a:fld>
            <a:endParaRPr lang="en-US"/>
          </a:p>
        </p:txBody>
      </p:sp>
    </p:spTree>
    <p:extLst>
      <p:ext uri="{BB962C8B-B14F-4D97-AF65-F5344CB8AC3E}">
        <p14:creationId xmlns:p14="http://schemas.microsoft.com/office/powerpoint/2010/main" val="4221766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0" i="0" u="none" strike="noStrike">
                <a:solidFill>
                  <a:srgbClr val="000000"/>
                </a:solidFill>
                <a:latin typeface="+mn-lt"/>
                <a:ea typeface="Calibri"/>
                <a:cs typeface="Calibri"/>
                <a:sym typeface="Calibri"/>
              </a:rPr>
              <a:t>It is also important to check the user list. </a:t>
            </a:r>
            <a:endParaRPr lang="en-US" sz="600" b="0"/>
          </a:p>
          <a:p>
            <a:pPr marL="0" lvl="0" indent="0" algn="l" rtl="0">
              <a:spcBef>
                <a:spcPts val="0"/>
              </a:spcBef>
              <a:spcAft>
                <a:spcPts val="0"/>
              </a:spcAft>
              <a:buNone/>
            </a:pPr>
            <a:r>
              <a:rPr lang="en-US" b="0" i="0" u="none" strike="noStrike">
                <a:solidFill>
                  <a:srgbClr val="000000"/>
                </a:solidFill>
                <a:latin typeface="+mn-lt"/>
                <a:ea typeface="Calibri"/>
                <a:cs typeface="Calibri"/>
                <a:sym typeface="Calibri"/>
              </a:rPr>
              <a:t>These users are the teachers, data entry clerks, and administrators that need access to the OMS.  </a:t>
            </a:r>
            <a:endParaRPr lang="en-US" sz="600" b="0"/>
          </a:p>
          <a:p>
            <a:pPr marL="0" lvl="0" indent="0" algn="l" rtl="0">
              <a:spcBef>
                <a:spcPts val="0"/>
              </a:spcBef>
              <a:spcAft>
                <a:spcPts val="0"/>
              </a:spcAft>
              <a:buNone/>
            </a:pPr>
            <a:r>
              <a:rPr lang="en-US" b="0" i="0" u="none" strike="noStrike">
                <a:solidFill>
                  <a:srgbClr val="000000"/>
                </a:solidFill>
                <a:latin typeface="+mn-lt"/>
                <a:ea typeface="Calibri"/>
                <a:cs typeface="Calibri"/>
                <a:sym typeface="Calibri"/>
              </a:rPr>
              <a:t>It is important that the email addresses are the correct district email as well .</a:t>
            </a:r>
            <a:endParaRPr lang="en-US" sz="600" b="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31</a:t>
            </a:fld>
            <a:endParaRPr lang="en-US"/>
          </a:p>
        </p:txBody>
      </p:sp>
    </p:spTree>
    <p:extLst>
      <p:ext uri="{BB962C8B-B14F-4D97-AF65-F5344CB8AC3E}">
        <p14:creationId xmlns:p14="http://schemas.microsoft.com/office/powerpoint/2010/main" val="3273886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IC feeds data to OMS.  The staff file is pulled from IC to populate the class and user lists in the OMS. Every week during the screening “season,” a new student file from IC will be uploaded into the OMS. Due to the one-week lag between synching district and state editions of IC, the changes made are not usually seen for up to two weeks. That’s why it’s critical for schools to communicate with you about missing or incorrect students in the OMS immediately.</a:t>
            </a:r>
            <a:endParaRPr lang="en-US" sz="1200" b="0"/>
          </a:p>
          <a:p>
            <a:pPr marL="0" lvl="0" indent="0" algn="l" rtl="0">
              <a:spcBef>
                <a:spcPts val="0"/>
              </a:spcBef>
              <a:spcAft>
                <a:spcPts val="0"/>
              </a:spcAft>
              <a:buNone/>
            </a:pPr>
            <a:br>
              <a:rPr lang="en-US" sz="1200" b="0"/>
            </a:br>
            <a:r>
              <a:rPr lang="en-US" sz="1200" b="0" i="0" u="none" strike="noStrike">
                <a:solidFill>
                  <a:srgbClr val="000000"/>
                </a:solidFill>
                <a:latin typeface="+mn-lt"/>
                <a:ea typeface="Calibri"/>
                <a:cs typeface="Calibri"/>
                <a:sym typeface="Calibri"/>
              </a:rPr>
              <a:t>The weekly refresh doesn’t work for users and classes – only students.</a:t>
            </a:r>
            <a:endParaRPr lang="en-US" sz="1200" b="0"/>
          </a:p>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This is also the ONLY way students are uploaded into the OMS. </a:t>
            </a:r>
          </a:p>
          <a:p>
            <a:pPr marL="0" lvl="0" indent="0" algn="l" rtl="0">
              <a:spcBef>
                <a:spcPts val="0"/>
              </a:spcBef>
              <a:spcAft>
                <a:spcPts val="0"/>
              </a:spcAft>
              <a:buNone/>
            </a:pPr>
            <a:r>
              <a:rPr lang="en-US" sz="1200">
                <a:solidFill>
                  <a:srgbClr val="000000"/>
                </a:solidFill>
              </a:rPr>
              <a:t>KDE cannot add or delete students from the OMS, before contacting me, please check Appendix M in the implementation guide to troubleshoot entering data into IC and OMS.</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32</a:t>
            </a:fld>
            <a:endParaRPr lang="en-US"/>
          </a:p>
        </p:txBody>
      </p:sp>
    </p:spTree>
    <p:extLst>
      <p:ext uri="{BB962C8B-B14F-4D97-AF65-F5344CB8AC3E}">
        <p14:creationId xmlns:p14="http://schemas.microsoft.com/office/powerpoint/2010/main" val="3788324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Let’s review what a student profile looks like in the OMS.</a:t>
            </a:r>
            <a:endParaRPr lang="en-US" sz="1200" b="0"/>
          </a:p>
          <a:p>
            <a:pPr marL="0" lvl="0" indent="0" algn="l" rtl="0">
              <a:spcBef>
                <a:spcPts val="0"/>
              </a:spcBef>
              <a:spcAft>
                <a:spcPts val="0"/>
              </a:spcAft>
              <a:buNone/>
            </a:pPr>
            <a:br>
              <a:rPr lang="en-US" sz="1200" b="0"/>
            </a:br>
            <a:r>
              <a:rPr lang="en-US" sz="1200">
                <a:solidFill>
                  <a:srgbClr val="000000"/>
                </a:solidFill>
              </a:rPr>
              <a:t>Here is a fictional student, Lucy Johnson.</a:t>
            </a:r>
            <a:r>
              <a:rPr lang="en-US" sz="1200" b="0" i="0" u="none" strike="noStrike">
                <a:solidFill>
                  <a:srgbClr val="000000"/>
                </a:solidFill>
                <a:latin typeface="+mn-lt"/>
                <a:ea typeface="Calibri"/>
                <a:cs typeface="Calibri"/>
                <a:sym typeface="Calibri"/>
              </a:rPr>
              <a:t> To begin entering data for </a:t>
            </a:r>
            <a:r>
              <a:rPr lang="en-US" sz="1200">
                <a:solidFill>
                  <a:srgbClr val="000000"/>
                </a:solidFill>
              </a:rPr>
              <a:t>Lucy</a:t>
            </a:r>
            <a:r>
              <a:rPr lang="en-US" sz="1200" b="0" i="0" u="none" strike="noStrike">
                <a:solidFill>
                  <a:srgbClr val="000000"/>
                </a:solidFill>
                <a:latin typeface="+mn-lt"/>
                <a:ea typeface="Calibri"/>
                <a:cs typeface="Calibri"/>
                <a:sym typeface="Calibri"/>
              </a:rPr>
              <a:t>, </a:t>
            </a:r>
            <a:r>
              <a:rPr lang="en-US" sz="1200">
                <a:solidFill>
                  <a:srgbClr val="000000"/>
                </a:solidFill>
              </a:rPr>
              <a:t>users</a:t>
            </a:r>
            <a:r>
              <a:rPr lang="en-US" sz="1200" b="0" i="0" u="none" strike="noStrike">
                <a:solidFill>
                  <a:srgbClr val="000000"/>
                </a:solidFill>
                <a:latin typeface="+mn-lt"/>
                <a:ea typeface="Calibri"/>
                <a:cs typeface="Calibri"/>
                <a:sym typeface="Calibri"/>
              </a:rPr>
              <a:t> will click the Enter New Screening Data on the right side of the screen, middle of the page.</a:t>
            </a:r>
            <a:endParaRPr lang="en-US" sz="1200" b="0"/>
          </a:p>
          <a:p>
            <a:pPr marL="0" lvl="0" indent="0" algn="l" rtl="0">
              <a:spcBef>
                <a:spcPts val="0"/>
              </a:spcBef>
              <a:spcAft>
                <a:spcPts val="0"/>
              </a:spcAft>
              <a:buNone/>
            </a:pPr>
            <a:endParaRPr lang="en-US" sz="1200" b="0" i="0" u="none" strike="noStrike">
              <a:solidFill>
                <a:srgbClr val="000000"/>
              </a:solidFill>
              <a:latin typeface="+mn-lt"/>
              <a:ea typeface="Calibri"/>
              <a:cs typeface="Calibri"/>
              <a:sym typeface="Calibri"/>
            </a:endParaRPr>
          </a:p>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This is the only time you will choose this feature- only when no screening information is entered.  </a:t>
            </a:r>
            <a:endParaRPr lang="en-US" sz="1200" b="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33</a:t>
            </a:fld>
            <a:endParaRPr lang="en-US"/>
          </a:p>
        </p:txBody>
      </p:sp>
    </p:spTree>
    <p:extLst>
      <p:ext uri="{BB962C8B-B14F-4D97-AF65-F5344CB8AC3E}">
        <p14:creationId xmlns:p14="http://schemas.microsoft.com/office/powerpoint/2010/main" val="3744001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000000"/>
                </a:solidFill>
                <a:latin typeface="+mn-lt"/>
                <a:ea typeface="Calibri"/>
                <a:cs typeface="Calibri"/>
                <a:sym typeface="Calibri"/>
              </a:rPr>
              <a:t>The core assessment data page will come up and </a:t>
            </a:r>
            <a:r>
              <a:rPr lang="en-US">
                <a:solidFill>
                  <a:srgbClr val="000000"/>
                </a:solidFill>
              </a:rPr>
              <a:t>users</a:t>
            </a:r>
            <a:r>
              <a:rPr lang="en-US" b="0" i="0" u="none" strike="noStrike">
                <a:solidFill>
                  <a:srgbClr val="000000"/>
                </a:solidFill>
                <a:latin typeface="+mn-lt"/>
                <a:ea typeface="Calibri"/>
                <a:cs typeface="Calibri"/>
                <a:sym typeface="Calibri"/>
              </a:rPr>
              <a:t> will enter the student results from the student data sheet OR if you are screening with tablets, you will enter data as you assess.  You have a cancel, save and submit to score button.  It is important to save your information</a:t>
            </a:r>
            <a:r>
              <a:rPr lang="en-US">
                <a:solidFill>
                  <a:srgbClr val="000000"/>
                </a:solidFill>
              </a:rPr>
              <a:t> as you go along. Remember, only press “submit to score” if the student has both the core data and the </a:t>
            </a:r>
            <a:r>
              <a:rPr lang="en-US" sz="1200" b="0" i="0" u="none" strike="noStrike">
                <a:solidFill>
                  <a:srgbClr val="000000"/>
                </a:solidFill>
                <a:latin typeface="+mn-lt"/>
                <a:ea typeface="Calibri"/>
                <a:cs typeface="Calibri"/>
                <a:sym typeface="Calibri"/>
              </a:rPr>
              <a:t>Self-Help and Social-Emotional </a:t>
            </a:r>
            <a:r>
              <a:rPr lang="en-US">
                <a:solidFill>
                  <a:srgbClr val="000000"/>
                </a:solidFill>
              </a:rPr>
              <a:t>data fully entered.</a:t>
            </a:r>
            <a:r>
              <a:rPr lang="en-US" b="0" i="0" u="none" strike="noStrike">
                <a:solidFill>
                  <a:srgbClr val="000000"/>
                </a:solidFill>
                <a:latin typeface="+mn-lt"/>
                <a:ea typeface="Calibri"/>
                <a:cs typeface="Calibri"/>
                <a:sym typeface="Calibri"/>
              </a:rPr>
              <a:t>  If </a:t>
            </a:r>
            <a:r>
              <a:rPr lang="en-US">
                <a:solidFill>
                  <a:srgbClr val="000000"/>
                </a:solidFill>
              </a:rPr>
              <a:t>duplicate data is created, there is guidance on how to clean this up on our website.</a:t>
            </a:r>
            <a:endParaRPr lang="en-US" sz="60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34</a:t>
            </a:fld>
            <a:endParaRPr lang="en-US"/>
          </a:p>
        </p:txBody>
      </p:sp>
    </p:spTree>
    <p:extLst>
      <p:ext uri="{BB962C8B-B14F-4D97-AF65-F5344CB8AC3E}">
        <p14:creationId xmlns:p14="http://schemas.microsoft.com/office/powerpoint/2010/main" val="3991392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latin typeface="+mn-lt"/>
                <a:ea typeface="Calibri"/>
                <a:cs typeface="Calibri"/>
                <a:sym typeface="Calibri"/>
              </a:rPr>
              <a:t>The same applies for the Self-Help and Social-Emotional scales.  After entering that data, you will </a:t>
            </a:r>
            <a:r>
              <a:rPr lang="en-US" sz="1200">
                <a:solidFill>
                  <a:srgbClr val="000000"/>
                </a:solidFill>
              </a:rPr>
              <a:t>hit save.</a:t>
            </a:r>
            <a:r>
              <a:rPr lang="en-US" sz="1200" b="0" i="0" u="none" strike="noStrike">
                <a:solidFill>
                  <a:srgbClr val="000000"/>
                </a:solidFill>
                <a:latin typeface="+mn-lt"/>
                <a:ea typeface="Calibri"/>
                <a:cs typeface="Calibri"/>
                <a:sym typeface="Calibri"/>
              </a:rPr>
              <a:t>  Once all data is entered, submit must be clicked on Core Assessment tab AND the Self-Help and Social-Emotional tab. </a:t>
            </a:r>
            <a:endParaRPr lang="en-US" sz="120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35</a:t>
            </a:fld>
            <a:endParaRPr lang="en-US"/>
          </a:p>
        </p:txBody>
      </p:sp>
    </p:spTree>
    <p:extLst>
      <p:ext uri="{BB962C8B-B14F-4D97-AF65-F5344CB8AC3E}">
        <p14:creationId xmlns:p14="http://schemas.microsoft.com/office/powerpoint/2010/main" val="4256433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latin typeface="+mn-lt"/>
                <a:ea typeface="Calibri"/>
                <a:cs typeface="Calibri"/>
                <a:sym typeface="Calibri"/>
              </a:rPr>
              <a:t>Many times, those entering the screening data fail to finish entering all data, or they enter everything and forget to hit the Submit To Score.  </a:t>
            </a:r>
            <a:br>
              <a:rPr lang="en-US" b="0" i="0" u="none" strike="noStrike">
                <a:latin typeface="+mn-lt"/>
                <a:ea typeface="Calibri"/>
                <a:cs typeface="Calibri"/>
                <a:sym typeface="Calibri"/>
              </a:rPr>
            </a:br>
            <a:r>
              <a:rPr lang="en-US" b="0" i="0" u="none" strike="noStrike">
                <a:latin typeface="+mn-lt"/>
                <a:ea typeface="Calibri"/>
                <a:cs typeface="Calibri"/>
                <a:sym typeface="Calibri"/>
              </a:rPr>
              <a:t>It is important to know that the Submit turns to </a:t>
            </a:r>
            <a:r>
              <a:rPr lang="en-US" b="1" i="0" u="none" strike="noStrike">
                <a:latin typeface="+mn-lt"/>
                <a:ea typeface="Calibri"/>
                <a:cs typeface="Calibri"/>
                <a:sym typeface="Calibri"/>
              </a:rPr>
              <a:t>Submit To Score </a:t>
            </a:r>
            <a:r>
              <a:rPr lang="en-US" b="0" i="0" u="none" strike="noStrike">
                <a:latin typeface="+mn-lt"/>
                <a:ea typeface="Calibri"/>
                <a:cs typeface="Calibri"/>
                <a:sym typeface="Calibri"/>
              </a:rPr>
              <a:t>once all information is entered for each part – the core assessment and the Self-Help and Social-Emotional scales.  Make sure </a:t>
            </a:r>
            <a:r>
              <a:rPr lang="en-US"/>
              <a:t>users</a:t>
            </a:r>
            <a:r>
              <a:rPr lang="en-US" b="0" i="0" u="none" strike="noStrike">
                <a:latin typeface="+mn-lt"/>
                <a:ea typeface="Calibri"/>
                <a:cs typeface="Calibri"/>
                <a:sym typeface="Calibri"/>
              </a:rPr>
              <a:t> click Submit To Score – otherwise, it appears that the student has not been screened. Please keep last year's update, in mind in order to avoid data inaccuracies; districts should not submit the Self Help and Social-Emotional</a:t>
            </a:r>
            <a:r>
              <a:rPr lang="en-US"/>
              <a:t> Skills Data (SH/SE) in OMS if there is no Core Screen data being entered for the student. You will need to enter and save the Self Help and Social Emotional Skills data, but unless you have the core data do not submit it.</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36</a:t>
            </a:fld>
            <a:endParaRPr lang="en-US"/>
          </a:p>
        </p:txBody>
      </p:sp>
    </p:spTree>
    <p:extLst>
      <p:ext uri="{BB962C8B-B14F-4D97-AF65-F5344CB8AC3E}">
        <p14:creationId xmlns:p14="http://schemas.microsoft.com/office/powerpoint/2010/main" val="161412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Common Kindergarten Entry Screener is designed to produce point-in-time student-level results that indicate the level of school readiness in the five domains: adaptive, cognitive, communication, motor, and social and emotional. </a:t>
            </a:r>
            <a:r>
              <a:rPr lang="en-US">
                <a:highlight>
                  <a:srgbClr val="FFFF00"/>
                </a:highlight>
              </a:rPr>
              <a:t>The common kindergarten entry screener data may be used as a system of measurement to inform stakeholders about early learning in order to close school readiness gaps, make informed policy decisions at the local level to support early learning experiences prior to school entry, establish local goals for program improvement in order to achieve </a:t>
            </a:r>
            <a:r>
              <a:rPr lang="en-US" b="0">
                <a:highlight>
                  <a:srgbClr val="FFFF00"/>
                </a:highlight>
              </a:rPr>
              <a:t>early learning outcomes, and to </a:t>
            </a:r>
            <a:r>
              <a:rPr lang="en-US" b="0"/>
              <a:t>include </a:t>
            </a:r>
            <a:r>
              <a:rPr lang="en-US" b="0">
                <a:highlight>
                  <a:srgbClr val="FFFF00"/>
                </a:highlight>
              </a:rPr>
              <a:t>data as evidence in kindergarten through the third-grade Program Evaluation. </a:t>
            </a:r>
          </a:p>
          <a:p>
            <a:endParaRPr lang="en-US"/>
          </a:p>
          <a:p>
            <a:r>
              <a:rPr lang="en-US"/>
              <a:t>K Screen results cannot be used to determine eligibility for enrollment or be utilized as part of the school’s or district’s overall score to determine recognition or support contained in any administration regulation.</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2599340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000000"/>
                </a:solidFill>
                <a:latin typeface="+mn-lt"/>
                <a:ea typeface="Calibri"/>
                <a:cs typeface="Calibri"/>
                <a:sym typeface="Calibri"/>
              </a:rPr>
              <a:t>Now let’s look closely at </a:t>
            </a:r>
            <a:r>
              <a:rPr lang="en-US">
                <a:solidFill>
                  <a:srgbClr val="000000"/>
                </a:solidFill>
              </a:rPr>
              <a:t>Lucy</a:t>
            </a:r>
            <a:r>
              <a:rPr lang="en-US" b="0" i="0" u="none" strike="noStrike">
                <a:solidFill>
                  <a:srgbClr val="000000"/>
                </a:solidFill>
                <a:latin typeface="+mn-lt"/>
                <a:ea typeface="Calibri"/>
                <a:cs typeface="Calibri"/>
                <a:sym typeface="Calibri"/>
              </a:rPr>
              <a:t>’s profile.  When I look at this, I can see that </a:t>
            </a:r>
            <a:r>
              <a:rPr lang="en-US">
                <a:solidFill>
                  <a:srgbClr val="000000"/>
                </a:solidFill>
              </a:rPr>
              <a:t>Lucy</a:t>
            </a:r>
            <a:r>
              <a:rPr lang="en-US" b="0" i="0" u="none" strike="noStrike">
                <a:solidFill>
                  <a:srgbClr val="000000"/>
                </a:solidFill>
                <a:latin typeface="+mn-lt"/>
                <a:ea typeface="Calibri"/>
                <a:cs typeface="Calibri"/>
                <a:sym typeface="Calibri"/>
              </a:rPr>
              <a:t>’s core assessments are completely entered because the status is “submitted.”  I also see that the Self-Help and Social-Emotional scales are not complete.  I can tell that because the status is “saved.”  If you want to continue entering data, you will not click enter new screening data.  This is crossed out on the screen.  Instead, you will click into the assessment as the green arrow points to and continue entering data, OR it may be that it was simply not submitted to score.  </a:t>
            </a:r>
            <a:endParaRPr lang="en-US"/>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37</a:t>
            </a:fld>
            <a:endParaRPr lang="en-US"/>
          </a:p>
        </p:txBody>
      </p:sp>
    </p:spTree>
    <p:extLst>
      <p:ext uri="{BB962C8B-B14F-4D97-AF65-F5344CB8AC3E}">
        <p14:creationId xmlns:p14="http://schemas.microsoft.com/office/powerpoint/2010/main" val="1673979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common error is duplicate entries. Duplicate entries must be removed from the OMS in order for the data to be accurate. Not removing duplicate entries impacts the results of group screening data. You can follow the link on the bottom of this slide or visit our K Screen webpage to find guidance on how to remove duplicate entries.</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38</a:t>
            </a:fld>
            <a:endParaRPr lang="en-US"/>
          </a:p>
        </p:txBody>
      </p:sp>
    </p:spTree>
    <p:extLst>
      <p:ext uri="{BB962C8B-B14F-4D97-AF65-F5344CB8AC3E}">
        <p14:creationId xmlns:p14="http://schemas.microsoft.com/office/powerpoint/2010/main" val="2709313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latin typeface="+mn-lt"/>
                <a:ea typeface="Calibri"/>
                <a:cs typeface="Calibri"/>
                <a:sym typeface="Calibri"/>
              </a:rPr>
              <a:t>This is the ultimate end result for each student profile.  “Submitted” on each section indicates the data is complete – nothing is missing, and each one has been submitted .</a:t>
            </a:r>
            <a:endParaRPr lang="en-US" sz="120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39</a:t>
            </a:fld>
            <a:endParaRPr lang="en-US"/>
          </a:p>
        </p:txBody>
      </p:sp>
    </p:spTree>
    <p:extLst>
      <p:ext uri="{BB962C8B-B14F-4D97-AF65-F5344CB8AC3E}">
        <p14:creationId xmlns:p14="http://schemas.microsoft.com/office/powerpoint/2010/main" val="1724411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a:solidFill>
                  <a:srgbClr val="000000"/>
                </a:solidFill>
                <a:latin typeface="+mn-lt"/>
                <a:ea typeface="Calibri"/>
                <a:cs typeface="Calibri"/>
                <a:sym typeface="Calibri"/>
              </a:rPr>
              <a:t>S</a:t>
            </a:r>
            <a:r>
              <a:rPr lang="en-US" sz="1200" b="0" i="0" u="none" strike="noStrike">
                <a:solidFill>
                  <a:srgbClr val="000000"/>
                </a:solidFill>
                <a:latin typeface="+mn-lt"/>
                <a:ea typeface="Calibri"/>
                <a:cs typeface="Calibri"/>
                <a:sym typeface="Calibri"/>
              </a:rPr>
              <a:t>creened/Not Screened Report is perfect for checking whether a child has saved data that hasn’t been submitted but be aware that it will say “submitted” even if SH/SE data is missing. </a:t>
            </a:r>
            <a:r>
              <a:rPr lang="en-US" sz="1200" b="1" i="0" u="none" strike="noStrike">
                <a:solidFill>
                  <a:srgbClr val="000000"/>
                </a:solidFill>
                <a:latin typeface="+mn-lt"/>
                <a:ea typeface="Calibri"/>
                <a:cs typeface="Calibri"/>
                <a:sym typeface="Calibri"/>
              </a:rPr>
              <a:t>This looks at the Core Assessment data only.</a:t>
            </a:r>
            <a:endParaRPr lang="en-US" sz="120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40</a:t>
            </a:fld>
            <a:endParaRPr lang="en-US"/>
          </a:p>
        </p:txBody>
      </p:sp>
    </p:spTree>
    <p:extLst>
      <p:ext uri="{BB962C8B-B14F-4D97-AF65-F5344CB8AC3E}">
        <p14:creationId xmlns:p14="http://schemas.microsoft.com/office/powerpoint/2010/main" val="2220457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We talked about the importance of clicking “Submit To Score.”  </a:t>
            </a:r>
            <a:endParaRPr lang="en-US" sz="1200" b="0"/>
          </a:p>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You want the pie chart to be all green. </a:t>
            </a:r>
            <a:r>
              <a:rPr lang="en-US" sz="1200" b="1" i="0" u="sng">
                <a:solidFill>
                  <a:srgbClr val="000000"/>
                </a:solidFill>
                <a:latin typeface="+mn-lt"/>
                <a:ea typeface="Calibri"/>
                <a:cs typeface="Calibri"/>
                <a:sym typeface="Calibri"/>
              </a:rPr>
              <a:t>You should not have any blue unless you are still entering data. At the end of your data entry window, there should be no blue (saved).</a:t>
            </a:r>
            <a:endParaRPr lang="en-US" sz="1200" b="0"/>
          </a:p>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 </a:t>
            </a:r>
            <a:endParaRPr lang="en-US" sz="1200" b="0"/>
          </a:p>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If you do have data that is </a:t>
            </a:r>
            <a:r>
              <a:rPr lang="en-US" sz="1200" b="1" i="0" u="none" strike="noStrike">
                <a:solidFill>
                  <a:srgbClr val="000000"/>
                </a:solidFill>
                <a:latin typeface="+mn-lt"/>
                <a:ea typeface="Calibri"/>
                <a:cs typeface="Calibri"/>
                <a:sym typeface="Calibri"/>
              </a:rPr>
              <a:t>Saved</a:t>
            </a:r>
            <a:r>
              <a:rPr lang="en-US" sz="1200" b="0" i="0" u="none" strike="noStrike">
                <a:solidFill>
                  <a:srgbClr val="000000"/>
                </a:solidFill>
                <a:latin typeface="+mn-lt"/>
                <a:ea typeface="Calibri"/>
                <a:cs typeface="Calibri"/>
                <a:sym typeface="Calibri"/>
              </a:rPr>
              <a:t> but not </a:t>
            </a:r>
            <a:r>
              <a:rPr lang="en-US" sz="1200" b="1" i="0" u="none" strike="noStrike">
                <a:solidFill>
                  <a:srgbClr val="000000"/>
                </a:solidFill>
                <a:latin typeface="+mn-lt"/>
                <a:ea typeface="Calibri"/>
                <a:cs typeface="Calibri"/>
                <a:sym typeface="Calibri"/>
              </a:rPr>
              <a:t>Submitted</a:t>
            </a:r>
            <a:r>
              <a:rPr lang="en-US" sz="1200" b="0" i="0" u="none" strike="noStrike">
                <a:solidFill>
                  <a:srgbClr val="000000"/>
                </a:solidFill>
                <a:latin typeface="+mn-lt"/>
                <a:ea typeface="Calibri"/>
                <a:cs typeface="Calibri"/>
                <a:sym typeface="Calibri"/>
              </a:rPr>
              <a:t>, you can look for specific students by exporting the report as a CSV file and filtering the ‘Screening Status’ column for </a:t>
            </a:r>
            <a:r>
              <a:rPr lang="en-US" sz="1200" b="1" i="0" u="none" strike="noStrike">
                <a:solidFill>
                  <a:srgbClr val="000000"/>
                </a:solidFill>
                <a:latin typeface="+mn-lt"/>
                <a:ea typeface="Calibri"/>
                <a:cs typeface="Calibri"/>
                <a:sym typeface="Calibri"/>
              </a:rPr>
              <a:t>Saved</a:t>
            </a:r>
            <a:r>
              <a:rPr lang="en-US" sz="1200" b="0" i="0" u="none" strike="noStrike">
                <a:solidFill>
                  <a:srgbClr val="000000"/>
                </a:solidFill>
                <a:latin typeface="+mn-lt"/>
                <a:ea typeface="Calibri"/>
                <a:cs typeface="Calibri"/>
                <a:sym typeface="Calibri"/>
              </a:rPr>
              <a:t>, or you can scroll through the list provided under the pie chart.</a:t>
            </a:r>
            <a:endParaRPr lang="en-US" sz="1200" b="0"/>
          </a:p>
          <a:p>
            <a:pPr marL="0" lvl="0" indent="0" algn="l" rtl="0">
              <a:spcBef>
                <a:spcPts val="0"/>
              </a:spcBef>
              <a:spcAft>
                <a:spcPts val="0"/>
              </a:spcAft>
              <a:buNone/>
            </a:pPr>
            <a:br>
              <a:rPr lang="en-US" sz="1200" b="0"/>
            </a:br>
            <a:r>
              <a:rPr lang="en-US" sz="1200" b="0" i="0" u="none" strike="noStrike">
                <a:solidFill>
                  <a:srgbClr val="000000"/>
                </a:solidFill>
                <a:latin typeface="+mn-lt"/>
                <a:ea typeface="Calibri"/>
                <a:cs typeface="Calibri"/>
                <a:sym typeface="Calibri"/>
              </a:rPr>
              <a:t>As you can see, the saved will be included in the list.  Simply open that student’s screen and submit for scoring.</a:t>
            </a:r>
            <a:endParaRPr lang="en-US" sz="1200" b="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41</a:t>
            </a:fld>
            <a:endParaRPr lang="en-US"/>
          </a:p>
        </p:txBody>
      </p:sp>
    </p:spTree>
    <p:extLst>
      <p:ext uri="{BB962C8B-B14F-4D97-AF65-F5344CB8AC3E}">
        <p14:creationId xmlns:p14="http://schemas.microsoft.com/office/powerpoint/2010/main" val="156208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a:solidFill>
                  <a:srgbClr val="000000"/>
                </a:solidFill>
              </a:rPr>
              <a:t>It is important to utilize the CSV file. Exporting this group screening summary</a:t>
            </a:r>
            <a:r>
              <a:rPr lang="en-US" sz="1200" baseline="0">
                <a:solidFill>
                  <a:srgbClr val="000000"/>
                </a:solidFill>
              </a:rPr>
              <a:t> report as a CSV is the only way to check for:</a:t>
            </a:r>
            <a:endParaRPr lang="en-US" sz="1200">
              <a:solidFill>
                <a:srgbClr val="000000"/>
              </a:solidFill>
            </a:endParaRPr>
          </a:p>
          <a:p>
            <a:pPr marL="0" lvl="0" indent="0" algn="l" rtl="0">
              <a:spcBef>
                <a:spcPts val="0"/>
              </a:spcBef>
              <a:spcAft>
                <a:spcPts val="0"/>
              </a:spcAft>
              <a:buNone/>
            </a:pPr>
            <a:br>
              <a:rPr lang="en-US" sz="1200" b="0" cap="none" baseline="0"/>
            </a:br>
            <a:r>
              <a:rPr lang="en-US" sz="1200" b="0" cap="none" baseline="0"/>
              <a:t>1. </a:t>
            </a:r>
            <a:r>
              <a:rPr lang="en-US" sz="1200" b="0" i="0" u="none" strike="noStrike" cap="none" baseline="0">
                <a:solidFill>
                  <a:srgbClr val="000000"/>
                </a:solidFill>
                <a:latin typeface="+mn-lt"/>
                <a:ea typeface="Calibri"/>
                <a:cs typeface="Calibri"/>
                <a:sym typeface="Calibri"/>
              </a:rPr>
              <a:t>Duplicate entries: When running the report, uncheck the box that says to include only the most recent, sort the SSID column numerically, and set a rule to highlight duplicates.</a:t>
            </a:r>
            <a:endParaRPr lang="en-US" sz="1200" b="0" cap="none" baseline="0"/>
          </a:p>
          <a:p>
            <a:pPr marL="0" lvl="0" indent="0" algn="l" rtl="0">
              <a:spcBef>
                <a:spcPts val="0"/>
              </a:spcBef>
              <a:spcAft>
                <a:spcPts val="0"/>
              </a:spcAft>
              <a:buNone/>
            </a:pPr>
            <a:br>
              <a:rPr lang="en-US" sz="1200" b="0"/>
            </a:br>
            <a:r>
              <a:rPr lang="en-US" sz="1200" b="0"/>
              <a:t>2. </a:t>
            </a:r>
            <a:r>
              <a:rPr lang="en-US" sz="1200" b="0" i="0" u="none" strike="noStrike">
                <a:solidFill>
                  <a:srgbClr val="000000"/>
                </a:solidFill>
                <a:latin typeface="+mn-lt"/>
                <a:ea typeface="Calibri"/>
                <a:cs typeface="Calibri"/>
                <a:sym typeface="Calibri"/>
              </a:rPr>
              <a:t>Missing Self-Help/Social-Emotional data: When running the report, make sure the box is checked to include only the most recent, set filters, and check for blanks in the column where Self-Help/Social-Emotional scores should be.</a:t>
            </a:r>
            <a:endParaRPr lang="en-US" sz="1200" b="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42</a:t>
            </a:fld>
            <a:endParaRPr lang="en-US"/>
          </a:p>
        </p:txBody>
      </p:sp>
    </p:spTree>
    <p:extLst>
      <p:ext uri="{BB962C8B-B14F-4D97-AF65-F5344CB8AC3E}">
        <p14:creationId xmlns:p14="http://schemas.microsoft.com/office/powerpoint/2010/main" val="42322520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Please communicate this to schools:</a:t>
            </a:r>
            <a:endParaRPr lang="en-US" sz="1200" b="0"/>
          </a:p>
          <a:p>
            <a:pPr marL="0" lvl="0" indent="0" algn="l" rtl="0">
              <a:spcBef>
                <a:spcPts val="0"/>
              </a:spcBef>
              <a:spcAft>
                <a:spcPts val="0"/>
              </a:spcAft>
              <a:buNone/>
            </a:pPr>
            <a:br>
              <a:rPr lang="en-US" sz="1200" b="0"/>
            </a:br>
            <a:r>
              <a:rPr lang="en-US" sz="1200" b="0" i="0" u="none" strike="noStrike">
                <a:solidFill>
                  <a:srgbClr val="000000"/>
                </a:solidFill>
                <a:latin typeface="+mn-lt"/>
                <a:ea typeface="Calibri"/>
                <a:cs typeface="Calibri"/>
                <a:sym typeface="Calibri"/>
              </a:rPr>
              <a:t>Your OMS account might look perfect in early August, but I wouldn’t count on it being operational. There are often issues that need to be resolved before student data can be entered.  KDE will communicate when the OMS is ready to be used.  This is important to know if you are screening with tablets or iPads.</a:t>
            </a:r>
            <a:endParaRPr lang="en-US" sz="1200" b="0"/>
          </a:p>
          <a:p>
            <a:pPr marL="0" lvl="0" indent="0" algn="l" rtl="0">
              <a:spcBef>
                <a:spcPts val="0"/>
              </a:spcBef>
              <a:spcAft>
                <a:spcPts val="0"/>
              </a:spcAft>
              <a:buNone/>
            </a:pPr>
            <a:br>
              <a:rPr lang="en-US" sz="1200" b="0"/>
            </a:br>
            <a:r>
              <a:rPr lang="en-US" sz="1200" b="0" i="0" u="none" strike="noStrike">
                <a:solidFill>
                  <a:srgbClr val="000000"/>
                </a:solidFill>
                <a:latin typeface="+mn-lt"/>
                <a:ea typeface="Calibri"/>
                <a:cs typeface="Calibri"/>
                <a:sym typeface="Calibri"/>
              </a:rPr>
              <a:t>Also, in the past,</a:t>
            </a:r>
            <a:r>
              <a:rPr lang="en-US" sz="1200">
                <a:solidFill>
                  <a:srgbClr val="000000"/>
                </a:solidFill>
              </a:rPr>
              <a:t> some</a:t>
            </a:r>
            <a:r>
              <a:rPr lang="en-US" sz="1200" b="0" i="0" u="none" strike="noStrike">
                <a:solidFill>
                  <a:srgbClr val="000000"/>
                </a:solidFill>
                <a:latin typeface="+mn-lt"/>
                <a:ea typeface="Calibri"/>
                <a:cs typeface="Calibri"/>
                <a:sym typeface="Calibri"/>
              </a:rPr>
              <a:t> schools have tried to “</a:t>
            </a:r>
            <a:r>
              <a:rPr lang="en-US" sz="1200">
                <a:solidFill>
                  <a:srgbClr val="000000"/>
                </a:solidFill>
              </a:rPr>
              <a:t>get ahead</a:t>
            </a:r>
            <a:r>
              <a:rPr lang="en-US" sz="1200" b="0" i="0" u="none" strike="noStrike">
                <a:solidFill>
                  <a:srgbClr val="000000"/>
                </a:solidFill>
                <a:latin typeface="+mn-lt"/>
                <a:ea typeface="Calibri"/>
                <a:cs typeface="Calibri"/>
                <a:sym typeface="Calibri"/>
              </a:rPr>
              <a:t>” by setting up a homeroom under a school administrator’s name so they could screen on iPads and sort the kids into homerooms later. The kids didn’t move automatically, and they had to manually move the students to the correct classes.</a:t>
            </a:r>
            <a:endParaRPr lang="en-US" sz="1200" b="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43</a:t>
            </a:fld>
            <a:endParaRPr lang="en-US"/>
          </a:p>
        </p:txBody>
      </p:sp>
    </p:spTree>
    <p:extLst>
      <p:ext uri="{BB962C8B-B14F-4D97-AF65-F5344CB8AC3E}">
        <p14:creationId xmlns:p14="http://schemas.microsoft.com/office/powerpoint/2010/main" val="520154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Please communicate this to schools:</a:t>
            </a:r>
            <a:endParaRPr lang="en-US" sz="1200" b="0"/>
          </a:p>
          <a:p>
            <a:pPr marL="0" lvl="0" indent="0" algn="l" rtl="0">
              <a:spcBef>
                <a:spcPts val="0"/>
              </a:spcBef>
              <a:spcAft>
                <a:spcPts val="0"/>
              </a:spcAft>
              <a:buNone/>
            </a:pPr>
            <a:br>
              <a:rPr lang="en-US" sz="1200" b="0"/>
            </a:br>
            <a:r>
              <a:rPr lang="en-US" sz="1200" b="0" i="0" u="none" strike="noStrike">
                <a:solidFill>
                  <a:srgbClr val="000000"/>
                </a:solidFill>
                <a:latin typeface="+mn-lt"/>
                <a:ea typeface="Calibri"/>
                <a:cs typeface="Calibri"/>
                <a:sym typeface="Calibri"/>
              </a:rPr>
              <a:t>Avoid duplicate entries by only clicking a new screening session one time. </a:t>
            </a:r>
            <a:endParaRPr lang="en-US" sz="1200" b="0"/>
          </a:p>
          <a:p>
            <a:pPr marL="0" lvl="0" indent="0" algn="l" rtl="0">
              <a:spcBef>
                <a:spcPts val="0"/>
              </a:spcBef>
              <a:spcAft>
                <a:spcPts val="0"/>
              </a:spcAft>
              <a:buNone/>
            </a:pPr>
            <a:br>
              <a:rPr lang="en-US" sz="1200" b="0"/>
            </a:br>
            <a:r>
              <a:rPr lang="en-US" sz="1200" b="0" i="0" u="none" strike="noStrike">
                <a:solidFill>
                  <a:srgbClr val="000000"/>
                </a:solidFill>
                <a:latin typeface="+mn-lt"/>
                <a:ea typeface="Calibri"/>
                <a:cs typeface="Calibri"/>
                <a:sym typeface="Calibri"/>
              </a:rPr>
              <a:t>Run reports to ensure all data is entered and SUBMITTED.</a:t>
            </a:r>
            <a:endParaRPr lang="en-US" sz="1200" b="0"/>
          </a:p>
          <a:p>
            <a:pPr marL="0" lvl="0" indent="0" algn="l" rtl="0">
              <a:spcBef>
                <a:spcPts val="0"/>
              </a:spcBef>
              <a:spcAft>
                <a:spcPts val="0"/>
              </a:spcAft>
              <a:buNone/>
            </a:pPr>
            <a:br>
              <a:rPr lang="en-US" sz="1200" b="0"/>
            </a:br>
            <a:r>
              <a:rPr lang="en-US" sz="1200" b="0" i="0" u="none" strike="noStrike">
                <a:solidFill>
                  <a:srgbClr val="000000"/>
                </a:solidFill>
                <a:latin typeface="+mn-lt"/>
                <a:ea typeface="Calibri"/>
                <a:cs typeface="Calibri"/>
                <a:sym typeface="Calibri"/>
              </a:rPr>
              <a:t>Make sure that Submit To Score is clicked when ALL  data is entered</a:t>
            </a:r>
            <a:r>
              <a:rPr lang="en-US" sz="1200">
                <a:solidFill>
                  <a:srgbClr val="000000"/>
                </a:solidFill>
              </a:rPr>
              <a:t> </a:t>
            </a:r>
            <a:r>
              <a:rPr lang="en-US" sz="1200" b="0" i="0" u="none" strike="noStrike">
                <a:solidFill>
                  <a:srgbClr val="000000"/>
                </a:solidFill>
                <a:latin typeface="+mn-lt"/>
                <a:ea typeface="Calibri"/>
                <a:cs typeface="Calibri"/>
                <a:sym typeface="Calibri"/>
              </a:rPr>
              <a:t>in order for the assessment to be considered complete. </a:t>
            </a:r>
            <a:endParaRPr lang="en-US" sz="1200" b="0"/>
          </a:p>
          <a:p>
            <a:pPr marL="0" lvl="0" indent="0" algn="l" rtl="0">
              <a:spcBef>
                <a:spcPts val="0"/>
              </a:spcBef>
              <a:spcAft>
                <a:spcPts val="0"/>
              </a:spcAft>
              <a:buNone/>
            </a:pPr>
            <a:br>
              <a:rPr lang="en-US" sz="1200" b="0"/>
            </a:br>
            <a:r>
              <a:rPr lang="en-US" sz="1200" b="0" i="0" u="none" strike="noStrike">
                <a:solidFill>
                  <a:srgbClr val="000000"/>
                </a:solidFill>
                <a:latin typeface="+mn-lt"/>
                <a:ea typeface="Calibri"/>
                <a:cs typeface="Calibri"/>
                <a:sym typeface="Calibri"/>
              </a:rPr>
              <a:t>CSV files allow for filtering reports.</a:t>
            </a:r>
            <a:endParaRPr lang="en-US" sz="1200" b="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44</a:t>
            </a:fld>
            <a:endParaRPr lang="en-US"/>
          </a:p>
        </p:txBody>
      </p:sp>
    </p:spTree>
    <p:extLst>
      <p:ext uri="{BB962C8B-B14F-4D97-AF65-F5344CB8AC3E}">
        <p14:creationId xmlns:p14="http://schemas.microsoft.com/office/powerpoint/2010/main" val="677438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Office of Assessment and Accountability and Curriculum Associates has listened to your suggestions and are pleased to announce several new features that have been added to the Online Management System for this screening window.</a:t>
            </a:r>
          </a:p>
        </p:txBody>
      </p:sp>
      <p:sp>
        <p:nvSpPr>
          <p:cNvPr id="4" name="Slide Number Placeholder 3"/>
          <p:cNvSpPr>
            <a:spLocks noGrp="1"/>
          </p:cNvSpPr>
          <p:nvPr>
            <p:ph type="sldNum" sz="quarter" idx="5"/>
          </p:nvPr>
        </p:nvSpPr>
        <p:spPr/>
        <p:txBody>
          <a:bodyPr/>
          <a:lstStyle/>
          <a:p>
            <a:fld id="{9041B365-D8D5-4ED3-A31E-D03B3F7A9AA2}" type="slidenum">
              <a:rPr lang="en-US" smtClean="0"/>
              <a:t>45</a:t>
            </a:fld>
            <a:endParaRPr lang="en-US"/>
          </a:p>
        </p:txBody>
      </p:sp>
    </p:spTree>
    <p:extLst>
      <p:ext uri="{BB962C8B-B14F-4D97-AF65-F5344CB8AC3E}">
        <p14:creationId xmlns:p14="http://schemas.microsoft.com/office/powerpoint/2010/main" val="1282705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updates you will see are the “Forgot username” and “Forgot password” options on the login page.</a:t>
            </a:r>
          </a:p>
        </p:txBody>
      </p:sp>
      <p:sp>
        <p:nvSpPr>
          <p:cNvPr id="4" name="Slide Number Placeholder 3"/>
          <p:cNvSpPr>
            <a:spLocks noGrp="1"/>
          </p:cNvSpPr>
          <p:nvPr>
            <p:ph type="sldNum" sz="quarter" idx="5"/>
          </p:nvPr>
        </p:nvSpPr>
        <p:spPr/>
        <p:txBody>
          <a:bodyPr/>
          <a:lstStyle/>
          <a:p>
            <a:fld id="{9041B365-D8D5-4ED3-A31E-D03B3F7A9AA2}" type="slidenum">
              <a:rPr lang="en-US" smtClean="0"/>
              <a:t>46</a:t>
            </a:fld>
            <a:endParaRPr lang="en-US"/>
          </a:p>
        </p:txBody>
      </p:sp>
    </p:spTree>
    <p:extLst>
      <p:ext uri="{BB962C8B-B14F-4D97-AF65-F5344CB8AC3E}">
        <p14:creationId xmlns:p14="http://schemas.microsoft.com/office/powerpoint/2010/main" val="805965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t>The K Screen ordering window closes on March 29. </a:t>
            </a:r>
            <a:r>
              <a:rPr lang="en-US" sz="1200" b="0" i="0" u="none" strike="noStrike">
                <a:solidFill>
                  <a:srgbClr val="000000"/>
                </a:solidFill>
                <a:effectLst/>
                <a:latin typeface="Times New Roman"/>
                <a:cs typeface="Times New Roman"/>
              </a:rPr>
              <a:t>Initial orders will begin shipping the week of May 13. The Office of Assessment and Accountability (OAA) recommends having the materials shipped to a central location or the district’s board of education if this delivery window is during the district’s summer vacation. Supplemental or late orders may still be placed by contacting me, Lisa Jett or DAC info at </a:t>
            </a:r>
            <a:r>
              <a:rPr lang="en-US">
                <a:solidFill>
                  <a:srgbClr val="000000"/>
                </a:solidFill>
                <a:latin typeface="Times New Roman"/>
                <a:cs typeface="Times New Roman"/>
              </a:rPr>
              <a:t>DACinfo@education</a:t>
            </a:r>
            <a:r>
              <a:rPr lang="en-US" sz="1200" b="0" i="0" u="none" strike="noStrike">
                <a:solidFill>
                  <a:srgbClr val="000000"/>
                </a:solidFill>
                <a:effectLst/>
                <a:latin typeface="Times New Roman"/>
                <a:cs typeface="Times New Roman"/>
              </a:rPr>
              <a:t>.ky.gov. </a:t>
            </a:r>
            <a:r>
              <a:rPr lang="en-US" b="0" i="0">
                <a:solidFill>
                  <a:srgbClr val="202124"/>
                </a:solidFill>
                <a:effectLst/>
                <a:latin typeface="Roboto"/>
                <a:ea typeface="Roboto"/>
                <a:cs typeface="Roboto"/>
              </a:rPr>
              <a:t>The OAA and Curriculum Associates cannot guarantee that supplemental or late shipments will arrive before the screening window.</a:t>
            </a:r>
            <a:r>
              <a:rPr lang="en-US">
                <a:solidFill>
                  <a:srgbClr val="202124"/>
                </a:solidFill>
                <a:latin typeface="Roboto"/>
                <a:ea typeface="Roboto"/>
                <a:cs typeface="Roboto"/>
              </a:rPr>
              <a:t>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any schools within the district are in need of replacement kits or pieces, please contact the OAA through DAC info or by emailing me at Lisa.Jett@education.ky.gov. I will place you in contact with Curriculum Associates personnel who will help you with this process.</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2341127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click on this option you will be directed to enter you district email as well as clicking the reCAPTCHA security feature.</a:t>
            </a:r>
          </a:p>
        </p:txBody>
      </p:sp>
      <p:sp>
        <p:nvSpPr>
          <p:cNvPr id="4" name="Slide Number Placeholder 3"/>
          <p:cNvSpPr>
            <a:spLocks noGrp="1"/>
          </p:cNvSpPr>
          <p:nvPr>
            <p:ph type="sldNum" sz="quarter" idx="5"/>
          </p:nvPr>
        </p:nvSpPr>
        <p:spPr/>
        <p:txBody>
          <a:bodyPr/>
          <a:lstStyle/>
          <a:p>
            <a:fld id="{9041B365-D8D5-4ED3-A31E-D03B3F7A9AA2}" type="slidenum">
              <a:rPr lang="en-US" smtClean="0"/>
              <a:t>47</a:t>
            </a:fld>
            <a:endParaRPr lang="en-US"/>
          </a:p>
        </p:txBody>
      </p:sp>
    </p:spTree>
    <p:extLst>
      <p:ext uri="{BB962C8B-B14F-4D97-AF65-F5344CB8AC3E}">
        <p14:creationId xmlns:p14="http://schemas.microsoft.com/office/powerpoint/2010/main" val="41306452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resetting your password, you will need to enter your username and district email before marking the reCAPTCHA security feature. After completing either of the above-mentioned options, an email will be sent to the district email account that was entered.</a:t>
            </a:r>
          </a:p>
        </p:txBody>
      </p:sp>
      <p:sp>
        <p:nvSpPr>
          <p:cNvPr id="4" name="Slide Number Placeholder 3"/>
          <p:cNvSpPr>
            <a:spLocks noGrp="1"/>
          </p:cNvSpPr>
          <p:nvPr>
            <p:ph type="sldNum" sz="quarter" idx="5"/>
          </p:nvPr>
        </p:nvSpPr>
        <p:spPr/>
        <p:txBody>
          <a:bodyPr/>
          <a:lstStyle/>
          <a:p>
            <a:fld id="{9041B365-D8D5-4ED3-A31E-D03B3F7A9AA2}" type="slidenum">
              <a:rPr lang="en-US" smtClean="0"/>
              <a:t>48</a:t>
            </a:fld>
            <a:endParaRPr lang="en-US"/>
          </a:p>
        </p:txBody>
      </p:sp>
    </p:spTree>
    <p:extLst>
      <p:ext uri="{BB962C8B-B14F-4D97-AF65-F5344CB8AC3E}">
        <p14:creationId xmlns:p14="http://schemas.microsoft.com/office/powerpoint/2010/main" val="29589479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screenshot</a:t>
            </a:r>
            <a:r>
              <a:rPr lang="en-US" baseline="0"/>
              <a:t> of an</a:t>
            </a:r>
            <a:r>
              <a:rPr lang="en-US"/>
              <a:t> email one would receive when resetting their OMS password. You will notice contact information that can be utilized if further assistance is required.</a:t>
            </a:r>
          </a:p>
        </p:txBody>
      </p:sp>
      <p:sp>
        <p:nvSpPr>
          <p:cNvPr id="4" name="Slide Number Placeholder 3"/>
          <p:cNvSpPr>
            <a:spLocks noGrp="1"/>
          </p:cNvSpPr>
          <p:nvPr>
            <p:ph type="sldNum" sz="quarter" idx="5"/>
          </p:nvPr>
        </p:nvSpPr>
        <p:spPr/>
        <p:txBody>
          <a:bodyPr/>
          <a:lstStyle/>
          <a:p>
            <a:fld id="{9041B365-D8D5-4ED3-A31E-D03B3F7A9AA2}" type="slidenum">
              <a:rPr lang="en-US" smtClean="0"/>
              <a:t>49</a:t>
            </a:fld>
            <a:endParaRPr lang="en-US"/>
          </a:p>
        </p:txBody>
      </p:sp>
    </p:spTree>
    <p:extLst>
      <p:ext uri="{BB962C8B-B14F-4D97-AF65-F5344CB8AC3E}">
        <p14:creationId xmlns:p14="http://schemas.microsoft.com/office/powerpoint/2010/main" val="37437677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screening is completed, districts are required to provide parent reports, providing individual results of the screener to parents and or guardians. CA has updated the label for the Parent Reports. Using the Student Reports option, you will see a link to the Report for Parents link located in the bottom red box.  You can navigate to the Parent Report by looking at the student profile page as well. On this page, the Parent Report is located on the far right.</a:t>
            </a:r>
          </a:p>
        </p:txBody>
      </p:sp>
      <p:sp>
        <p:nvSpPr>
          <p:cNvPr id="4" name="Slide Number Placeholder 3"/>
          <p:cNvSpPr>
            <a:spLocks noGrp="1"/>
          </p:cNvSpPr>
          <p:nvPr>
            <p:ph type="sldNum" sz="quarter" idx="5"/>
          </p:nvPr>
        </p:nvSpPr>
        <p:spPr/>
        <p:txBody>
          <a:bodyPr/>
          <a:lstStyle/>
          <a:p>
            <a:fld id="{9041B365-D8D5-4ED3-A31E-D03B3F7A9AA2}" type="slidenum">
              <a:rPr lang="en-US" smtClean="0"/>
              <a:t>50</a:t>
            </a:fld>
            <a:endParaRPr lang="en-US"/>
          </a:p>
        </p:txBody>
      </p:sp>
    </p:spTree>
    <p:extLst>
      <p:ext uri="{BB962C8B-B14F-4D97-AF65-F5344CB8AC3E}">
        <p14:creationId xmlns:p14="http://schemas.microsoft.com/office/powerpoint/2010/main" val="41114014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OMS now has a reminder message when one saves BRIGANCE K Screen data as opposed to pressing the ‘Submit To Score’ button. </a:t>
            </a:r>
          </a:p>
        </p:txBody>
      </p:sp>
      <p:sp>
        <p:nvSpPr>
          <p:cNvPr id="4" name="Slide Number Placeholder 3"/>
          <p:cNvSpPr>
            <a:spLocks noGrp="1"/>
          </p:cNvSpPr>
          <p:nvPr>
            <p:ph type="sldNum" sz="quarter" idx="5"/>
          </p:nvPr>
        </p:nvSpPr>
        <p:spPr/>
        <p:txBody>
          <a:bodyPr/>
          <a:lstStyle/>
          <a:p>
            <a:fld id="{9041B365-D8D5-4ED3-A31E-D03B3F7A9AA2}" type="slidenum">
              <a:rPr lang="en-US" smtClean="0"/>
              <a:t>51</a:t>
            </a:fld>
            <a:endParaRPr lang="en-US"/>
          </a:p>
        </p:txBody>
      </p:sp>
    </p:spTree>
    <p:extLst>
      <p:ext uri="{BB962C8B-B14F-4D97-AF65-F5344CB8AC3E}">
        <p14:creationId xmlns:p14="http://schemas.microsoft.com/office/powerpoint/2010/main" val="27929548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 season, CA implemented a new system warning, reminding districts of the deadline to enter BRIGANCE data into the OMS. This message will be updated with the correct deadline of October 15 and reimplemented to notify districts of the deadline.</a:t>
            </a:r>
          </a:p>
        </p:txBody>
      </p:sp>
      <p:sp>
        <p:nvSpPr>
          <p:cNvPr id="4" name="Slide Number Placeholder 3"/>
          <p:cNvSpPr>
            <a:spLocks noGrp="1"/>
          </p:cNvSpPr>
          <p:nvPr>
            <p:ph type="sldNum" sz="quarter" idx="5"/>
          </p:nvPr>
        </p:nvSpPr>
        <p:spPr/>
        <p:txBody>
          <a:bodyPr/>
          <a:lstStyle/>
          <a:p>
            <a:fld id="{9041B365-D8D5-4ED3-A31E-D03B3F7A9AA2}" type="slidenum">
              <a:rPr lang="en-US" smtClean="0"/>
              <a:t>52</a:t>
            </a:fld>
            <a:endParaRPr lang="en-US"/>
          </a:p>
        </p:txBody>
      </p:sp>
    </p:spTree>
    <p:extLst>
      <p:ext uri="{BB962C8B-B14F-4D97-AF65-F5344CB8AC3E}">
        <p14:creationId xmlns:p14="http://schemas.microsoft.com/office/powerpoint/2010/main" val="25777539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searching for students in OMS, educators can now choose to show all, show only active students, or show inactive students by using the drop-down menu below the field “Search Name”.</a:t>
            </a:r>
          </a:p>
        </p:txBody>
      </p:sp>
      <p:sp>
        <p:nvSpPr>
          <p:cNvPr id="4" name="Slide Number Placeholder 3"/>
          <p:cNvSpPr>
            <a:spLocks noGrp="1"/>
          </p:cNvSpPr>
          <p:nvPr>
            <p:ph type="sldNum" sz="quarter" idx="5"/>
          </p:nvPr>
        </p:nvSpPr>
        <p:spPr/>
        <p:txBody>
          <a:bodyPr/>
          <a:lstStyle/>
          <a:p>
            <a:fld id="{9041B365-D8D5-4ED3-A31E-D03B3F7A9AA2}" type="slidenum">
              <a:rPr lang="en-US" smtClean="0"/>
              <a:t>53</a:t>
            </a:fld>
            <a:endParaRPr lang="en-US"/>
          </a:p>
        </p:txBody>
      </p:sp>
    </p:spTree>
    <p:extLst>
      <p:ext uri="{BB962C8B-B14F-4D97-AF65-F5344CB8AC3E}">
        <p14:creationId xmlns:p14="http://schemas.microsoft.com/office/powerpoint/2010/main" val="8471137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new feature this screening season is the ability to multi-select students by using the check boxes to the left of student names.</a:t>
            </a:r>
          </a:p>
        </p:txBody>
      </p:sp>
      <p:sp>
        <p:nvSpPr>
          <p:cNvPr id="4" name="Slide Number Placeholder 3"/>
          <p:cNvSpPr>
            <a:spLocks noGrp="1"/>
          </p:cNvSpPr>
          <p:nvPr>
            <p:ph type="sldNum" sz="quarter" idx="5"/>
          </p:nvPr>
        </p:nvSpPr>
        <p:spPr/>
        <p:txBody>
          <a:bodyPr/>
          <a:lstStyle/>
          <a:p>
            <a:fld id="{9041B365-D8D5-4ED3-A31E-D03B3F7A9AA2}" type="slidenum">
              <a:rPr lang="en-US" smtClean="0"/>
              <a:t>54</a:t>
            </a:fld>
            <a:endParaRPr lang="en-US"/>
          </a:p>
        </p:txBody>
      </p:sp>
    </p:spTree>
    <p:extLst>
      <p:ext uri="{BB962C8B-B14F-4D97-AF65-F5344CB8AC3E}">
        <p14:creationId xmlns:p14="http://schemas.microsoft.com/office/powerpoint/2010/main" val="5927300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an effort to assist in preventing duplicate screens, OMS now features a system message, alerting data entry staff if the student has an existing screen in the system.</a:t>
            </a:r>
          </a:p>
        </p:txBody>
      </p:sp>
      <p:sp>
        <p:nvSpPr>
          <p:cNvPr id="4" name="Slide Number Placeholder 3"/>
          <p:cNvSpPr>
            <a:spLocks noGrp="1"/>
          </p:cNvSpPr>
          <p:nvPr>
            <p:ph type="sldNum" sz="quarter" idx="5"/>
          </p:nvPr>
        </p:nvSpPr>
        <p:spPr/>
        <p:txBody>
          <a:bodyPr/>
          <a:lstStyle/>
          <a:p>
            <a:fld id="{9041B365-D8D5-4ED3-A31E-D03B3F7A9AA2}" type="slidenum">
              <a:rPr lang="en-US" smtClean="0"/>
              <a:t>55</a:t>
            </a:fld>
            <a:endParaRPr lang="en-US"/>
          </a:p>
        </p:txBody>
      </p:sp>
    </p:spTree>
    <p:extLst>
      <p:ext uri="{BB962C8B-B14F-4D97-AF65-F5344CB8AC3E}">
        <p14:creationId xmlns:p14="http://schemas.microsoft.com/office/powerpoint/2010/main" val="4207460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OMS Administrators now have the option to “batch print” reports.</a:t>
            </a:r>
          </a:p>
        </p:txBody>
      </p:sp>
      <p:sp>
        <p:nvSpPr>
          <p:cNvPr id="4" name="Slide Number Placeholder 3"/>
          <p:cNvSpPr>
            <a:spLocks noGrp="1"/>
          </p:cNvSpPr>
          <p:nvPr>
            <p:ph type="sldNum" sz="quarter" idx="5"/>
          </p:nvPr>
        </p:nvSpPr>
        <p:spPr/>
        <p:txBody>
          <a:bodyPr/>
          <a:lstStyle/>
          <a:p>
            <a:fld id="{9041B365-D8D5-4ED3-A31E-D03B3F7A9AA2}" type="slidenum">
              <a:rPr lang="en-US" smtClean="0"/>
              <a:t>56</a:t>
            </a:fld>
            <a:endParaRPr lang="en-US"/>
          </a:p>
        </p:txBody>
      </p:sp>
    </p:spTree>
    <p:extLst>
      <p:ext uri="{BB962C8B-B14F-4D97-AF65-F5344CB8AC3E}">
        <p14:creationId xmlns:p14="http://schemas.microsoft.com/office/powerpoint/2010/main" val="703548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The projected shipping date for K Screen materials is the week of May 13, allowing trainings to begin in June.</a:t>
            </a:r>
            <a:r>
              <a:rPr lang="en-US">
                <a:highlight>
                  <a:srgbClr val="FFFF00"/>
                </a:highlight>
              </a:rPr>
              <a:t> Please take note of the August 1 date. </a:t>
            </a:r>
            <a:r>
              <a:rPr lang="en-US"/>
              <a:t>This is a projected date of when OMS accounts will be available. Please refer to DAC Emails to ensure that this date has or has not changed. You will also notice that districts will have access to K Screen data reporting in January. The scores will then be released in the fall with the Fall Release of State Assessment Data.</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42548553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assist with batch printing and other topics, OMS has a “support” tab; at the bottom you will find assistance with batch printing.</a:t>
            </a:r>
          </a:p>
        </p:txBody>
      </p:sp>
      <p:sp>
        <p:nvSpPr>
          <p:cNvPr id="4" name="Slide Number Placeholder 3"/>
          <p:cNvSpPr>
            <a:spLocks noGrp="1"/>
          </p:cNvSpPr>
          <p:nvPr>
            <p:ph type="sldNum" sz="quarter" idx="5"/>
          </p:nvPr>
        </p:nvSpPr>
        <p:spPr/>
        <p:txBody>
          <a:bodyPr/>
          <a:lstStyle/>
          <a:p>
            <a:fld id="{9041B365-D8D5-4ED3-A31E-D03B3F7A9AA2}" type="slidenum">
              <a:rPr lang="en-US" smtClean="0"/>
              <a:t>57</a:t>
            </a:fld>
            <a:endParaRPr lang="en-US"/>
          </a:p>
        </p:txBody>
      </p:sp>
    </p:spTree>
    <p:extLst>
      <p:ext uri="{BB962C8B-B14F-4D97-AF65-F5344CB8AC3E}">
        <p14:creationId xmlns:p14="http://schemas.microsoft.com/office/powerpoint/2010/main" val="17289120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58</a:t>
            </a:fld>
            <a:endParaRPr lang="en-US"/>
          </a:p>
        </p:txBody>
      </p:sp>
    </p:spTree>
    <p:extLst>
      <p:ext uri="{BB962C8B-B14F-4D97-AF65-F5344CB8AC3E}">
        <p14:creationId xmlns:p14="http://schemas.microsoft.com/office/powerpoint/2010/main" val="17834947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latin typeface="+mn-lt"/>
                <a:ea typeface="Calibri"/>
                <a:cs typeface="Calibri"/>
                <a:sym typeface="Calibri"/>
              </a:rPr>
              <a:t>These are important resources for the district K screen contact/administrator to review often and communicate with the appropriate people such as those administering screens in the classroom (teachers and support staff, interventionists), principals, IC district contact, data entry staff (secretaries, IC building person, attendance clerks) and DACS/BACS.</a:t>
            </a:r>
            <a:endParaRPr lang="en-US" sz="1200" b="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60</a:t>
            </a:fld>
            <a:endParaRPr lang="en-US"/>
          </a:p>
        </p:txBody>
      </p:sp>
    </p:spTree>
    <p:extLst>
      <p:ext uri="{BB962C8B-B14F-4D97-AF65-F5344CB8AC3E}">
        <p14:creationId xmlns:p14="http://schemas.microsoft.com/office/powerpoint/2010/main" val="34660839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These videos are important for viewing in order to familiarize yourselves with the OMS. They go beyond the highlights I have provided. Remember these slides can be used in full or in part for the 3-hour new screen training and the refresher you provide to trained staff. </a:t>
            </a:r>
            <a:endParaRPr lang="en-US" sz="1200" b="0"/>
          </a:p>
          <a:p>
            <a:pPr marL="0" lvl="0" indent="0" algn="l" rtl="0">
              <a:spcBef>
                <a:spcPts val="0"/>
              </a:spcBef>
              <a:spcAft>
                <a:spcPts val="0"/>
              </a:spcAft>
              <a:buNone/>
            </a:pPr>
            <a:br>
              <a:rPr lang="en-US" sz="1200" b="0"/>
            </a:br>
            <a:r>
              <a:rPr lang="en-US" sz="1200" b="0" i="0" u="none" strike="noStrike">
                <a:solidFill>
                  <a:srgbClr val="000000"/>
                </a:solidFill>
                <a:latin typeface="+mn-lt"/>
                <a:ea typeface="Calibri"/>
                <a:cs typeface="Calibri"/>
                <a:sym typeface="Calibri"/>
              </a:rPr>
              <a:t>All are great for district training, but the Common Pitfalls video – Part 10 is required.</a:t>
            </a:r>
            <a:endParaRPr lang="en-US" sz="1200" b="0"/>
          </a:p>
          <a:p>
            <a:pPr marL="0" lvl="0" indent="0" algn="l" rtl="0">
              <a:spcBef>
                <a:spcPts val="0"/>
              </a:spcBef>
              <a:spcAft>
                <a:spcPts val="0"/>
              </a:spcAft>
              <a:buNone/>
            </a:pPr>
            <a:br>
              <a:rPr lang="en-US" sz="1200" b="0"/>
            </a:br>
            <a:r>
              <a:rPr lang="en-US" sz="1200" b="0"/>
              <a:t>For the 3-hour</a:t>
            </a:r>
            <a:r>
              <a:rPr lang="en-US" sz="1200"/>
              <a:t> district training, </a:t>
            </a:r>
            <a:r>
              <a:rPr lang="en-US" sz="1200" b="0" i="0" u="none" strike="noStrike">
                <a:solidFill>
                  <a:srgbClr val="000000"/>
                </a:solidFill>
                <a:latin typeface="+mn-lt"/>
                <a:ea typeface="Calibri"/>
                <a:cs typeface="Calibri"/>
                <a:sym typeface="Calibri"/>
              </a:rPr>
              <a:t>I recommend part 3, part 4, part 6 and 10 (required).</a:t>
            </a:r>
            <a:endParaRPr lang="en-US" sz="1200" b="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61</a:t>
            </a:fld>
            <a:endParaRPr lang="en-US"/>
          </a:p>
        </p:txBody>
      </p:sp>
    </p:spTree>
    <p:extLst>
      <p:ext uri="{BB962C8B-B14F-4D97-AF65-F5344CB8AC3E}">
        <p14:creationId xmlns:p14="http://schemas.microsoft.com/office/powerpoint/2010/main" val="11069170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You can find Training Videos on the Kentucky Brigance webpage BRIGANCE.com/Kentucky</a:t>
            </a:r>
            <a:endParaRPr lang="en-US" sz="1200" b="0"/>
          </a:p>
          <a:p>
            <a:pPr marL="0" lvl="0" indent="0" algn="l" rtl="0">
              <a:spcBef>
                <a:spcPts val="0"/>
              </a:spcBef>
              <a:spcAft>
                <a:spcPts val="0"/>
              </a:spcAft>
              <a:buNone/>
            </a:pPr>
            <a:br>
              <a:rPr lang="en-US" sz="1200" b="0"/>
            </a:br>
            <a:br>
              <a:rPr lang="en-US" sz="1200" b="0"/>
            </a:b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62</a:t>
            </a:fld>
            <a:endParaRPr lang="en-US"/>
          </a:p>
        </p:txBody>
      </p:sp>
    </p:spTree>
    <p:extLst>
      <p:ext uri="{BB962C8B-B14F-4D97-AF65-F5344CB8AC3E}">
        <p14:creationId xmlns:p14="http://schemas.microsoft.com/office/powerpoint/2010/main" val="40389591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latin typeface="+mn-lt"/>
                <a:ea typeface="Calibri"/>
                <a:cs typeface="Calibri"/>
                <a:sym typeface="Calibri"/>
              </a:rPr>
              <a:t>This is a slide to help guide you in developing your own trainings for the upcoming school year.</a:t>
            </a:r>
            <a:endParaRPr lang="en-US" sz="120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63</a:t>
            </a:fld>
            <a:endParaRPr lang="en-US"/>
          </a:p>
        </p:txBody>
      </p:sp>
    </p:spTree>
    <p:extLst>
      <p:ext uri="{BB962C8B-B14F-4D97-AF65-F5344CB8AC3E}">
        <p14:creationId xmlns:p14="http://schemas.microsoft.com/office/powerpoint/2010/main" val="16567244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a:solidFill>
                  <a:srgbClr val="000000"/>
                </a:solidFill>
                <a:latin typeface="+mn-lt"/>
                <a:ea typeface="Calibri"/>
                <a:cs typeface="Calibri"/>
                <a:sym typeface="Calibri"/>
              </a:rPr>
              <a:t>K screen implementation has several requirements at different times of the year, different places to enter data, etc. While it’s not a difficult process, there’s a lot to it.</a:t>
            </a:r>
            <a:endParaRPr lang="en-US" sz="1200" b="0"/>
          </a:p>
          <a:p>
            <a:pPr marL="0" lvl="0" indent="0" algn="l" rtl="0">
              <a:spcBef>
                <a:spcPts val="0"/>
              </a:spcBef>
              <a:spcAft>
                <a:spcPts val="0"/>
              </a:spcAft>
              <a:buNone/>
            </a:pPr>
            <a:br>
              <a:rPr lang="en-US" sz="1200" b="0"/>
            </a:br>
            <a:r>
              <a:rPr lang="en-US" sz="1200" b="0" i="0" u="none" strike="noStrike">
                <a:solidFill>
                  <a:srgbClr val="000000"/>
                </a:solidFill>
                <a:latin typeface="+mn-lt"/>
                <a:ea typeface="Calibri"/>
                <a:cs typeface="Calibri"/>
                <a:sym typeface="Calibri"/>
              </a:rPr>
              <a:t>So, that said, I have broken it down into what needs to be completed in the upcoming weeks. Take a moment to review this information.</a:t>
            </a:r>
            <a:endParaRPr lang="en-US" sz="1200" b="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64</a:t>
            </a:fld>
            <a:endParaRPr lang="en-US"/>
          </a:p>
        </p:txBody>
      </p:sp>
    </p:spTree>
    <p:extLst>
      <p:ext uri="{BB962C8B-B14F-4D97-AF65-F5344CB8AC3E}">
        <p14:creationId xmlns:p14="http://schemas.microsoft.com/office/powerpoint/2010/main" val="41843174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latin typeface="+mn-lt"/>
                <a:ea typeface="Calibri"/>
                <a:cs typeface="Calibri"/>
                <a:sym typeface="Calibri"/>
              </a:rPr>
              <a:t>Once you have completed what is on the previous slide, use this slide as a resource for what comes next.  Again, use all the resources that are available to help you navigate the year.  I think it is important to know that you should share the results with families.  We pull the data to report school readiness, and it is included in your district open house data found on the KDE website. </a:t>
            </a:r>
            <a:endParaRPr lang="en-US" sz="120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65</a:t>
            </a:fld>
            <a:endParaRPr lang="en-US"/>
          </a:p>
        </p:txBody>
      </p:sp>
    </p:spTree>
    <p:extLst>
      <p:ext uri="{BB962C8B-B14F-4D97-AF65-F5344CB8AC3E}">
        <p14:creationId xmlns:p14="http://schemas.microsoft.com/office/powerpoint/2010/main" val="34045837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67</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District Trainers must attend the 6-hour Train the Trainers module presented by Curriculum Associates</a:t>
            </a:r>
            <a:r>
              <a:rPr lang="en-US">
                <a:highlight>
                  <a:srgbClr val="FFFF00"/>
                </a:highlight>
              </a:rPr>
              <a:t>. If you look back at the Timeline, you will notice that we have one scheduled for July 11</a:t>
            </a:r>
            <a:r>
              <a:rPr lang="en-US"/>
              <a:t>. This will be an in-person training at the Sower Building in Frankfort. If you can not attend the July 11 training, OAA and Curriculum Associates will also have a second virtual option on August 28 and 29. New teachers administering the screen need to attend a 3-hour training provided by the district trainer. It is acceptable to provide these virtually. Experienced district trainers are required to watch this refresh training video that you are currently viewing. Experienced teachers administering this screen must receive a one-hour refresher session that is provided by their district trainer. Lastly, all new and experienced data entry staff must view the training materials posted on the common kindergarten entry screener website.</a:t>
            </a:r>
          </a:p>
          <a:p>
            <a:r>
              <a:rPr lang="en-US"/>
              <a:t>Experienced district trainers, please remember that you may use the K Screen Refresh or portions of it in your district trainings.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10</a:t>
            </a:fld>
            <a:endParaRPr lang="en-US"/>
          </a:p>
        </p:txBody>
      </p:sp>
    </p:spTree>
    <p:extLst>
      <p:ext uri="{BB962C8B-B14F-4D97-AF65-F5344CB8AC3E}">
        <p14:creationId xmlns:p14="http://schemas.microsoft.com/office/powerpoint/2010/main" val="2261808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000000"/>
                </a:solidFill>
                <a:latin typeface="+mn-lt"/>
                <a:ea typeface="Calibri"/>
                <a:cs typeface="Calibri"/>
                <a:sym typeface="Calibri"/>
              </a:rPr>
              <a:t>Each year, anyone who administers, manages, or enters data is required to take some </a:t>
            </a:r>
            <a:r>
              <a:rPr lang="en-US">
                <a:solidFill>
                  <a:srgbClr val="000000"/>
                </a:solidFill>
              </a:rPr>
              <a:t>form</a:t>
            </a:r>
            <a:r>
              <a:rPr lang="en-US" b="0" i="0" u="none" strike="noStrike">
                <a:solidFill>
                  <a:srgbClr val="000000"/>
                </a:solidFill>
                <a:latin typeface="+mn-lt"/>
                <a:ea typeface="Calibri"/>
                <a:cs typeface="Calibri"/>
                <a:sym typeface="Calibri"/>
              </a:rPr>
              <a:t> of training.  It is required that you keep sign in sheets and agendas of each training on file for one year, or from one training until the next.  There is an implementation agreement that also must be signed by each person trained.  This is located on our website</a:t>
            </a:r>
            <a:r>
              <a:rPr lang="en-US">
                <a:solidFill>
                  <a:srgbClr val="000000"/>
                </a:solidFill>
              </a:rPr>
              <a:t> and </a:t>
            </a:r>
            <a:r>
              <a:rPr lang="en-US" b="0" i="0" u="none" strike="noStrike">
                <a:solidFill>
                  <a:srgbClr val="000000"/>
                </a:solidFill>
                <a:latin typeface="+mn-lt"/>
                <a:ea typeface="Calibri"/>
                <a:cs typeface="Calibri"/>
                <a:sym typeface="Calibri"/>
              </a:rPr>
              <a:t>in the implementation guide (Appendix A).</a:t>
            </a:r>
            <a:endParaRPr lang="en-US" sz="600" b="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11</a:t>
            </a:fld>
            <a:endParaRPr lang="en-US"/>
          </a:p>
        </p:txBody>
      </p:sp>
    </p:spTree>
    <p:extLst>
      <p:ext uri="{BB962C8B-B14F-4D97-AF65-F5344CB8AC3E}">
        <p14:creationId xmlns:p14="http://schemas.microsoft.com/office/powerpoint/2010/main" val="4206963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OAA and Curriculum Associates will once again be hosting Office Hours this fall to assist educators with topics such as the BRIGANCE screener, the Online Management System, data collection, and more. Details will be communicated in K Screen Updates and Monday DAC Emails</a:t>
            </a:r>
          </a:p>
        </p:txBody>
      </p:sp>
      <p:sp>
        <p:nvSpPr>
          <p:cNvPr id="4" name="Slide Number Placeholder 3"/>
          <p:cNvSpPr>
            <a:spLocks noGrp="1"/>
          </p:cNvSpPr>
          <p:nvPr>
            <p:ph type="sldNum" sz="quarter" idx="5"/>
          </p:nvPr>
        </p:nvSpPr>
        <p:spPr/>
        <p:txBody>
          <a:bodyPr/>
          <a:lstStyle/>
          <a:p>
            <a:fld id="{9041B365-D8D5-4ED3-A31E-D03B3F7A9AA2}" type="slidenum">
              <a:rPr lang="en-US" smtClean="0"/>
              <a:t>12</a:t>
            </a:fld>
            <a:endParaRPr lang="en-US"/>
          </a:p>
        </p:txBody>
      </p:sp>
    </p:spTree>
    <p:extLst>
      <p:ext uri="{BB962C8B-B14F-4D97-AF65-F5344CB8AC3E}">
        <p14:creationId xmlns:p14="http://schemas.microsoft.com/office/powerpoint/2010/main" val="3421122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a:solidFill>
                  <a:srgbClr val="000000"/>
                </a:solidFill>
              </a:rPr>
              <a:t>Let’s move </a:t>
            </a:r>
            <a:r>
              <a:rPr lang="en-US" sz="1200" b="0" i="0" u="none" strike="noStrike">
                <a:solidFill>
                  <a:srgbClr val="000000"/>
                </a:solidFill>
                <a:latin typeface="+mn-lt"/>
                <a:ea typeface="Calibri"/>
                <a:cs typeface="Calibri"/>
                <a:sym typeface="Calibri"/>
              </a:rPr>
              <a:t>into the screen itself.</a:t>
            </a:r>
            <a:endParaRPr lang="en-US" sz="1200" b="0"/>
          </a:p>
          <a:p>
            <a:pPr marL="0" lvl="0" indent="0" algn="l" rtl="0">
              <a:spcBef>
                <a:spcPts val="0"/>
              </a:spcBef>
              <a:spcAft>
                <a:spcPts val="0"/>
              </a:spcAft>
              <a:buNone/>
            </a:pPr>
            <a:r>
              <a:rPr lang="en-US" sz="1200">
                <a:solidFill>
                  <a:srgbClr val="000000"/>
                </a:solidFill>
              </a:rPr>
              <a:t>First, you need to d</a:t>
            </a:r>
            <a:r>
              <a:rPr lang="en-US" sz="1200" b="0" i="0" u="none" strike="noStrike">
                <a:solidFill>
                  <a:srgbClr val="000000"/>
                </a:solidFill>
                <a:latin typeface="+mn-lt"/>
                <a:ea typeface="Calibri"/>
                <a:cs typeface="Calibri"/>
                <a:sym typeface="Calibri"/>
              </a:rPr>
              <a:t>etermine your screening window.  As you s</a:t>
            </a:r>
            <a:r>
              <a:rPr lang="en-US" sz="1200">
                <a:solidFill>
                  <a:srgbClr val="000000"/>
                </a:solidFill>
              </a:rPr>
              <a:t>tart</a:t>
            </a:r>
            <a:r>
              <a:rPr lang="en-US" sz="1200" b="0" i="0" u="none" strike="noStrike">
                <a:solidFill>
                  <a:srgbClr val="000000"/>
                </a:solidFill>
                <a:latin typeface="+mn-lt"/>
                <a:ea typeface="Calibri"/>
                <a:cs typeface="Calibri"/>
                <a:sym typeface="Calibri"/>
              </a:rPr>
              <a:t> to order materials, it is also important to plan your screening window.  The window begins NO earlier than 15 calendar days before the first day of school and cannot exceed the 30th instructional day.   Keep in mind that all data must be entered into the OMS and IC within 15 days after the window closes, but no later than October 15, regardless. As you start to order materials, it is also important to plan your screening window. The window begins NO earlier than 15 calendar days before the first day of school and cannot exceed the 30th instructional day. Keep in mind that all data must be entered into the OMS and IC within 15 days after the window closes, but no later than October 15.</a:t>
            </a:r>
            <a:endParaRPr lang="en-US" sz="1200" b="0"/>
          </a:p>
          <a:p>
            <a:pPr marL="0" lvl="0" indent="0" algn="l" rtl="0">
              <a:spcBef>
                <a:spcPts val="0"/>
              </a:spcBef>
              <a:spcAft>
                <a:spcPts val="0"/>
              </a:spcAft>
              <a:buNone/>
            </a:pPr>
            <a:br>
              <a:rPr lang="en-US" sz="1200" b="0"/>
            </a:br>
            <a:r>
              <a:rPr lang="en-US" sz="1200" b="0" i="0" u="none" strike="noStrike">
                <a:solidFill>
                  <a:srgbClr val="000000"/>
                </a:solidFill>
                <a:latin typeface="+mn-lt"/>
                <a:ea typeface="Calibri"/>
                <a:cs typeface="Calibri"/>
                <a:sym typeface="Calibri"/>
              </a:rPr>
              <a:t>If you used the Brigance to pre-screen students in early registration, those results cannot be used, as the screen was not administered during the official window.  You will have to rescreen.  </a:t>
            </a:r>
            <a:endParaRPr lang="en-US" sz="1200" b="0"/>
          </a:p>
          <a:p>
            <a:pPr marL="0" lvl="0" indent="0" algn="l" rtl="0">
              <a:spcBef>
                <a:spcPts val="0"/>
              </a:spcBef>
              <a:spcAft>
                <a:spcPts val="0"/>
              </a:spcAft>
              <a:buNone/>
            </a:pPr>
            <a:br>
              <a:rPr lang="en-US" sz="1400" b="0" i="0" u="none" strike="noStrike">
                <a:solidFill>
                  <a:srgbClr val="000000"/>
                </a:solidFill>
                <a:latin typeface="+mn-lt"/>
                <a:ea typeface="Calibri"/>
                <a:cs typeface="Calibri"/>
                <a:sym typeface="Calibri"/>
              </a:rPr>
            </a:br>
            <a:r>
              <a:rPr lang="en-US" sz="1400" b="0" i="0" u="none" strike="noStrike">
                <a:solidFill>
                  <a:srgbClr val="000000"/>
                </a:solidFill>
                <a:latin typeface="+mn-lt"/>
                <a:ea typeface="Calibri"/>
                <a:cs typeface="Calibri"/>
                <a:sym typeface="Calibri"/>
              </a:rPr>
              <a:t>It is important to ensure that if you screen students before school begins, you are within this window, as this is regulated by law. Be sure not to plan screening that conflicts with district or school professional development days.  </a:t>
            </a:r>
            <a:endParaRPr lang="en-US" sz="800" b="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4068743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 Presentation Name</a:t>
            </a:r>
          </a:p>
          <a:p>
            <a:endParaRPr lang="en-US"/>
          </a:p>
        </p:txBody>
      </p:sp>
    </p:spTree>
    <p:extLst>
      <p:ext uri="{BB962C8B-B14F-4D97-AF65-F5344CB8AC3E}">
        <p14:creationId xmlns:p14="http://schemas.microsoft.com/office/powerpoint/2010/main" val="39823621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 Presentation Name </a:t>
            </a:r>
          </a:p>
        </p:txBody>
      </p:sp>
    </p:spTree>
    <p:extLst>
      <p:ext uri="{BB962C8B-B14F-4D97-AF65-F5344CB8AC3E}">
        <p14:creationId xmlns:p14="http://schemas.microsoft.com/office/powerpoint/2010/main" val="18636100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 Presentation Name </a:t>
            </a:r>
          </a:p>
        </p:txBody>
      </p:sp>
    </p:spTree>
    <p:extLst>
      <p:ext uri="{BB962C8B-B14F-4D97-AF65-F5344CB8AC3E}">
        <p14:creationId xmlns:p14="http://schemas.microsoft.com/office/powerpoint/2010/main" val="30220279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 Presentation Name </a:t>
            </a:r>
          </a:p>
        </p:txBody>
      </p:sp>
    </p:spTree>
    <p:extLst>
      <p:ext uri="{BB962C8B-B14F-4D97-AF65-F5344CB8AC3E}">
        <p14:creationId xmlns:p14="http://schemas.microsoft.com/office/powerpoint/2010/main" val="24166889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AB04-BAE8-AEBA-FE89-3D8EF7B28167}"/>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8885C77-5065-5A73-D275-7612A290832A}"/>
              </a:ext>
            </a:extLst>
          </p:cNvPr>
          <p:cNvSpPr>
            <a:spLocks noGrp="1"/>
          </p:cNvSpPr>
          <p:nvPr>
            <p:ph type="ftr" sz="quarter" idx="10"/>
          </p:nvPr>
        </p:nvSpPr>
        <p:spPr/>
        <p:txBody>
          <a:bodyPr/>
          <a:lstStyle/>
          <a:p>
            <a:r>
              <a:rPr lang="en-US"/>
              <a:t>KDE: OAA: DAAS: Presentation Name </a:t>
            </a:r>
          </a:p>
        </p:txBody>
      </p:sp>
      <p:sp>
        <p:nvSpPr>
          <p:cNvPr id="4" name="Slide Number Placeholder 3">
            <a:extLst>
              <a:ext uri="{FF2B5EF4-FFF2-40B4-BE49-F238E27FC236}">
                <a16:creationId xmlns:a16="http://schemas.microsoft.com/office/drawing/2014/main" id="{5106859B-EE9D-D9E8-711B-A81841C55995}"/>
              </a:ext>
            </a:extLst>
          </p:cNvPr>
          <p:cNvSpPr>
            <a:spLocks noGrp="1"/>
          </p:cNvSpPr>
          <p:nvPr>
            <p:ph type="sldNum" sz="quarter" idx="11"/>
          </p:nvPr>
        </p:nvSpPr>
        <p:spPr/>
        <p:txBody>
          <a:bodyPr/>
          <a:lstStyle>
            <a:lvl1pPr>
              <a:defRPr>
                <a:solidFill>
                  <a:schemeClr val="tx1"/>
                </a:solidFill>
              </a:defRPr>
            </a:lvl1pPr>
          </a:lstStyle>
          <a:p>
            <a:fld id="{266DC644-B50C-4938-9019-C0DFB5CBD5BB}" type="slidenum">
              <a:rPr lang="en-US" smtClean="0"/>
              <a:pPr/>
              <a:t>‹#›</a:t>
            </a:fld>
            <a:endParaRPr lang="en-US"/>
          </a:p>
        </p:txBody>
      </p:sp>
    </p:spTree>
    <p:extLst>
      <p:ext uri="{BB962C8B-B14F-4D97-AF65-F5344CB8AC3E}">
        <p14:creationId xmlns:p14="http://schemas.microsoft.com/office/powerpoint/2010/main" val="2924107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CC9B-D981-5810-AD5E-47A5DBD968E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7802407-BCB9-9A01-D592-B08270C010DA}"/>
              </a:ext>
            </a:extLst>
          </p:cNvPr>
          <p:cNvSpPr>
            <a:spLocks noGrp="1"/>
          </p:cNvSpPr>
          <p:nvPr>
            <p:ph type="ftr" sz="quarter" idx="10"/>
          </p:nvPr>
        </p:nvSpPr>
        <p:spPr/>
        <p:txBody>
          <a:bodyPr/>
          <a:lstStyle/>
          <a:p>
            <a:r>
              <a:rPr lang="en-US"/>
              <a:t>KDE: OAA: DAAS: Presentation Name </a:t>
            </a:r>
          </a:p>
        </p:txBody>
      </p:sp>
      <p:sp>
        <p:nvSpPr>
          <p:cNvPr id="4" name="Slide Number Placeholder 3">
            <a:extLst>
              <a:ext uri="{FF2B5EF4-FFF2-40B4-BE49-F238E27FC236}">
                <a16:creationId xmlns:a16="http://schemas.microsoft.com/office/drawing/2014/main" id="{B999A69B-2BE4-9107-A10F-46999206FF80}"/>
              </a:ext>
            </a:extLst>
          </p:cNvPr>
          <p:cNvSpPr>
            <a:spLocks noGrp="1"/>
          </p:cNvSpPr>
          <p:nvPr>
            <p:ph type="sldNum" sz="quarter" idx="11"/>
          </p:nvPr>
        </p:nvSpPr>
        <p:spPr/>
        <p:txBody>
          <a:bodyPr/>
          <a:lstStyle/>
          <a:p>
            <a:fld id="{266DC644-B50C-4938-9019-C0DFB5CBD5BB}" type="slidenum">
              <a:rPr lang="en-US" smtClean="0"/>
              <a:t>‹#›</a:t>
            </a:fld>
            <a:endParaRPr lang="en-US"/>
          </a:p>
        </p:txBody>
      </p:sp>
    </p:spTree>
    <p:extLst>
      <p:ext uri="{BB962C8B-B14F-4D97-AF65-F5344CB8AC3E}">
        <p14:creationId xmlns:p14="http://schemas.microsoft.com/office/powerpoint/2010/main" val="26097869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 Presentation Name </a:t>
            </a:r>
          </a:p>
        </p:txBody>
      </p:sp>
    </p:spTree>
    <p:extLst>
      <p:ext uri="{BB962C8B-B14F-4D97-AF65-F5344CB8AC3E}">
        <p14:creationId xmlns:p14="http://schemas.microsoft.com/office/powerpoint/2010/main" val="1146679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 Presentation Name </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 Presentation Name </a:t>
            </a:r>
          </a:p>
        </p:txBody>
      </p:sp>
    </p:spTree>
    <p:extLst>
      <p:ext uri="{BB962C8B-B14F-4D97-AF65-F5344CB8AC3E}">
        <p14:creationId xmlns:p14="http://schemas.microsoft.com/office/powerpoint/2010/main" val="2582104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 Presentation Name </a:t>
            </a:r>
          </a:p>
        </p:txBody>
      </p:sp>
    </p:spTree>
    <p:extLst>
      <p:ext uri="{BB962C8B-B14F-4D97-AF65-F5344CB8AC3E}">
        <p14:creationId xmlns:p14="http://schemas.microsoft.com/office/powerpoint/2010/main" val="29640631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 Presentation Name </a:t>
            </a:r>
          </a:p>
        </p:txBody>
      </p:sp>
    </p:spTree>
    <p:extLst>
      <p:ext uri="{BB962C8B-B14F-4D97-AF65-F5344CB8AC3E}">
        <p14:creationId xmlns:p14="http://schemas.microsoft.com/office/powerpoint/2010/main" val="32742931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 Presentation Name </a:t>
            </a:r>
          </a:p>
        </p:txBody>
      </p:sp>
    </p:spTree>
    <p:extLst>
      <p:ext uri="{BB962C8B-B14F-4D97-AF65-F5344CB8AC3E}">
        <p14:creationId xmlns:p14="http://schemas.microsoft.com/office/powerpoint/2010/main" val="12038988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 Presentation Name </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 Presentation Name </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urriculumassociates.com/training/brigance-kindergarten-kentucky?utm_source=VanityURL_BEC-567735a&amp;utm_medium=WordofMouth_Multi-use&amp;utm_content=brigance_KENTUCKY&amp;utm_campaign=vanit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education.ky.gov/AA/Assessments/Pages/K-Screen.aspx"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3D_ABCDA5A5.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14C_905670AA.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education.ky.gov/AA/Assessments/Documents/Duplicate%20Screen%20CleanUp.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lisa.jett@education.ky.go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mailto:dacinfo@education.ky.gov"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www.curriculumassociates.com/training/brigance-kindergarten-kentucky?utm_source=VanityURL_BEC-567735a&amp;utm_medium=WordofMouth_Multi-use&amp;utm_content=brigance_KENTUCKY&amp;utm_campaign=vanity"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hyperlink" Target="https://www.education.ky.gov/AA/Assessments/Pages/K-Screen.aspx"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hyperlink" Target="https://www.curriculumassociates.com/training/brigance-kindergarten-kentucky"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hyperlink" Target="mailto:Lisa.jett@education.ky.gov"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urriculumassociates.com/training/brigance-kindergarten-kentuck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067016" y="0"/>
            <a:ext cx="9963705"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02649"/>
                </a:solidFill>
                <a:effectLst/>
                <a:uLnTx/>
                <a:uFillTx/>
                <a:latin typeface="+mj-lt"/>
                <a:ea typeface="+mj-ea"/>
                <a:cs typeface="+mj-cs"/>
              </a:rPr>
              <a:t>Kentucky’s Common Kindergarten Entry Screener</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1903476" y="2999232"/>
            <a:ext cx="9753969" cy="1655762"/>
          </a:xfrm>
        </p:spPr>
        <p:txBody>
          <a:bodyPr vert="horz" lIns="91440" tIns="45720" rIns="91440" bIns="45720" rtlCol="0" anchor="t">
            <a:normAutofit fontScale="77500" lnSpcReduction="20000"/>
          </a:bodyPr>
          <a:lstStyle/>
          <a:p>
            <a:pPr algn="r"/>
            <a:r>
              <a:rPr lang="en-US" sz="2600"/>
              <a:t>BRIGANCE K Screen III and Online Management System Refresher Training</a:t>
            </a:r>
          </a:p>
          <a:p>
            <a:pPr algn="r"/>
            <a:endParaRPr lang="en-US" sz="2600"/>
          </a:p>
          <a:p>
            <a:pPr algn="r"/>
            <a:r>
              <a:rPr lang="en-US" sz="4400"/>
              <a:t>Lisa Jett, Program Consultant</a:t>
            </a:r>
          </a:p>
          <a:p>
            <a:pPr algn="r"/>
            <a:r>
              <a:rPr lang="en-US" sz="4100"/>
              <a:t>Division of Assessment and Accountability Support</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1DCD-0C0A-47CC-5782-3D3D617B6657}"/>
              </a:ext>
            </a:extLst>
          </p:cNvPr>
          <p:cNvSpPr>
            <a:spLocks noGrp="1"/>
          </p:cNvSpPr>
          <p:nvPr>
            <p:ph type="title"/>
          </p:nvPr>
        </p:nvSpPr>
        <p:spPr>
          <a:xfrm>
            <a:off x="0" y="0"/>
            <a:ext cx="10515600" cy="1325563"/>
          </a:xfrm>
        </p:spPr>
        <p:txBody>
          <a:bodyPr/>
          <a:lstStyle/>
          <a:p>
            <a:r>
              <a:rPr lang="en-US"/>
              <a:t>K Screen Training Requirements</a:t>
            </a:r>
          </a:p>
        </p:txBody>
      </p:sp>
      <p:sp>
        <p:nvSpPr>
          <p:cNvPr id="3" name="Content Placeholder 2">
            <a:extLst>
              <a:ext uri="{FF2B5EF4-FFF2-40B4-BE49-F238E27FC236}">
                <a16:creationId xmlns:a16="http://schemas.microsoft.com/office/drawing/2014/main" id="{C895EA22-0687-7428-1399-CDDF03A1AEE4}"/>
              </a:ext>
            </a:extLst>
          </p:cNvPr>
          <p:cNvSpPr>
            <a:spLocks noGrp="1"/>
          </p:cNvSpPr>
          <p:nvPr>
            <p:ph idx="1"/>
          </p:nvPr>
        </p:nvSpPr>
        <p:spPr>
          <a:xfrm>
            <a:off x="672551" y="1382442"/>
            <a:ext cx="10515600" cy="4093115"/>
          </a:xfrm>
        </p:spPr>
        <p:txBody>
          <a:bodyPr>
            <a:normAutofit/>
          </a:bodyPr>
          <a:lstStyle/>
          <a:p>
            <a:r>
              <a:rPr lang="en-US"/>
              <a:t>New District Train the Trainer (TtT) administrators must attend a 6-hour TtT module presented by CA and KDE.</a:t>
            </a:r>
          </a:p>
          <a:p>
            <a:r>
              <a:rPr lang="en-US"/>
              <a:t>New teachers administering the screen must attend a 3-hour session provided by the District TtT trainer.</a:t>
            </a:r>
          </a:p>
          <a:p>
            <a:r>
              <a:rPr lang="en-US"/>
              <a:t>EXPERIENCED district TtT trainers must watch the Refresh Webcast</a:t>
            </a:r>
          </a:p>
          <a:p>
            <a:r>
              <a:rPr lang="en-US"/>
              <a:t>EXPERIENCED teachers administering the screen must receive a one-hour refresher provided by the district trainer.</a:t>
            </a:r>
          </a:p>
          <a:p>
            <a:r>
              <a:rPr lang="en-US"/>
              <a:t>NEW and EXPERIENCED data entry staff must annually review the training materials hosted on the </a:t>
            </a:r>
            <a:r>
              <a:rPr lang="en-US">
                <a:hlinkClick r:id="rId3"/>
              </a:rPr>
              <a:t>BRIGANCE Kentucky website</a:t>
            </a:r>
            <a:r>
              <a:rPr lang="en-US"/>
              <a:t>.</a:t>
            </a:r>
          </a:p>
        </p:txBody>
      </p:sp>
    </p:spTree>
    <p:extLst>
      <p:ext uri="{BB962C8B-B14F-4D97-AF65-F5344CB8AC3E}">
        <p14:creationId xmlns:p14="http://schemas.microsoft.com/office/powerpoint/2010/main" val="382456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65607-27EB-CF2D-D200-142E43193C03}"/>
              </a:ext>
            </a:extLst>
          </p:cNvPr>
          <p:cNvSpPr>
            <a:spLocks noGrp="1"/>
          </p:cNvSpPr>
          <p:nvPr>
            <p:ph type="title"/>
          </p:nvPr>
        </p:nvSpPr>
        <p:spPr>
          <a:xfrm>
            <a:off x="0" y="0"/>
            <a:ext cx="10515600" cy="1325563"/>
          </a:xfrm>
        </p:spPr>
        <p:txBody>
          <a:bodyPr/>
          <a:lstStyle/>
          <a:p>
            <a:r>
              <a:rPr lang="en-US"/>
              <a:t>Training Reminders</a:t>
            </a:r>
          </a:p>
        </p:txBody>
      </p:sp>
      <p:sp>
        <p:nvSpPr>
          <p:cNvPr id="3" name="Content Placeholder 2">
            <a:extLst>
              <a:ext uri="{FF2B5EF4-FFF2-40B4-BE49-F238E27FC236}">
                <a16:creationId xmlns:a16="http://schemas.microsoft.com/office/drawing/2014/main" id="{2D936058-040B-EF6A-39A5-8001D7EED553}"/>
              </a:ext>
            </a:extLst>
          </p:cNvPr>
          <p:cNvSpPr>
            <a:spLocks noGrp="1"/>
          </p:cNvSpPr>
          <p:nvPr>
            <p:ph idx="1"/>
          </p:nvPr>
        </p:nvSpPr>
        <p:spPr>
          <a:xfrm>
            <a:off x="644257" y="1658604"/>
            <a:ext cx="10515600" cy="4093115"/>
          </a:xfrm>
        </p:spPr>
        <p:txBody>
          <a:bodyPr/>
          <a:lstStyle/>
          <a:p>
            <a:r>
              <a:rPr lang="en-US"/>
              <a:t>District/schools keep training sign-in sheets and agendas on file</a:t>
            </a:r>
          </a:p>
          <a:p>
            <a:r>
              <a:rPr lang="en-US"/>
              <a:t>Collect and file signed implementation agreements (Implementation Guide, Appendix A)</a:t>
            </a:r>
          </a:p>
        </p:txBody>
      </p:sp>
    </p:spTree>
    <p:extLst>
      <p:ext uri="{BB962C8B-B14F-4D97-AF65-F5344CB8AC3E}">
        <p14:creationId xmlns:p14="http://schemas.microsoft.com/office/powerpoint/2010/main" val="363211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D9BA7-DB37-3281-9D3A-5BE5BB6C483E}"/>
              </a:ext>
            </a:extLst>
          </p:cNvPr>
          <p:cNvSpPr>
            <a:spLocks noGrp="1"/>
          </p:cNvSpPr>
          <p:nvPr>
            <p:ph type="title"/>
          </p:nvPr>
        </p:nvSpPr>
        <p:spPr>
          <a:xfrm>
            <a:off x="0" y="0"/>
            <a:ext cx="10515600" cy="1325563"/>
          </a:xfrm>
        </p:spPr>
        <p:txBody>
          <a:bodyPr/>
          <a:lstStyle/>
          <a:p>
            <a:r>
              <a:rPr lang="en-US"/>
              <a:t>BRIGANCE Office Hours</a:t>
            </a:r>
          </a:p>
        </p:txBody>
      </p:sp>
      <p:sp>
        <p:nvSpPr>
          <p:cNvPr id="3" name="Content Placeholder 2">
            <a:extLst>
              <a:ext uri="{FF2B5EF4-FFF2-40B4-BE49-F238E27FC236}">
                <a16:creationId xmlns:a16="http://schemas.microsoft.com/office/drawing/2014/main" id="{E079FD5F-09A7-2A57-CE3C-5C0B5910F113}"/>
              </a:ext>
            </a:extLst>
          </p:cNvPr>
          <p:cNvSpPr>
            <a:spLocks noGrp="1"/>
          </p:cNvSpPr>
          <p:nvPr>
            <p:ph idx="1"/>
          </p:nvPr>
        </p:nvSpPr>
        <p:spPr>
          <a:xfrm>
            <a:off x="628214" y="1594435"/>
            <a:ext cx="10515600" cy="4093115"/>
          </a:xfrm>
        </p:spPr>
        <p:txBody>
          <a:bodyPr/>
          <a:lstStyle/>
          <a:p>
            <a:r>
              <a:rPr lang="en-US"/>
              <a:t>The OAA and CA will be hosting office hours this fall during the K Screen Window.</a:t>
            </a:r>
          </a:p>
          <a:p>
            <a:r>
              <a:rPr lang="en-US"/>
              <a:t>Dates and times will be communicated in K Screen updates and Monday DAC emails as the time approaches.</a:t>
            </a:r>
          </a:p>
        </p:txBody>
      </p:sp>
    </p:spTree>
    <p:extLst>
      <p:ext uri="{BB962C8B-B14F-4D97-AF65-F5344CB8AC3E}">
        <p14:creationId xmlns:p14="http://schemas.microsoft.com/office/powerpoint/2010/main" val="814156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280F-4513-618F-A512-B6AB7BAE606B}"/>
              </a:ext>
            </a:extLst>
          </p:cNvPr>
          <p:cNvSpPr>
            <a:spLocks noGrp="1"/>
          </p:cNvSpPr>
          <p:nvPr>
            <p:ph type="ctrTitle"/>
          </p:nvPr>
        </p:nvSpPr>
        <p:spPr/>
        <p:txBody>
          <a:bodyPr/>
          <a:lstStyle/>
          <a:p>
            <a:r>
              <a:rPr lang="en-US"/>
              <a:t>BRIGANCE Screener</a:t>
            </a:r>
          </a:p>
        </p:txBody>
      </p:sp>
    </p:spTree>
    <p:extLst>
      <p:ext uri="{BB962C8B-B14F-4D97-AF65-F5344CB8AC3E}">
        <p14:creationId xmlns:p14="http://schemas.microsoft.com/office/powerpoint/2010/main" val="189493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E05A-9E18-8B33-9AB9-6FB1796BEDBB}"/>
              </a:ext>
            </a:extLst>
          </p:cNvPr>
          <p:cNvSpPr>
            <a:spLocks noGrp="1"/>
          </p:cNvSpPr>
          <p:nvPr>
            <p:ph type="title"/>
          </p:nvPr>
        </p:nvSpPr>
        <p:spPr>
          <a:xfrm>
            <a:off x="0" y="0"/>
            <a:ext cx="10515600" cy="1325563"/>
          </a:xfrm>
        </p:spPr>
        <p:txBody>
          <a:bodyPr/>
          <a:lstStyle/>
          <a:p>
            <a:r>
              <a:rPr lang="en-US"/>
              <a:t>Determine Your Screening Window</a:t>
            </a:r>
          </a:p>
        </p:txBody>
      </p:sp>
      <p:sp>
        <p:nvSpPr>
          <p:cNvPr id="3" name="Content Placeholder 2">
            <a:extLst>
              <a:ext uri="{FF2B5EF4-FFF2-40B4-BE49-F238E27FC236}">
                <a16:creationId xmlns:a16="http://schemas.microsoft.com/office/drawing/2014/main" id="{7782930C-2245-5FF1-7FBB-6EEBBD797478}"/>
              </a:ext>
            </a:extLst>
          </p:cNvPr>
          <p:cNvSpPr>
            <a:spLocks noGrp="1"/>
          </p:cNvSpPr>
          <p:nvPr>
            <p:ph idx="1"/>
          </p:nvPr>
        </p:nvSpPr>
        <p:spPr>
          <a:xfrm>
            <a:off x="680832" y="1224184"/>
            <a:ext cx="10515600" cy="4093115"/>
          </a:xfrm>
        </p:spPr>
        <p:txBody>
          <a:bodyPr>
            <a:normAutofit lnSpcReduction="10000"/>
          </a:bodyPr>
          <a:lstStyle/>
          <a:p>
            <a:r>
              <a:rPr lang="en-US"/>
              <a:t>Screening may begin 15 calendar days before the first day of school</a:t>
            </a:r>
          </a:p>
          <a:p>
            <a:r>
              <a:rPr lang="en-US"/>
              <a:t>If the BRIGANCE Screener was used for early kindergarten registration in the spring, the student must be screened again during the window and those new results are to be entered in the Online Management System.</a:t>
            </a:r>
          </a:p>
          <a:p>
            <a:r>
              <a:rPr lang="en-US"/>
              <a:t>Screening must not take place after the 30th instructional day</a:t>
            </a:r>
          </a:p>
          <a:p>
            <a:r>
              <a:rPr lang="en-US"/>
              <a:t>Online Management System (OMS) and Infinite Campus (IC) data must be entered within 15 instructional days after the screening window closes, no later than October 15th</a:t>
            </a:r>
          </a:p>
        </p:txBody>
      </p:sp>
    </p:spTree>
    <p:extLst>
      <p:ext uri="{BB962C8B-B14F-4D97-AF65-F5344CB8AC3E}">
        <p14:creationId xmlns:p14="http://schemas.microsoft.com/office/powerpoint/2010/main" val="3203163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BBB43-B64C-589D-9AB3-BD024BF576D8}"/>
              </a:ext>
            </a:extLst>
          </p:cNvPr>
          <p:cNvSpPr>
            <a:spLocks noGrp="1"/>
          </p:cNvSpPr>
          <p:nvPr>
            <p:ph type="title"/>
          </p:nvPr>
        </p:nvSpPr>
        <p:spPr>
          <a:xfrm>
            <a:off x="0" y="0"/>
            <a:ext cx="10515600" cy="1325563"/>
          </a:xfrm>
        </p:spPr>
        <p:txBody>
          <a:bodyPr/>
          <a:lstStyle/>
          <a:p>
            <a:r>
              <a:rPr lang="en-US"/>
              <a:t>Your Screening Window</a:t>
            </a:r>
          </a:p>
        </p:txBody>
      </p:sp>
      <p:sp>
        <p:nvSpPr>
          <p:cNvPr id="3" name="Content Placeholder 2">
            <a:extLst>
              <a:ext uri="{FF2B5EF4-FFF2-40B4-BE49-F238E27FC236}">
                <a16:creationId xmlns:a16="http://schemas.microsoft.com/office/drawing/2014/main" id="{AC5200B0-6F15-3B7C-AED6-34DA5FBD9149}"/>
              </a:ext>
            </a:extLst>
          </p:cNvPr>
          <p:cNvSpPr>
            <a:spLocks noGrp="1"/>
          </p:cNvSpPr>
          <p:nvPr>
            <p:ph idx="1"/>
          </p:nvPr>
        </p:nvSpPr>
        <p:spPr>
          <a:xfrm>
            <a:off x="628214" y="1642562"/>
            <a:ext cx="10515600" cy="4093115"/>
          </a:xfrm>
        </p:spPr>
        <p:txBody>
          <a:bodyPr/>
          <a:lstStyle/>
          <a:p>
            <a:pPr marL="0" indent="0">
              <a:buNone/>
            </a:pPr>
            <a:r>
              <a:rPr lang="en-US"/>
              <a:t>My district’s screening window is:</a:t>
            </a:r>
          </a:p>
          <a:p>
            <a:endParaRPr lang="en-US"/>
          </a:p>
          <a:p>
            <a:pPr marL="0" indent="0">
              <a:buNone/>
            </a:pPr>
            <a:r>
              <a:rPr lang="en-US"/>
              <a:t>______________________________</a:t>
            </a:r>
          </a:p>
          <a:p>
            <a:pPr marL="0" indent="0">
              <a:buNone/>
            </a:pPr>
            <a:endParaRPr lang="en-US"/>
          </a:p>
          <a:p>
            <a:pPr marL="0" indent="0">
              <a:buNone/>
            </a:pPr>
            <a:r>
              <a:rPr lang="en-US"/>
              <a:t>My district’s data entry window ends on:</a:t>
            </a:r>
          </a:p>
          <a:p>
            <a:pPr marL="0" indent="0">
              <a:buNone/>
            </a:pPr>
            <a:endParaRPr lang="en-US"/>
          </a:p>
          <a:p>
            <a:pPr marL="0" indent="0">
              <a:buNone/>
            </a:pPr>
            <a:r>
              <a:rPr lang="en-US"/>
              <a:t>______________________________</a:t>
            </a:r>
          </a:p>
        </p:txBody>
      </p:sp>
    </p:spTree>
    <p:extLst>
      <p:ext uri="{BB962C8B-B14F-4D97-AF65-F5344CB8AC3E}">
        <p14:creationId xmlns:p14="http://schemas.microsoft.com/office/powerpoint/2010/main" val="381817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99A0-E432-02BD-FDCD-A8E08B6CD5E9}"/>
              </a:ext>
            </a:extLst>
          </p:cNvPr>
          <p:cNvSpPr>
            <a:spLocks noGrp="1"/>
          </p:cNvSpPr>
          <p:nvPr>
            <p:ph type="title"/>
          </p:nvPr>
        </p:nvSpPr>
        <p:spPr>
          <a:xfrm>
            <a:off x="0" y="0"/>
            <a:ext cx="10515600" cy="1325563"/>
          </a:xfrm>
        </p:spPr>
        <p:txBody>
          <a:bodyPr/>
          <a:lstStyle/>
          <a:p>
            <a:r>
              <a:rPr lang="en-US"/>
              <a:t> Collect Prior Setting Data</a:t>
            </a:r>
          </a:p>
        </p:txBody>
      </p:sp>
      <p:sp>
        <p:nvSpPr>
          <p:cNvPr id="3" name="Content Placeholder 2">
            <a:extLst>
              <a:ext uri="{FF2B5EF4-FFF2-40B4-BE49-F238E27FC236}">
                <a16:creationId xmlns:a16="http://schemas.microsoft.com/office/drawing/2014/main" id="{09C7DEF4-8966-284A-78B5-DBB414140CA7}"/>
              </a:ext>
            </a:extLst>
          </p:cNvPr>
          <p:cNvSpPr>
            <a:spLocks noGrp="1"/>
          </p:cNvSpPr>
          <p:nvPr>
            <p:ph idx="1"/>
          </p:nvPr>
        </p:nvSpPr>
        <p:spPr>
          <a:xfrm>
            <a:off x="596130" y="1626519"/>
            <a:ext cx="10515600" cy="4093115"/>
          </a:xfrm>
        </p:spPr>
        <p:txBody>
          <a:bodyPr/>
          <a:lstStyle/>
          <a:p>
            <a:r>
              <a:rPr lang="en-US"/>
              <a:t>This form is located on the </a:t>
            </a:r>
            <a:r>
              <a:rPr lang="en-US">
                <a:hlinkClick r:id="rId3"/>
              </a:rPr>
              <a:t>Kentucky Common Kindergarten Screener webpage</a:t>
            </a:r>
            <a:r>
              <a:rPr lang="en-US"/>
              <a:t> or in the Implementation Guide, Appendix D.</a:t>
            </a:r>
          </a:p>
          <a:p>
            <a:r>
              <a:rPr lang="en-US"/>
              <a:t>Provide the form to parents/guardians at registration, open house, or Kindergarten camps</a:t>
            </a:r>
          </a:p>
          <a:p>
            <a:r>
              <a:rPr lang="en-US"/>
              <a:t>Preschool and Head Start rosters can supplement the prior settings form</a:t>
            </a:r>
          </a:p>
          <a:p>
            <a:r>
              <a:rPr lang="en-US"/>
              <a:t>The new Prior Settings training video is located on the </a:t>
            </a:r>
            <a:r>
              <a:rPr lang="en-US">
                <a:hlinkClick r:id="rId3"/>
              </a:rPr>
              <a:t>Kentucky Common Kindergarten Screener webpage</a:t>
            </a:r>
            <a:r>
              <a:rPr lang="en-US"/>
              <a:t>.</a:t>
            </a:r>
          </a:p>
        </p:txBody>
      </p:sp>
    </p:spTree>
    <p:extLst>
      <p:ext uri="{BB962C8B-B14F-4D97-AF65-F5344CB8AC3E}">
        <p14:creationId xmlns:p14="http://schemas.microsoft.com/office/powerpoint/2010/main" val="808206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3A040-83AF-3B2C-4967-2C8E76D37E3A}"/>
              </a:ext>
            </a:extLst>
          </p:cNvPr>
          <p:cNvSpPr>
            <a:spLocks noGrp="1"/>
          </p:cNvSpPr>
          <p:nvPr>
            <p:ph type="title"/>
          </p:nvPr>
        </p:nvSpPr>
        <p:spPr>
          <a:xfrm>
            <a:off x="0" y="0"/>
            <a:ext cx="10515600" cy="1325563"/>
          </a:xfrm>
        </p:spPr>
        <p:txBody>
          <a:bodyPr/>
          <a:lstStyle/>
          <a:p>
            <a:r>
              <a:rPr lang="en-US"/>
              <a:t>Repeating Kindergarten Students</a:t>
            </a:r>
          </a:p>
        </p:txBody>
      </p:sp>
      <p:sp>
        <p:nvSpPr>
          <p:cNvPr id="3" name="Content Placeholder 2">
            <a:extLst>
              <a:ext uri="{FF2B5EF4-FFF2-40B4-BE49-F238E27FC236}">
                <a16:creationId xmlns:a16="http://schemas.microsoft.com/office/drawing/2014/main" id="{B76465F9-7514-0BDD-6E87-392A9071E17F}"/>
              </a:ext>
            </a:extLst>
          </p:cNvPr>
          <p:cNvSpPr>
            <a:spLocks noGrp="1"/>
          </p:cNvSpPr>
          <p:nvPr>
            <p:ph idx="1"/>
          </p:nvPr>
        </p:nvSpPr>
        <p:spPr>
          <a:xfrm>
            <a:off x="644257" y="1626520"/>
            <a:ext cx="10515600" cy="4093115"/>
          </a:xfrm>
        </p:spPr>
        <p:txBody>
          <a:bodyPr/>
          <a:lstStyle/>
          <a:p>
            <a:r>
              <a:rPr lang="en-US"/>
              <a:t>Reminder, screen all students that repeat Kindergarten</a:t>
            </a:r>
          </a:p>
          <a:p>
            <a:endParaRPr lang="en-US"/>
          </a:p>
          <a:p>
            <a:r>
              <a:rPr lang="en-US"/>
              <a:t>Prior settings data for repeating Kindergarten students will be “Kindergarten” in IC</a:t>
            </a:r>
          </a:p>
        </p:txBody>
      </p:sp>
    </p:spTree>
    <p:extLst>
      <p:ext uri="{BB962C8B-B14F-4D97-AF65-F5344CB8AC3E}">
        <p14:creationId xmlns:p14="http://schemas.microsoft.com/office/powerpoint/2010/main" val="3233978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5928-E712-F257-2BC4-0CB0E8347627}"/>
              </a:ext>
            </a:extLst>
          </p:cNvPr>
          <p:cNvSpPr>
            <a:spLocks noGrp="1"/>
          </p:cNvSpPr>
          <p:nvPr>
            <p:ph type="title"/>
          </p:nvPr>
        </p:nvSpPr>
        <p:spPr>
          <a:xfrm>
            <a:off x="0" y="44283"/>
            <a:ext cx="10515600" cy="1325563"/>
          </a:xfrm>
        </p:spPr>
        <p:txBody>
          <a:bodyPr/>
          <a:lstStyle/>
          <a:p>
            <a:r>
              <a:rPr lang="en-US"/>
              <a:t>Submit Staff File</a:t>
            </a:r>
          </a:p>
        </p:txBody>
      </p:sp>
      <p:sp>
        <p:nvSpPr>
          <p:cNvPr id="3" name="Content Placeholder 2">
            <a:extLst>
              <a:ext uri="{FF2B5EF4-FFF2-40B4-BE49-F238E27FC236}">
                <a16:creationId xmlns:a16="http://schemas.microsoft.com/office/drawing/2014/main" id="{CC4CAA2C-8487-5F33-FEC4-67759AE4613F}"/>
              </a:ext>
            </a:extLst>
          </p:cNvPr>
          <p:cNvSpPr>
            <a:spLocks noGrp="1"/>
          </p:cNvSpPr>
          <p:nvPr>
            <p:ph idx="1"/>
          </p:nvPr>
        </p:nvSpPr>
        <p:spPr>
          <a:xfrm>
            <a:off x="325538" y="1535080"/>
            <a:ext cx="6054887" cy="4093115"/>
          </a:xfrm>
        </p:spPr>
        <p:txBody>
          <a:bodyPr/>
          <a:lstStyle/>
          <a:p>
            <a:r>
              <a:rPr lang="en-US"/>
              <a:t>Review prior year staff file and submit changes only</a:t>
            </a:r>
          </a:p>
          <a:p>
            <a:r>
              <a:rPr lang="en-US"/>
              <a:t>Directions will be included in the May K Screen Update</a:t>
            </a:r>
          </a:p>
          <a:p>
            <a:r>
              <a:rPr lang="en-US"/>
              <a:t>Must be submitted to KDE by Monday, July 8</a:t>
            </a:r>
          </a:p>
        </p:txBody>
      </p:sp>
      <p:pic>
        <p:nvPicPr>
          <p:cNvPr id="4" name="Picture 2" descr="The direction tab for the 2023-2024 Staff File.&#10;This spreadsheet is designed to fulfill the following purposes:&#10;Create a list of people to be sent to Curriculum Associates who will have login access to OMS as either an Administrator, or Data Entry. People can be listed in multiple schools or the district with different types of access that is appropriate for that location. Mark Column G (eg. Administrator, or Data Entry) with the role each person should have within OMS.&#10;&#10;Please note that teacher information does not go on the staff file spreadsheet. That information will be pulled from Infinite Campus.&#10;">
            <a:extLst>
              <a:ext uri="{FF2B5EF4-FFF2-40B4-BE49-F238E27FC236}">
                <a16:creationId xmlns:a16="http://schemas.microsoft.com/office/drawing/2014/main" id="{55D4200B-CFEB-1E61-CBB3-51B68109398C}"/>
              </a:ext>
            </a:extLst>
          </p:cNvPr>
          <p:cNvPicPr>
            <a:picLocks noChangeAspect="1"/>
          </p:cNvPicPr>
          <p:nvPr/>
        </p:nvPicPr>
        <p:blipFill rotWithShape="1">
          <a:blip r:embed="rId4"/>
          <a:srcRect t="10756" r="-196"/>
          <a:stretch/>
        </p:blipFill>
        <p:spPr>
          <a:xfrm>
            <a:off x="6589965" y="960906"/>
            <a:ext cx="5392495" cy="3233610"/>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17937CD6-274D-137B-D301-F77472832CFD}"/>
              </a:ext>
            </a:extLst>
          </p:cNvPr>
          <p:cNvSpPr txBox="1"/>
          <p:nvPr/>
        </p:nvSpPr>
        <p:spPr>
          <a:xfrm>
            <a:off x="6373007" y="4280289"/>
            <a:ext cx="5818993" cy="646331"/>
          </a:xfrm>
          <a:prstGeom prst="rect">
            <a:avLst/>
          </a:prstGeom>
          <a:noFill/>
        </p:spPr>
        <p:txBody>
          <a:bodyPr wrap="square" rtlCol="0">
            <a:spAutoFit/>
          </a:bodyPr>
          <a:lstStyle/>
          <a:p>
            <a:pPr algn="ctr"/>
            <a:r>
              <a:rPr lang="en-US">
                <a:solidFill>
                  <a:srgbClr val="102649"/>
                </a:solidFill>
                <a:ea typeface="Calibri"/>
                <a:cs typeface="Calibri"/>
                <a:sym typeface="Calibri"/>
              </a:rPr>
              <a:t>Example of Staff File Name:</a:t>
            </a:r>
          </a:p>
          <a:p>
            <a:r>
              <a:rPr lang="en-US"/>
              <a:t>SD25districtnumber_K_Screen_DistrictName_XXXXX.xlsx</a:t>
            </a:r>
            <a:endParaRPr lang="en-US">
              <a:solidFill>
                <a:srgbClr val="102649"/>
              </a:solidFill>
            </a:endParaRPr>
          </a:p>
        </p:txBody>
      </p:sp>
    </p:spTree>
    <p:extLst>
      <p:ext uri="{BB962C8B-B14F-4D97-AF65-F5344CB8AC3E}">
        <p14:creationId xmlns:p14="http://schemas.microsoft.com/office/powerpoint/2010/main" val="2882381221"/>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E7ED9-7514-7C0B-F02C-020B1BBEC899}"/>
              </a:ext>
            </a:extLst>
          </p:cNvPr>
          <p:cNvSpPr>
            <a:spLocks noGrp="1"/>
          </p:cNvSpPr>
          <p:nvPr>
            <p:ph type="title"/>
          </p:nvPr>
        </p:nvSpPr>
        <p:spPr>
          <a:xfrm>
            <a:off x="0" y="0"/>
            <a:ext cx="10515600" cy="1325563"/>
          </a:xfrm>
        </p:spPr>
        <p:txBody>
          <a:bodyPr/>
          <a:lstStyle/>
          <a:p>
            <a:r>
              <a:rPr lang="en-US"/>
              <a:t>Gather Materials</a:t>
            </a:r>
          </a:p>
        </p:txBody>
      </p:sp>
      <p:sp>
        <p:nvSpPr>
          <p:cNvPr id="3" name="Content Placeholder 2">
            <a:extLst>
              <a:ext uri="{FF2B5EF4-FFF2-40B4-BE49-F238E27FC236}">
                <a16:creationId xmlns:a16="http://schemas.microsoft.com/office/drawing/2014/main" id="{1E734459-D711-BDF9-54EB-D2F7451C1EAE}"/>
              </a:ext>
            </a:extLst>
          </p:cNvPr>
          <p:cNvSpPr>
            <a:spLocks noGrp="1"/>
          </p:cNvSpPr>
          <p:nvPr>
            <p:ph idx="1"/>
          </p:nvPr>
        </p:nvSpPr>
        <p:spPr>
          <a:xfrm>
            <a:off x="699392" y="1325563"/>
            <a:ext cx="7390371" cy="4093115"/>
          </a:xfrm>
        </p:spPr>
        <p:txBody>
          <a:bodyPr/>
          <a:lstStyle/>
          <a:p>
            <a:r>
              <a:rPr lang="en-US"/>
              <a:t>Implementation Guide</a:t>
            </a:r>
          </a:p>
          <a:p>
            <a:r>
              <a:rPr lang="en-US"/>
              <a:t>Screen Manual</a:t>
            </a:r>
          </a:p>
          <a:p>
            <a:r>
              <a:rPr lang="en-US"/>
              <a:t>Data Sheets</a:t>
            </a:r>
          </a:p>
          <a:p>
            <a:r>
              <a:rPr lang="en-US"/>
              <a:t>Counting &amp; sorting items</a:t>
            </a:r>
          </a:p>
          <a:p>
            <a:r>
              <a:rPr lang="en-US"/>
              <a:t>Other items such as pencil and paper</a:t>
            </a:r>
          </a:p>
          <a:p>
            <a:r>
              <a:rPr lang="en-US"/>
              <a:t>Picture book(s)</a:t>
            </a:r>
          </a:p>
          <a:p>
            <a:r>
              <a:rPr lang="en-US"/>
              <a:t>Photocopies of certain forms</a:t>
            </a:r>
          </a:p>
          <a:p>
            <a:r>
              <a:rPr lang="en-US"/>
              <a:t>Student demographics</a:t>
            </a:r>
          </a:p>
        </p:txBody>
      </p:sp>
      <p:pic>
        <p:nvPicPr>
          <p:cNvPr id="4" name="Google Shape;280;p38">
            <a:extLst>
              <a:ext uri="{FF2B5EF4-FFF2-40B4-BE49-F238E27FC236}">
                <a16:creationId xmlns:a16="http://schemas.microsoft.com/office/drawing/2014/main" id="{C704C005-0FA0-C6F4-2C00-D9346AABD433}"/>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911968" y="118822"/>
            <a:ext cx="3430487" cy="2644627"/>
          </a:xfrm>
          <a:prstGeom prst="rect">
            <a:avLst/>
          </a:prstGeom>
          <a:noFill/>
          <a:ln w="9525" cap="flat" cmpd="sng">
            <a:solidFill>
              <a:srgbClr val="102649"/>
            </a:solidFill>
            <a:prstDash val="solid"/>
            <a:round/>
            <a:headEnd type="none" w="sm" len="sm"/>
            <a:tailEnd type="none" w="sm" len="sm"/>
          </a:ln>
        </p:spPr>
      </p:pic>
      <p:pic>
        <p:nvPicPr>
          <p:cNvPr id="5" name="Google Shape;281;p38">
            <a:extLst>
              <a:ext uri="{FF2B5EF4-FFF2-40B4-BE49-F238E27FC236}">
                <a16:creationId xmlns:a16="http://schemas.microsoft.com/office/drawing/2014/main" id="{39D6E5F2-7A60-9AC7-B675-9EAC79199E66}"/>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450664" y="2167904"/>
            <a:ext cx="3430487" cy="2619337"/>
          </a:xfrm>
          <a:prstGeom prst="rect">
            <a:avLst/>
          </a:prstGeom>
          <a:noFill/>
          <a:ln w="9525" cap="flat" cmpd="sng">
            <a:solidFill>
              <a:srgbClr val="102649"/>
            </a:solidFill>
            <a:prstDash val="solid"/>
            <a:round/>
            <a:headEnd type="none" w="sm" len="sm"/>
            <a:tailEnd type="none" w="sm" len="sm"/>
          </a:ln>
        </p:spPr>
      </p:pic>
    </p:spTree>
    <p:extLst>
      <p:ext uri="{BB962C8B-B14F-4D97-AF65-F5344CB8AC3E}">
        <p14:creationId xmlns:p14="http://schemas.microsoft.com/office/powerpoint/2010/main" val="185752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EBE3-5A90-0F75-D7E1-8B8FEB18EDF5}"/>
              </a:ext>
            </a:extLst>
          </p:cNvPr>
          <p:cNvSpPr>
            <a:spLocks noGrp="1"/>
          </p:cNvSpPr>
          <p:nvPr>
            <p:ph type="title"/>
          </p:nvPr>
        </p:nvSpPr>
        <p:spPr>
          <a:xfrm>
            <a:off x="0" y="0"/>
            <a:ext cx="10515600" cy="1325563"/>
          </a:xfrm>
        </p:spPr>
        <p:txBody>
          <a:bodyPr/>
          <a:lstStyle/>
          <a:p>
            <a:r>
              <a:rPr lang="en-US"/>
              <a:t>Objectives</a:t>
            </a:r>
          </a:p>
        </p:txBody>
      </p:sp>
      <p:sp>
        <p:nvSpPr>
          <p:cNvPr id="3" name="Content Placeholder 2">
            <a:extLst>
              <a:ext uri="{FF2B5EF4-FFF2-40B4-BE49-F238E27FC236}">
                <a16:creationId xmlns:a16="http://schemas.microsoft.com/office/drawing/2014/main" id="{488E32C7-C63B-B9B4-9F89-3D303C8A301F}"/>
              </a:ext>
            </a:extLst>
          </p:cNvPr>
          <p:cNvSpPr>
            <a:spLocks noGrp="1"/>
          </p:cNvSpPr>
          <p:nvPr>
            <p:ph idx="1"/>
          </p:nvPr>
        </p:nvSpPr>
        <p:spPr>
          <a:xfrm>
            <a:off x="617306" y="1599248"/>
            <a:ext cx="10515600" cy="4093115"/>
          </a:xfrm>
        </p:spPr>
        <p:txBody>
          <a:bodyPr/>
          <a:lstStyle/>
          <a:p>
            <a:r>
              <a:rPr lang="en-US"/>
              <a:t>Provide updates and procedures for district Kindergarten Screen contacts</a:t>
            </a:r>
          </a:p>
          <a:p>
            <a:endParaRPr lang="en-US"/>
          </a:p>
          <a:p>
            <a:r>
              <a:rPr lang="en-US"/>
              <a:t>Provide Kindergarten Screen training content for experienced staff</a:t>
            </a:r>
          </a:p>
        </p:txBody>
      </p:sp>
    </p:spTree>
    <p:extLst>
      <p:ext uri="{BB962C8B-B14F-4D97-AF65-F5344CB8AC3E}">
        <p14:creationId xmlns:p14="http://schemas.microsoft.com/office/powerpoint/2010/main" val="62176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6D2A2-9DB3-1517-1AFA-944F79E38B08}"/>
              </a:ext>
            </a:extLst>
          </p:cNvPr>
          <p:cNvSpPr>
            <a:spLocks noGrp="1"/>
          </p:cNvSpPr>
          <p:nvPr>
            <p:ph type="title"/>
          </p:nvPr>
        </p:nvSpPr>
        <p:spPr>
          <a:xfrm>
            <a:off x="0" y="0"/>
            <a:ext cx="10515600" cy="1325563"/>
          </a:xfrm>
        </p:spPr>
        <p:txBody>
          <a:bodyPr/>
          <a:lstStyle/>
          <a:p>
            <a:r>
              <a:rPr lang="en-US"/>
              <a:t>Kindergarten Core Assessments</a:t>
            </a:r>
          </a:p>
        </p:txBody>
      </p:sp>
      <p:sp>
        <p:nvSpPr>
          <p:cNvPr id="3" name="Content Placeholder 2">
            <a:extLst>
              <a:ext uri="{FF2B5EF4-FFF2-40B4-BE49-F238E27FC236}">
                <a16:creationId xmlns:a16="http://schemas.microsoft.com/office/drawing/2014/main" id="{5C5EFBA8-21C2-A310-F0E5-6B3D10A8CF20}"/>
              </a:ext>
            </a:extLst>
          </p:cNvPr>
          <p:cNvSpPr>
            <a:spLocks noGrp="1"/>
          </p:cNvSpPr>
          <p:nvPr>
            <p:ph idx="1"/>
          </p:nvPr>
        </p:nvSpPr>
        <p:spPr>
          <a:xfrm>
            <a:off x="625747" y="1573457"/>
            <a:ext cx="6384653" cy="4093115"/>
          </a:xfrm>
        </p:spPr>
        <p:txBody>
          <a:bodyPr/>
          <a:lstStyle/>
          <a:p>
            <a:r>
              <a:rPr lang="en-US"/>
              <a:t>Review notes on kindergarten core assessments – page 28 of the Implementation Guide</a:t>
            </a:r>
          </a:p>
        </p:txBody>
      </p:sp>
      <p:pic>
        <p:nvPicPr>
          <p:cNvPr id="4" name="Google Shape;290;p39">
            <a:extLst>
              <a:ext uri="{FF2B5EF4-FFF2-40B4-BE49-F238E27FC236}">
                <a16:creationId xmlns:a16="http://schemas.microsoft.com/office/drawing/2014/main" id="{21B50EC6-7C72-F104-719C-C63C402AC456}"/>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6536395" y="1191428"/>
            <a:ext cx="4619730" cy="3141372"/>
          </a:xfrm>
          <a:prstGeom prst="rect">
            <a:avLst/>
          </a:prstGeom>
          <a:noFill/>
          <a:ln w="9525" cap="flat" cmpd="sng">
            <a:solidFill>
              <a:srgbClr val="102649"/>
            </a:solidFill>
            <a:prstDash val="solid"/>
            <a:round/>
            <a:headEnd type="none" w="sm" len="sm"/>
            <a:tailEnd type="none" w="sm" len="sm"/>
          </a:ln>
        </p:spPr>
      </p:pic>
    </p:spTree>
    <p:extLst>
      <p:ext uri="{BB962C8B-B14F-4D97-AF65-F5344CB8AC3E}">
        <p14:creationId xmlns:p14="http://schemas.microsoft.com/office/powerpoint/2010/main" val="3382427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67448-ADDA-A126-9E44-263E50287C60}"/>
              </a:ext>
            </a:extLst>
          </p:cNvPr>
          <p:cNvSpPr>
            <a:spLocks noGrp="1"/>
          </p:cNvSpPr>
          <p:nvPr>
            <p:ph type="title"/>
          </p:nvPr>
        </p:nvSpPr>
        <p:spPr>
          <a:xfrm>
            <a:off x="0" y="0"/>
            <a:ext cx="10515600" cy="1325563"/>
          </a:xfrm>
        </p:spPr>
        <p:txBody>
          <a:bodyPr/>
          <a:lstStyle/>
          <a:p>
            <a:r>
              <a:rPr lang="en-US"/>
              <a:t>Core Assessments</a:t>
            </a:r>
          </a:p>
        </p:txBody>
      </p:sp>
      <p:sp>
        <p:nvSpPr>
          <p:cNvPr id="3" name="Content Placeholder 2">
            <a:extLst>
              <a:ext uri="{FF2B5EF4-FFF2-40B4-BE49-F238E27FC236}">
                <a16:creationId xmlns:a16="http://schemas.microsoft.com/office/drawing/2014/main" id="{EC873959-9A1D-05B5-85EC-ED6BD9FF1DA2}"/>
              </a:ext>
            </a:extLst>
          </p:cNvPr>
          <p:cNvSpPr>
            <a:spLocks noGrp="1"/>
          </p:cNvSpPr>
          <p:nvPr>
            <p:ph idx="1"/>
          </p:nvPr>
        </p:nvSpPr>
        <p:spPr>
          <a:xfrm>
            <a:off x="672639" y="1620349"/>
            <a:ext cx="10515600" cy="4093115"/>
          </a:xfrm>
        </p:spPr>
        <p:txBody>
          <a:bodyPr/>
          <a:lstStyle/>
          <a:p>
            <a:r>
              <a:rPr lang="en-US"/>
              <a:t>Abide by directions as written in the manual</a:t>
            </a:r>
          </a:p>
          <a:p>
            <a:r>
              <a:rPr lang="en-US"/>
              <a:t>Maintain consistency</a:t>
            </a:r>
          </a:p>
          <a:p>
            <a:r>
              <a:rPr lang="en-US"/>
              <a:t>Adhere to the discontinue point</a:t>
            </a:r>
          </a:p>
          <a:p>
            <a:r>
              <a:rPr lang="en-US"/>
              <a:t>Tab places in the screen for quick reference</a:t>
            </a:r>
          </a:p>
          <a:p>
            <a:r>
              <a:rPr lang="en-US"/>
              <a:t>Review the Implementation Guide for detailed notes</a:t>
            </a:r>
          </a:p>
        </p:txBody>
      </p:sp>
    </p:spTree>
    <p:extLst>
      <p:ext uri="{BB962C8B-B14F-4D97-AF65-F5344CB8AC3E}">
        <p14:creationId xmlns:p14="http://schemas.microsoft.com/office/powerpoint/2010/main" val="4049044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ACE2-E1B2-FDE6-0DFF-DAF8C56BCC7A}"/>
              </a:ext>
            </a:extLst>
          </p:cNvPr>
          <p:cNvSpPr>
            <a:spLocks noGrp="1"/>
          </p:cNvSpPr>
          <p:nvPr>
            <p:ph type="title"/>
          </p:nvPr>
        </p:nvSpPr>
        <p:spPr>
          <a:xfrm>
            <a:off x="0" y="44283"/>
            <a:ext cx="10515600" cy="1325563"/>
          </a:xfrm>
        </p:spPr>
        <p:txBody>
          <a:bodyPr/>
          <a:lstStyle/>
          <a:p>
            <a:r>
              <a:rPr lang="en-US"/>
              <a:t>Self-Help and Social Emotional Scales</a:t>
            </a:r>
          </a:p>
        </p:txBody>
      </p:sp>
      <p:sp>
        <p:nvSpPr>
          <p:cNvPr id="3" name="Content Placeholder 2">
            <a:extLst>
              <a:ext uri="{FF2B5EF4-FFF2-40B4-BE49-F238E27FC236}">
                <a16:creationId xmlns:a16="http://schemas.microsoft.com/office/drawing/2014/main" id="{30328CD9-79BD-2AAE-B487-60915ED2245B}"/>
              </a:ext>
            </a:extLst>
          </p:cNvPr>
          <p:cNvSpPr>
            <a:spLocks noGrp="1"/>
          </p:cNvSpPr>
          <p:nvPr>
            <p:ph idx="1"/>
          </p:nvPr>
        </p:nvSpPr>
        <p:spPr>
          <a:xfrm>
            <a:off x="628215" y="1658604"/>
            <a:ext cx="10515600" cy="4093115"/>
          </a:xfrm>
        </p:spPr>
        <p:txBody>
          <a:bodyPr/>
          <a:lstStyle/>
          <a:p>
            <a:r>
              <a:rPr lang="en-US"/>
              <a:t>Distribute during screening window only</a:t>
            </a:r>
          </a:p>
          <a:p>
            <a:r>
              <a:rPr lang="en-US"/>
              <a:t>Monitor rate of return</a:t>
            </a:r>
          </a:p>
          <a:p>
            <a:r>
              <a:rPr lang="en-US"/>
              <a:t>Teacher completes only if unable to obtain from family</a:t>
            </a:r>
          </a:p>
          <a:p>
            <a:r>
              <a:rPr lang="en-US"/>
              <a:t>Every item must be completed</a:t>
            </a:r>
          </a:p>
        </p:txBody>
      </p:sp>
    </p:spTree>
    <p:extLst>
      <p:ext uri="{BB962C8B-B14F-4D97-AF65-F5344CB8AC3E}">
        <p14:creationId xmlns:p14="http://schemas.microsoft.com/office/powerpoint/2010/main" val="2520244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B5BD6-9695-8A23-5C15-2FCC394F1196}"/>
              </a:ext>
            </a:extLst>
          </p:cNvPr>
          <p:cNvSpPr>
            <a:spLocks noGrp="1"/>
          </p:cNvSpPr>
          <p:nvPr>
            <p:ph type="title"/>
          </p:nvPr>
        </p:nvSpPr>
        <p:spPr>
          <a:xfrm>
            <a:off x="0" y="0"/>
            <a:ext cx="10515600" cy="1325563"/>
          </a:xfrm>
        </p:spPr>
        <p:txBody>
          <a:bodyPr/>
          <a:lstStyle/>
          <a:p>
            <a:r>
              <a:rPr lang="en-US"/>
              <a:t>Screening Using iPads</a:t>
            </a:r>
          </a:p>
        </p:txBody>
      </p:sp>
      <p:sp>
        <p:nvSpPr>
          <p:cNvPr id="3" name="Content Placeholder 2">
            <a:extLst>
              <a:ext uri="{FF2B5EF4-FFF2-40B4-BE49-F238E27FC236}">
                <a16:creationId xmlns:a16="http://schemas.microsoft.com/office/drawing/2014/main" id="{4E2AB76C-20A6-6D6B-D2A9-92F843988558}"/>
              </a:ext>
            </a:extLst>
          </p:cNvPr>
          <p:cNvSpPr>
            <a:spLocks noGrp="1"/>
          </p:cNvSpPr>
          <p:nvPr>
            <p:ph idx="1"/>
          </p:nvPr>
        </p:nvSpPr>
        <p:spPr>
          <a:xfrm>
            <a:off x="660299" y="1626519"/>
            <a:ext cx="10515600" cy="4093115"/>
          </a:xfrm>
        </p:spPr>
        <p:txBody>
          <a:bodyPr/>
          <a:lstStyle/>
          <a:p>
            <a:r>
              <a:rPr lang="en-US"/>
              <a:t>Alternative method to student data sheets</a:t>
            </a:r>
          </a:p>
          <a:p>
            <a:r>
              <a:rPr lang="en-US"/>
              <a:t>Record student results directly into OMS</a:t>
            </a:r>
            <a:br>
              <a:rPr lang="en-US"/>
            </a:br>
            <a:r>
              <a:rPr lang="en-US"/>
              <a:t>Student assessment results must be printed and placed in permanent record</a:t>
            </a:r>
          </a:p>
          <a:p>
            <a:r>
              <a:rPr lang="en-US"/>
              <a:t>Self-Help and Social-Emotional Scales must be entered</a:t>
            </a:r>
          </a:p>
          <a:p>
            <a:r>
              <a:rPr lang="en-US"/>
              <a:t>Screening may not begin until OMS is open, typically early August</a:t>
            </a:r>
          </a:p>
        </p:txBody>
      </p:sp>
    </p:spTree>
    <p:extLst>
      <p:ext uri="{BB962C8B-B14F-4D97-AF65-F5344CB8AC3E}">
        <p14:creationId xmlns:p14="http://schemas.microsoft.com/office/powerpoint/2010/main" val="3370379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17FD-E2F7-B2AF-1169-1FC8E85878B0}"/>
              </a:ext>
            </a:extLst>
          </p:cNvPr>
          <p:cNvSpPr>
            <a:spLocks noGrp="1"/>
          </p:cNvSpPr>
          <p:nvPr>
            <p:ph type="title"/>
          </p:nvPr>
        </p:nvSpPr>
        <p:spPr>
          <a:xfrm>
            <a:off x="0" y="28241"/>
            <a:ext cx="10515600" cy="1325563"/>
          </a:xfrm>
        </p:spPr>
        <p:txBody>
          <a:bodyPr/>
          <a:lstStyle/>
          <a:p>
            <a:r>
              <a:rPr lang="en-US"/>
              <a:t>Nonparticipation Students</a:t>
            </a:r>
          </a:p>
        </p:txBody>
      </p:sp>
      <p:sp>
        <p:nvSpPr>
          <p:cNvPr id="3" name="Content Placeholder 2">
            <a:extLst>
              <a:ext uri="{FF2B5EF4-FFF2-40B4-BE49-F238E27FC236}">
                <a16:creationId xmlns:a16="http://schemas.microsoft.com/office/drawing/2014/main" id="{1A3EFAB6-1781-4127-5AC9-A8B1786AD5C5}"/>
              </a:ext>
            </a:extLst>
          </p:cNvPr>
          <p:cNvSpPr>
            <a:spLocks noGrp="1"/>
          </p:cNvSpPr>
          <p:nvPr>
            <p:ph idx="1"/>
          </p:nvPr>
        </p:nvSpPr>
        <p:spPr>
          <a:xfrm>
            <a:off x="644257" y="1626519"/>
            <a:ext cx="10515600" cy="4093115"/>
          </a:xfrm>
        </p:spPr>
        <p:txBody>
          <a:bodyPr/>
          <a:lstStyle/>
          <a:p>
            <a:r>
              <a:rPr lang="en-US"/>
              <a:t>OAA does not collect nonparticipations for the K Screen in the Student Data Review and Rosters (SDRR) application.</a:t>
            </a:r>
          </a:p>
          <a:p>
            <a:endParaRPr lang="en-US"/>
          </a:p>
          <a:p>
            <a:pPr marL="0" indent="0">
              <a:buNone/>
            </a:pPr>
            <a:r>
              <a:rPr lang="en-US"/>
              <a:t>Note: Please keep documentation at the school/district level for any student that is not screened.</a:t>
            </a:r>
          </a:p>
        </p:txBody>
      </p:sp>
    </p:spTree>
    <p:extLst>
      <p:ext uri="{BB962C8B-B14F-4D97-AF65-F5344CB8AC3E}">
        <p14:creationId xmlns:p14="http://schemas.microsoft.com/office/powerpoint/2010/main" val="2030529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2933-9DDE-BE11-A320-10A7999F3BE1}"/>
              </a:ext>
            </a:extLst>
          </p:cNvPr>
          <p:cNvSpPr>
            <a:spLocks noGrp="1"/>
          </p:cNvSpPr>
          <p:nvPr>
            <p:ph type="ctrTitle"/>
          </p:nvPr>
        </p:nvSpPr>
        <p:spPr/>
        <p:txBody>
          <a:bodyPr/>
          <a:lstStyle/>
          <a:p>
            <a:r>
              <a:rPr lang="en-US"/>
              <a:t>Infinite Campus</a:t>
            </a:r>
          </a:p>
        </p:txBody>
      </p:sp>
    </p:spTree>
    <p:extLst>
      <p:ext uri="{BB962C8B-B14F-4D97-AF65-F5344CB8AC3E}">
        <p14:creationId xmlns:p14="http://schemas.microsoft.com/office/powerpoint/2010/main" val="1561601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7EA7-9C9E-20ED-BAD6-95AE07AD6D89}"/>
              </a:ext>
            </a:extLst>
          </p:cNvPr>
          <p:cNvSpPr>
            <a:spLocks noGrp="1"/>
          </p:cNvSpPr>
          <p:nvPr>
            <p:ph type="title"/>
          </p:nvPr>
        </p:nvSpPr>
        <p:spPr>
          <a:xfrm>
            <a:off x="0" y="44283"/>
            <a:ext cx="10515600" cy="1325563"/>
          </a:xfrm>
        </p:spPr>
        <p:txBody>
          <a:bodyPr/>
          <a:lstStyle/>
          <a:p>
            <a:r>
              <a:rPr lang="en-US"/>
              <a:t>Infinite Campus (IC) Preparations</a:t>
            </a:r>
          </a:p>
        </p:txBody>
      </p:sp>
      <p:sp>
        <p:nvSpPr>
          <p:cNvPr id="3" name="Content Placeholder 2">
            <a:extLst>
              <a:ext uri="{FF2B5EF4-FFF2-40B4-BE49-F238E27FC236}">
                <a16:creationId xmlns:a16="http://schemas.microsoft.com/office/drawing/2014/main" id="{5813AE6B-6DFD-4101-2F60-34088170CB49}"/>
              </a:ext>
            </a:extLst>
          </p:cNvPr>
          <p:cNvSpPr>
            <a:spLocks noGrp="1"/>
          </p:cNvSpPr>
          <p:nvPr>
            <p:ph idx="1"/>
          </p:nvPr>
        </p:nvSpPr>
        <p:spPr>
          <a:xfrm>
            <a:off x="548003" y="1382442"/>
            <a:ext cx="11056563" cy="4093115"/>
          </a:xfrm>
        </p:spPr>
        <p:txBody>
          <a:bodyPr>
            <a:normAutofit fontScale="92500" lnSpcReduction="10000"/>
          </a:bodyPr>
          <a:lstStyle/>
          <a:p>
            <a:r>
              <a:rPr lang="en-US"/>
              <a:t>Collaborate with district IC administrator and data entry staff</a:t>
            </a:r>
          </a:p>
          <a:p>
            <a:r>
              <a:rPr lang="en-US"/>
              <a:t>Check resource 2024-2025 K Screen Implementation Guide: Appendix M</a:t>
            </a:r>
          </a:p>
          <a:p>
            <a:r>
              <a:rPr lang="en-US"/>
              <a:t>Homerooms scheduled in IC by July 26 with this state code:</a:t>
            </a:r>
          </a:p>
          <a:p>
            <a:pPr lvl="1"/>
            <a:r>
              <a:rPr lang="en-US" b="1"/>
              <a:t>703001 Elementary Homeroom</a:t>
            </a:r>
          </a:p>
          <a:p>
            <a:r>
              <a:rPr lang="en-US"/>
              <a:t>Homeroom associated with the teacher with the CORRECT district email address in IC</a:t>
            </a:r>
          </a:p>
          <a:p>
            <a:r>
              <a:rPr lang="en-US"/>
              <a:t>At least one student assigned to each class by July 26 for kindergarten teachers to be automatically set up as OMS users</a:t>
            </a:r>
          </a:p>
          <a:p>
            <a:r>
              <a:rPr lang="en-US"/>
              <a:t>Proper setup in Infinite Campus is crucial for Online Management System (OMS) efficiency</a:t>
            </a:r>
          </a:p>
        </p:txBody>
      </p:sp>
    </p:spTree>
    <p:extLst>
      <p:ext uri="{BB962C8B-B14F-4D97-AF65-F5344CB8AC3E}">
        <p14:creationId xmlns:p14="http://schemas.microsoft.com/office/powerpoint/2010/main" val="551362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1036-15D2-AEF9-588E-71D46149A572}"/>
              </a:ext>
            </a:extLst>
          </p:cNvPr>
          <p:cNvSpPr>
            <a:spLocks noGrp="1"/>
          </p:cNvSpPr>
          <p:nvPr>
            <p:ph type="title"/>
          </p:nvPr>
        </p:nvSpPr>
        <p:spPr>
          <a:xfrm>
            <a:off x="0" y="0"/>
            <a:ext cx="10515600" cy="1325563"/>
          </a:xfrm>
        </p:spPr>
        <p:txBody>
          <a:bodyPr/>
          <a:lstStyle/>
          <a:p>
            <a:r>
              <a:rPr lang="en-US"/>
              <a:t>Entering Prior Setting Data in IC</a:t>
            </a:r>
          </a:p>
        </p:txBody>
      </p:sp>
      <p:sp>
        <p:nvSpPr>
          <p:cNvPr id="3" name="Content Placeholder 2">
            <a:extLst>
              <a:ext uri="{FF2B5EF4-FFF2-40B4-BE49-F238E27FC236}">
                <a16:creationId xmlns:a16="http://schemas.microsoft.com/office/drawing/2014/main" id="{059D3489-80B6-CC13-A725-983EF55C2B15}"/>
              </a:ext>
            </a:extLst>
          </p:cNvPr>
          <p:cNvSpPr>
            <a:spLocks noGrp="1"/>
          </p:cNvSpPr>
          <p:nvPr>
            <p:ph idx="1"/>
          </p:nvPr>
        </p:nvSpPr>
        <p:spPr>
          <a:xfrm>
            <a:off x="644257" y="1594435"/>
            <a:ext cx="10515600" cy="4093115"/>
          </a:xfrm>
        </p:spPr>
        <p:txBody>
          <a:bodyPr/>
          <a:lstStyle/>
          <a:p>
            <a:r>
              <a:rPr lang="en-US"/>
              <a:t>Staff </a:t>
            </a:r>
            <a:r>
              <a:rPr lang="en-US" b="1"/>
              <a:t>must</a:t>
            </a:r>
            <a:r>
              <a:rPr lang="en-US"/>
              <a:t> view an instructional video on KDE’s Media Portal</a:t>
            </a:r>
          </a:p>
          <a:p>
            <a:r>
              <a:rPr lang="en-US"/>
              <a:t>Plan for entering prior setting data into Infinite Campus (IC)</a:t>
            </a:r>
          </a:p>
          <a:p>
            <a:r>
              <a:rPr lang="en-US"/>
              <a:t>Make sure start date is one year prior to first day of kindergarten</a:t>
            </a:r>
          </a:p>
          <a:p>
            <a:r>
              <a:rPr lang="en-US"/>
              <a:t>Double check students who attended state-funded preschool, Head Start or kindergarten</a:t>
            </a:r>
          </a:p>
          <a:p>
            <a:r>
              <a:rPr lang="en-US"/>
              <a:t>Schedule a time for district contracts to check progress using the ad-hoc report available in IC</a:t>
            </a:r>
          </a:p>
        </p:txBody>
      </p:sp>
    </p:spTree>
    <p:extLst>
      <p:ext uri="{BB962C8B-B14F-4D97-AF65-F5344CB8AC3E}">
        <p14:creationId xmlns:p14="http://schemas.microsoft.com/office/powerpoint/2010/main" val="653282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CD415-C81C-6878-595E-3F42A61989E4}"/>
              </a:ext>
            </a:extLst>
          </p:cNvPr>
          <p:cNvSpPr>
            <a:spLocks noGrp="1"/>
          </p:cNvSpPr>
          <p:nvPr>
            <p:ph type="ctrTitle"/>
          </p:nvPr>
        </p:nvSpPr>
        <p:spPr/>
        <p:txBody>
          <a:bodyPr/>
          <a:lstStyle/>
          <a:p>
            <a:r>
              <a:rPr lang="en-US"/>
              <a:t>Online Management System (OMS)</a:t>
            </a:r>
          </a:p>
        </p:txBody>
      </p:sp>
    </p:spTree>
    <p:extLst>
      <p:ext uri="{BB962C8B-B14F-4D97-AF65-F5344CB8AC3E}">
        <p14:creationId xmlns:p14="http://schemas.microsoft.com/office/powerpoint/2010/main" val="371053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B5F4-7247-29A1-B53D-13496740CFF3}"/>
              </a:ext>
            </a:extLst>
          </p:cNvPr>
          <p:cNvSpPr>
            <a:spLocks noGrp="1"/>
          </p:cNvSpPr>
          <p:nvPr>
            <p:ph type="title"/>
          </p:nvPr>
        </p:nvSpPr>
        <p:spPr>
          <a:xfrm>
            <a:off x="0" y="0"/>
            <a:ext cx="10515600" cy="1325563"/>
          </a:xfrm>
        </p:spPr>
        <p:txBody>
          <a:bodyPr/>
          <a:lstStyle/>
          <a:p>
            <a:r>
              <a:rPr lang="en-US"/>
              <a:t>OMS Preparations</a:t>
            </a:r>
          </a:p>
        </p:txBody>
      </p:sp>
      <p:sp>
        <p:nvSpPr>
          <p:cNvPr id="3" name="Content Placeholder 2">
            <a:extLst>
              <a:ext uri="{FF2B5EF4-FFF2-40B4-BE49-F238E27FC236}">
                <a16:creationId xmlns:a16="http://schemas.microsoft.com/office/drawing/2014/main" id="{8105CB6C-007B-2BE7-ED8F-DC2EEBF76DA2}"/>
              </a:ext>
            </a:extLst>
          </p:cNvPr>
          <p:cNvSpPr>
            <a:spLocks noGrp="1"/>
          </p:cNvSpPr>
          <p:nvPr>
            <p:ph idx="1"/>
          </p:nvPr>
        </p:nvSpPr>
        <p:spPr>
          <a:xfrm>
            <a:off x="628214" y="1325563"/>
            <a:ext cx="10515600" cy="4378029"/>
          </a:xfrm>
        </p:spPr>
        <p:txBody>
          <a:bodyPr>
            <a:normAutofit/>
          </a:bodyPr>
          <a:lstStyle/>
          <a:p>
            <a:r>
              <a:rPr lang="en-US" sz="3200"/>
              <a:t>Check the User list. </a:t>
            </a:r>
          </a:p>
          <a:p>
            <a:pPr lvl="1"/>
            <a:r>
              <a:rPr lang="en-US" sz="2800"/>
              <a:t>Are all teachers listed? </a:t>
            </a:r>
          </a:p>
          <a:p>
            <a:pPr lvl="1"/>
            <a:r>
              <a:rPr lang="en-US" sz="2800"/>
              <a:t>Are other staff listed? </a:t>
            </a:r>
          </a:p>
          <a:p>
            <a:pPr lvl="1"/>
            <a:r>
              <a:rPr lang="en-US" sz="2800"/>
              <a:t>Are all email addresses correct?</a:t>
            </a:r>
          </a:p>
          <a:p>
            <a:r>
              <a:rPr lang="en-US" sz="3200"/>
              <a:t>School/Class lists. </a:t>
            </a:r>
          </a:p>
          <a:p>
            <a:pPr lvl="1"/>
            <a:r>
              <a:rPr lang="en-US" sz="2800"/>
              <a:t>Are all schools listed?</a:t>
            </a:r>
          </a:p>
          <a:p>
            <a:pPr lvl="1"/>
            <a:r>
              <a:rPr lang="en-US" sz="2800"/>
              <a:t>Are all kindergarten teachers at each school listed?</a:t>
            </a:r>
          </a:p>
        </p:txBody>
      </p:sp>
    </p:spTree>
    <p:extLst>
      <p:ext uri="{BB962C8B-B14F-4D97-AF65-F5344CB8AC3E}">
        <p14:creationId xmlns:p14="http://schemas.microsoft.com/office/powerpoint/2010/main" val="119649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995D2F-8A45-2A90-9077-4CC75D0A82F6}"/>
              </a:ext>
            </a:extLst>
          </p:cNvPr>
          <p:cNvSpPr>
            <a:spLocks noGrp="1"/>
          </p:cNvSpPr>
          <p:nvPr>
            <p:ph type="title"/>
          </p:nvPr>
        </p:nvSpPr>
        <p:spPr>
          <a:xfrm>
            <a:off x="0" y="0"/>
            <a:ext cx="10515600" cy="1325563"/>
          </a:xfrm>
        </p:spPr>
        <p:txBody>
          <a:bodyPr/>
          <a:lstStyle/>
          <a:p>
            <a:r>
              <a:rPr lang="en-US"/>
              <a:t>Agenda</a:t>
            </a:r>
          </a:p>
        </p:txBody>
      </p:sp>
      <p:sp>
        <p:nvSpPr>
          <p:cNvPr id="8" name="Content Placeholder 7">
            <a:extLst>
              <a:ext uri="{FF2B5EF4-FFF2-40B4-BE49-F238E27FC236}">
                <a16:creationId xmlns:a16="http://schemas.microsoft.com/office/drawing/2014/main" id="{8CEED6DD-3855-9301-056D-6775A485FF48}"/>
              </a:ext>
            </a:extLst>
          </p:cNvPr>
          <p:cNvSpPr>
            <a:spLocks noGrp="1"/>
          </p:cNvSpPr>
          <p:nvPr>
            <p:ph idx="1"/>
          </p:nvPr>
        </p:nvSpPr>
        <p:spPr>
          <a:xfrm>
            <a:off x="635594" y="1626680"/>
            <a:ext cx="10515600" cy="4093115"/>
          </a:xfrm>
        </p:spPr>
        <p:txBody>
          <a:bodyPr/>
          <a:lstStyle/>
          <a:p>
            <a:r>
              <a:rPr lang="en-US"/>
              <a:t>Purpose of the Common Kindergarten Entry Screener</a:t>
            </a:r>
          </a:p>
          <a:p>
            <a:r>
              <a:rPr lang="en-US"/>
              <a:t>Ordering Process and Timeline</a:t>
            </a:r>
          </a:p>
          <a:p>
            <a:r>
              <a:rPr lang="en-US"/>
              <a:t>Screening Timeline</a:t>
            </a:r>
          </a:p>
          <a:p>
            <a:r>
              <a:rPr lang="en-US"/>
              <a:t>Training Requirements</a:t>
            </a:r>
          </a:p>
          <a:p>
            <a:r>
              <a:rPr lang="en-US"/>
              <a:t>Infinite Campus Reminders</a:t>
            </a:r>
          </a:p>
          <a:p>
            <a:r>
              <a:rPr lang="en-US"/>
              <a:t>Online Management System (OMS) Updates and Reminders</a:t>
            </a:r>
          </a:p>
          <a:p>
            <a:r>
              <a:rPr lang="en-US"/>
              <a:t>Resources</a:t>
            </a:r>
          </a:p>
        </p:txBody>
      </p:sp>
    </p:spTree>
    <p:extLst>
      <p:ext uri="{BB962C8B-B14F-4D97-AF65-F5344CB8AC3E}">
        <p14:creationId xmlns:p14="http://schemas.microsoft.com/office/powerpoint/2010/main" val="2453328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538D-19C0-C0D1-5279-A17F7E48988B}"/>
              </a:ext>
            </a:extLst>
          </p:cNvPr>
          <p:cNvSpPr>
            <a:spLocks noGrp="1"/>
          </p:cNvSpPr>
          <p:nvPr>
            <p:ph type="title"/>
          </p:nvPr>
        </p:nvSpPr>
        <p:spPr>
          <a:xfrm>
            <a:off x="0" y="28241"/>
            <a:ext cx="10515600" cy="1325563"/>
          </a:xfrm>
        </p:spPr>
        <p:txBody>
          <a:bodyPr/>
          <a:lstStyle/>
          <a:p>
            <a:r>
              <a:rPr lang="en-US"/>
              <a:t>Check School/Class List</a:t>
            </a:r>
          </a:p>
        </p:txBody>
      </p:sp>
      <p:pic>
        <p:nvPicPr>
          <p:cNvPr id="4" name="Google Shape;367;p49" descr="Screenshot of sample school and class list in the Online Management System or OMS. This screenshot displays an example of simulated data for the school, district, creation date in OMS, and who created the entry.">
            <a:extLst>
              <a:ext uri="{FF2B5EF4-FFF2-40B4-BE49-F238E27FC236}">
                <a16:creationId xmlns:a16="http://schemas.microsoft.com/office/drawing/2014/main" id="{84B07B40-53E9-700C-7AD2-AE8A6AD6AE81}"/>
              </a:ext>
            </a:extLst>
          </p:cNvPr>
          <p:cNvPicPr preferRelativeResize="0"/>
          <p:nvPr/>
        </p:nvPicPr>
        <p:blipFill rotWithShape="1">
          <a:blip r:embed="rId3">
            <a:alphaModFix/>
          </a:blip>
          <a:srcRect/>
          <a:stretch/>
        </p:blipFill>
        <p:spPr>
          <a:xfrm>
            <a:off x="718397" y="1121582"/>
            <a:ext cx="6667142" cy="4505496"/>
          </a:xfrm>
          <a:prstGeom prst="rect">
            <a:avLst/>
          </a:prstGeom>
          <a:noFill/>
          <a:ln w="9525" cap="flat" cmpd="sng">
            <a:solidFill>
              <a:srgbClr val="102649"/>
            </a:solidFill>
            <a:prstDash val="solid"/>
            <a:round/>
            <a:headEnd type="none" w="sm" len="sm"/>
            <a:tailEnd type="none" w="sm" len="sm"/>
          </a:ln>
        </p:spPr>
      </p:pic>
    </p:spTree>
    <p:extLst>
      <p:ext uri="{BB962C8B-B14F-4D97-AF65-F5344CB8AC3E}">
        <p14:creationId xmlns:p14="http://schemas.microsoft.com/office/powerpoint/2010/main" val="2631129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7E09-239A-F545-5443-FC16835A4E3E}"/>
              </a:ext>
            </a:extLst>
          </p:cNvPr>
          <p:cNvSpPr>
            <a:spLocks noGrp="1"/>
          </p:cNvSpPr>
          <p:nvPr>
            <p:ph type="title"/>
          </p:nvPr>
        </p:nvSpPr>
        <p:spPr>
          <a:xfrm>
            <a:off x="0" y="0"/>
            <a:ext cx="10515600" cy="1325563"/>
          </a:xfrm>
        </p:spPr>
        <p:txBody>
          <a:bodyPr/>
          <a:lstStyle/>
          <a:p>
            <a:r>
              <a:rPr lang="en-US"/>
              <a:t>Check User List</a:t>
            </a:r>
          </a:p>
        </p:txBody>
      </p:sp>
      <p:pic>
        <p:nvPicPr>
          <p:cNvPr id="4" name="Google Shape;376;p50" descr="Screenshot of a sample user list in OMS.&#10;The user list displays the user, user email address, school or class, the users role within the Online Management System, and the last time they logged in.">
            <a:extLst>
              <a:ext uri="{FF2B5EF4-FFF2-40B4-BE49-F238E27FC236}">
                <a16:creationId xmlns:a16="http://schemas.microsoft.com/office/drawing/2014/main" id="{06A9113F-23A6-FA49-9FE9-9076EBB57607}"/>
              </a:ext>
            </a:extLst>
          </p:cNvPr>
          <p:cNvPicPr preferRelativeResize="0"/>
          <p:nvPr/>
        </p:nvPicPr>
        <p:blipFill>
          <a:blip r:embed="rId3">
            <a:alphaModFix/>
          </a:blip>
          <a:stretch>
            <a:fillRect/>
          </a:stretch>
        </p:blipFill>
        <p:spPr>
          <a:xfrm>
            <a:off x="569676" y="1203955"/>
            <a:ext cx="8056826" cy="3990675"/>
          </a:xfrm>
          <a:prstGeom prst="rect">
            <a:avLst/>
          </a:prstGeom>
          <a:noFill/>
          <a:ln>
            <a:noFill/>
          </a:ln>
        </p:spPr>
      </p:pic>
    </p:spTree>
    <p:extLst>
      <p:ext uri="{BB962C8B-B14F-4D97-AF65-F5344CB8AC3E}">
        <p14:creationId xmlns:p14="http://schemas.microsoft.com/office/powerpoint/2010/main" val="2517891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7023-2784-524C-3F38-6941EF66BB54}"/>
              </a:ext>
            </a:extLst>
          </p:cNvPr>
          <p:cNvSpPr>
            <a:spLocks noGrp="1"/>
          </p:cNvSpPr>
          <p:nvPr>
            <p:ph type="title"/>
          </p:nvPr>
        </p:nvSpPr>
        <p:spPr>
          <a:xfrm>
            <a:off x="0" y="36879"/>
            <a:ext cx="10515600" cy="1325563"/>
          </a:xfrm>
        </p:spPr>
        <p:txBody>
          <a:bodyPr/>
          <a:lstStyle/>
          <a:p>
            <a:r>
              <a:rPr lang="en-US"/>
              <a:t>OMS Data</a:t>
            </a:r>
          </a:p>
        </p:txBody>
      </p:sp>
      <p:sp>
        <p:nvSpPr>
          <p:cNvPr id="3" name="Content Placeholder 2">
            <a:extLst>
              <a:ext uri="{FF2B5EF4-FFF2-40B4-BE49-F238E27FC236}">
                <a16:creationId xmlns:a16="http://schemas.microsoft.com/office/drawing/2014/main" id="{BD17F21B-2C46-3E12-1C2C-2745B88AD789}"/>
              </a:ext>
            </a:extLst>
          </p:cNvPr>
          <p:cNvSpPr>
            <a:spLocks noGrp="1"/>
          </p:cNvSpPr>
          <p:nvPr>
            <p:ph idx="1"/>
          </p:nvPr>
        </p:nvSpPr>
        <p:spPr>
          <a:xfrm>
            <a:off x="672639" y="1573457"/>
            <a:ext cx="10515600" cy="4093115"/>
          </a:xfrm>
        </p:spPr>
        <p:txBody>
          <a:bodyPr/>
          <a:lstStyle/>
          <a:p>
            <a:r>
              <a:rPr lang="en-US"/>
              <a:t>There is a weekly data pull from IC into OMS</a:t>
            </a:r>
          </a:p>
          <a:p>
            <a:r>
              <a:rPr lang="en-US"/>
              <a:t>Changes are generally visible mid-week</a:t>
            </a:r>
          </a:p>
          <a:p>
            <a:r>
              <a:rPr lang="en-US"/>
              <a:t>Changes made in IC could be delayed from being visible in the OMS by a week or more</a:t>
            </a:r>
          </a:p>
          <a:p>
            <a:r>
              <a:rPr lang="en-US"/>
              <a:t>Updates to student information must be made in IC</a:t>
            </a:r>
          </a:p>
          <a:p>
            <a:r>
              <a:rPr lang="en-US"/>
              <a:t>Changes to teacher information and creation of new classes must be made directly in the OMS by a district administrator</a:t>
            </a:r>
          </a:p>
        </p:txBody>
      </p:sp>
    </p:spTree>
    <p:extLst>
      <p:ext uri="{BB962C8B-B14F-4D97-AF65-F5344CB8AC3E}">
        <p14:creationId xmlns:p14="http://schemas.microsoft.com/office/powerpoint/2010/main" val="2421584042"/>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D0E9A-3D83-6A9B-F911-E38B53B8BF24}"/>
              </a:ext>
            </a:extLst>
          </p:cNvPr>
          <p:cNvSpPr>
            <a:spLocks noGrp="1"/>
          </p:cNvSpPr>
          <p:nvPr>
            <p:ph type="title"/>
          </p:nvPr>
        </p:nvSpPr>
        <p:spPr>
          <a:xfrm>
            <a:off x="0" y="28241"/>
            <a:ext cx="10515600" cy="1325563"/>
          </a:xfrm>
        </p:spPr>
        <p:txBody>
          <a:bodyPr/>
          <a:lstStyle/>
          <a:p>
            <a:r>
              <a:rPr lang="en-US"/>
              <a:t>OMS Data Entry</a:t>
            </a:r>
          </a:p>
        </p:txBody>
      </p:sp>
      <p:pic>
        <p:nvPicPr>
          <p:cNvPr id="4" name="Google Shape;400;p53" descr="Screenshot of a sample student profile in the OMS. The student profile shows the date of screening, core assessment screening date, self-help and social emotional scales screening date.">
            <a:extLst>
              <a:ext uri="{FF2B5EF4-FFF2-40B4-BE49-F238E27FC236}">
                <a16:creationId xmlns:a16="http://schemas.microsoft.com/office/drawing/2014/main" id="{3207D48A-F554-22DF-068A-7CD2CBB76CC0}"/>
              </a:ext>
            </a:extLst>
          </p:cNvPr>
          <p:cNvPicPr preferRelativeResize="0"/>
          <p:nvPr/>
        </p:nvPicPr>
        <p:blipFill rotWithShape="1">
          <a:blip r:embed="rId3">
            <a:alphaModFix/>
          </a:blip>
          <a:srcRect/>
          <a:stretch/>
        </p:blipFill>
        <p:spPr>
          <a:xfrm>
            <a:off x="654325" y="1353804"/>
            <a:ext cx="8183950" cy="3837300"/>
          </a:xfrm>
          <a:prstGeom prst="rect">
            <a:avLst/>
          </a:prstGeom>
          <a:noFill/>
          <a:ln w="9525" cap="flat" cmpd="sng">
            <a:solidFill>
              <a:srgbClr val="102649"/>
            </a:solidFill>
            <a:prstDash val="solid"/>
            <a:round/>
            <a:headEnd type="none" w="sm" len="sm"/>
            <a:tailEnd type="none" w="sm" len="sm"/>
          </a:ln>
        </p:spPr>
      </p:pic>
    </p:spTree>
    <p:extLst>
      <p:ext uri="{BB962C8B-B14F-4D97-AF65-F5344CB8AC3E}">
        <p14:creationId xmlns:p14="http://schemas.microsoft.com/office/powerpoint/2010/main" val="3019066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A3ADA-941B-6794-0EB8-0EA59997A10F}"/>
              </a:ext>
            </a:extLst>
          </p:cNvPr>
          <p:cNvSpPr>
            <a:spLocks noGrp="1"/>
          </p:cNvSpPr>
          <p:nvPr>
            <p:ph type="title"/>
          </p:nvPr>
        </p:nvSpPr>
        <p:spPr>
          <a:xfrm>
            <a:off x="0" y="12199"/>
            <a:ext cx="10515600" cy="1325563"/>
          </a:xfrm>
        </p:spPr>
        <p:txBody>
          <a:bodyPr/>
          <a:lstStyle/>
          <a:p>
            <a:r>
              <a:rPr lang="en-US"/>
              <a:t>Submit Core Assessment Data</a:t>
            </a:r>
          </a:p>
        </p:txBody>
      </p:sp>
      <p:pic>
        <p:nvPicPr>
          <p:cNvPr id="4" name="Google Shape;408;p54" descr="Screenshot of the last portion of the Core Assessment Data showing the two different buttons of save and submit to score.">
            <a:extLst>
              <a:ext uri="{FF2B5EF4-FFF2-40B4-BE49-F238E27FC236}">
                <a16:creationId xmlns:a16="http://schemas.microsoft.com/office/drawing/2014/main" id="{B6C7CE3D-B255-DB25-9B50-A35ABEF49E1C}"/>
              </a:ext>
            </a:extLst>
          </p:cNvPr>
          <p:cNvPicPr preferRelativeResize="0"/>
          <p:nvPr/>
        </p:nvPicPr>
        <p:blipFill rotWithShape="1">
          <a:blip r:embed="rId3">
            <a:alphaModFix/>
          </a:blip>
          <a:srcRect/>
          <a:stretch/>
        </p:blipFill>
        <p:spPr>
          <a:xfrm>
            <a:off x="661449" y="1483500"/>
            <a:ext cx="8308352" cy="3156750"/>
          </a:xfrm>
          <a:prstGeom prst="rect">
            <a:avLst/>
          </a:prstGeom>
          <a:noFill/>
          <a:ln w="9525" cap="flat" cmpd="sng">
            <a:solidFill>
              <a:srgbClr val="102649"/>
            </a:solidFill>
            <a:prstDash val="solid"/>
            <a:round/>
            <a:headEnd type="none" w="sm" len="sm"/>
            <a:tailEnd type="none" w="sm" len="sm"/>
          </a:ln>
        </p:spPr>
      </p:pic>
    </p:spTree>
    <p:extLst>
      <p:ext uri="{BB962C8B-B14F-4D97-AF65-F5344CB8AC3E}">
        <p14:creationId xmlns:p14="http://schemas.microsoft.com/office/powerpoint/2010/main" val="46025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F142-45B6-AE5E-9A3B-05C614B1549C}"/>
              </a:ext>
            </a:extLst>
          </p:cNvPr>
          <p:cNvSpPr>
            <a:spLocks noGrp="1"/>
          </p:cNvSpPr>
          <p:nvPr>
            <p:ph type="title"/>
          </p:nvPr>
        </p:nvSpPr>
        <p:spPr>
          <a:xfrm>
            <a:off x="0" y="0"/>
            <a:ext cx="10515600" cy="1325563"/>
          </a:xfrm>
        </p:spPr>
        <p:txBody>
          <a:bodyPr/>
          <a:lstStyle/>
          <a:p>
            <a:r>
              <a:rPr lang="en-US"/>
              <a:t>Submit Self-Help &amp; Social-Emotional Data</a:t>
            </a:r>
          </a:p>
        </p:txBody>
      </p:sp>
      <p:pic>
        <p:nvPicPr>
          <p:cNvPr id="4" name="Google Shape;416;p55" descr="Screenshot of the Self-Help and Social-Emotional Data save and submit to score screen in the OMS showcasing the save and submit to score buttons.">
            <a:extLst>
              <a:ext uri="{FF2B5EF4-FFF2-40B4-BE49-F238E27FC236}">
                <a16:creationId xmlns:a16="http://schemas.microsoft.com/office/drawing/2014/main" id="{99EC37E6-19CE-F606-D6D6-3D748F309D68}"/>
              </a:ext>
            </a:extLst>
          </p:cNvPr>
          <p:cNvPicPr preferRelativeResize="0"/>
          <p:nvPr/>
        </p:nvPicPr>
        <p:blipFill rotWithShape="1">
          <a:blip r:embed="rId3">
            <a:alphaModFix/>
          </a:blip>
          <a:srcRect/>
          <a:stretch/>
        </p:blipFill>
        <p:spPr>
          <a:xfrm>
            <a:off x="590508" y="1325563"/>
            <a:ext cx="8697018" cy="4196764"/>
          </a:xfrm>
          <a:prstGeom prst="rect">
            <a:avLst/>
          </a:prstGeom>
          <a:noFill/>
          <a:ln w="9525" cap="flat" cmpd="sng">
            <a:solidFill>
              <a:srgbClr val="102649"/>
            </a:solidFill>
            <a:prstDash val="solid"/>
            <a:round/>
            <a:headEnd type="none" w="sm" len="sm"/>
            <a:tailEnd type="none" w="sm" len="sm"/>
          </a:ln>
        </p:spPr>
      </p:pic>
    </p:spTree>
    <p:extLst>
      <p:ext uri="{BB962C8B-B14F-4D97-AF65-F5344CB8AC3E}">
        <p14:creationId xmlns:p14="http://schemas.microsoft.com/office/powerpoint/2010/main" val="3391590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54FB5-D2C5-FBD6-AC53-D0E853433EAF}"/>
              </a:ext>
            </a:extLst>
          </p:cNvPr>
          <p:cNvSpPr>
            <a:spLocks noGrp="1"/>
          </p:cNvSpPr>
          <p:nvPr>
            <p:ph type="title"/>
          </p:nvPr>
        </p:nvSpPr>
        <p:spPr>
          <a:xfrm>
            <a:off x="0" y="0"/>
            <a:ext cx="10515600" cy="1325563"/>
          </a:xfrm>
        </p:spPr>
        <p:txBody>
          <a:bodyPr/>
          <a:lstStyle/>
          <a:p>
            <a:r>
              <a:rPr lang="en-US"/>
              <a:t>Save vs. Submit</a:t>
            </a:r>
          </a:p>
        </p:txBody>
      </p:sp>
      <p:pic>
        <p:nvPicPr>
          <p:cNvPr id="4" name="Google Shape;424;p56" descr="Screenshot of the warning window to cancel or submit to score in order for the assessment to be fully complete.">
            <a:extLst>
              <a:ext uri="{FF2B5EF4-FFF2-40B4-BE49-F238E27FC236}">
                <a16:creationId xmlns:a16="http://schemas.microsoft.com/office/drawing/2014/main" id="{61F84740-C4B5-B9B1-7219-3A1651178CC9}"/>
              </a:ext>
            </a:extLst>
          </p:cNvPr>
          <p:cNvPicPr preferRelativeResize="0"/>
          <p:nvPr/>
        </p:nvPicPr>
        <p:blipFill rotWithShape="1">
          <a:blip r:embed="rId3">
            <a:alphaModFix/>
          </a:blip>
          <a:srcRect/>
          <a:stretch/>
        </p:blipFill>
        <p:spPr>
          <a:xfrm>
            <a:off x="630141" y="1239880"/>
            <a:ext cx="8193443" cy="4378240"/>
          </a:xfrm>
          <a:prstGeom prst="rect">
            <a:avLst/>
          </a:prstGeom>
          <a:noFill/>
          <a:ln w="9525" cap="flat" cmpd="sng">
            <a:solidFill>
              <a:srgbClr val="102649"/>
            </a:solidFill>
            <a:prstDash val="solid"/>
            <a:round/>
            <a:headEnd type="none" w="sm" len="sm"/>
            <a:tailEnd type="none" w="sm" len="sm"/>
          </a:ln>
        </p:spPr>
      </p:pic>
    </p:spTree>
    <p:extLst>
      <p:ext uri="{BB962C8B-B14F-4D97-AF65-F5344CB8AC3E}">
        <p14:creationId xmlns:p14="http://schemas.microsoft.com/office/powerpoint/2010/main" val="2415204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A9AC-D2A6-972A-3E97-926A932E3821}"/>
              </a:ext>
            </a:extLst>
          </p:cNvPr>
          <p:cNvSpPr>
            <a:spLocks noGrp="1"/>
          </p:cNvSpPr>
          <p:nvPr>
            <p:ph type="title"/>
          </p:nvPr>
        </p:nvSpPr>
        <p:spPr>
          <a:xfrm>
            <a:off x="0" y="0"/>
            <a:ext cx="10515600" cy="1325563"/>
          </a:xfrm>
        </p:spPr>
        <p:txBody>
          <a:bodyPr/>
          <a:lstStyle/>
          <a:p>
            <a:r>
              <a:rPr lang="en-US"/>
              <a:t>Continuing Data Entry</a:t>
            </a:r>
          </a:p>
        </p:txBody>
      </p:sp>
      <p:pic>
        <p:nvPicPr>
          <p:cNvPr id="4" name="Google Shape;432;p57" descr="Screenshot demonstrating the need to click the assessments listed rather than choose to enter new data.">
            <a:extLst>
              <a:ext uri="{FF2B5EF4-FFF2-40B4-BE49-F238E27FC236}">
                <a16:creationId xmlns:a16="http://schemas.microsoft.com/office/drawing/2014/main" id="{283FE7D6-1D7A-9314-1517-2FF5F4958D54}"/>
              </a:ext>
            </a:extLst>
          </p:cNvPr>
          <p:cNvPicPr preferRelativeResize="0"/>
          <p:nvPr/>
        </p:nvPicPr>
        <p:blipFill rotWithShape="1">
          <a:blip r:embed="rId3">
            <a:alphaModFix/>
          </a:blip>
          <a:srcRect/>
          <a:stretch/>
        </p:blipFill>
        <p:spPr>
          <a:xfrm>
            <a:off x="673283" y="1325563"/>
            <a:ext cx="8956195" cy="3943123"/>
          </a:xfrm>
          <a:prstGeom prst="rect">
            <a:avLst/>
          </a:prstGeom>
          <a:noFill/>
          <a:ln w="9525" cap="flat" cmpd="sng">
            <a:solidFill>
              <a:srgbClr val="102649"/>
            </a:solidFill>
            <a:prstDash val="solid"/>
            <a:round/>
            <a:headEnd type="none" w="sm" len="sm"/>
            <a:tailEnd type="none" w="sm" len="sm"/>
          </a:ln>
        </p:spPr>
      </p:pic>
    </p:spTree>
    <p:extLst>
      <p:ext uri="{BB962C8B-B14F-4D97-AF65-F5344CB8AC3E}">
        <p14:creationId xmlns:p14="http://schemas.microsoft.com/office/powerpoint/2010/main" val="1512973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3620-3770-025D-F66D-B56034B4C7DA}"/>
              </a:ext>
            </a:extLst>
          </p:cNvPr>
          <p:cNvSpPr>
            <a:spLocks noGrp="1"/>
          </p:cNvSpPr>
          <p:nvPr>
            <p:ph type="title"/>
          </p:nvPr>
        </p:nvSpPr>
        <p:spPr>
          <a:xfrm>
            <a:off x="0" y="0"/>
            <a:ext cx="10515600" cy="1325563"/>
          </a:xfrm>
        </p:spPr>
        <p:txBody>
          <a:bodyPr/>
          <a:lstStyle/>
          <a:p>
            <a:r>
              <a:rPr lang="en-US"/>
              <a:t>Avoid Duplicate Entries</a:t>
            </a:r>
          </a:p>
        </p:txBody>
      </p:sp>
      <p:pic>
        <p:nvPicPr>
          <p:cNvPr id="4" name="Google Shape;442;p58" descr="Screenshot of a duplicate entry in a student's profile.">
            <a:extLst>
              <a:ext uri="{FF2B5EF4-FFF2-40B4-BE49-F238E27FC236}">
                <a16:creationId xmlns:a16="http://schemas.microsoft.com/office/drawing/2014/main" id="{306C402F-E286-ABEE-AAB7-28DE834FC0B5}"/>
              </a:ext>
            </a:extLst>
          </p:cNvPr>
          <p:cNvPicPr preferRelativeResize="0"/>
          <p:nvPr/>
        </p:nvPicPr>
        <p:blipFill rotWithShape="1">
          <a:blip r:embed="rId3">
            <a:alphaModFix/>
          </a:blip>
          <a:srcRect/>
          <a:stretch/>
        </p:blipFill>
        <p:spPr>
          <a:xfrm>
            <a:off x="659385" y="1369846"/>
            <a:ext cx="8813741" cy="3670132"/>
          </a:xfrm>
          <a:prstGeom prst="rect">
            <a:avLst/>
          </a:prstGeom>
          <a:noFill/>
          <a:ln w="9525" cap="flat" cmpd="sng">
            <a:solidFill>
              <a:srgbClr val="102649"/>
            </a:solidFill>
            <a:prstDash val="solid"/>
            <a:round/>
            <a:headEnd type="none" w="sm" len="sm"/>
            <a:tailEnd type="none" w="sm" len="sm"/>
          </a:ln>
        </p:spPr>
      </p:pic>
      <p:sp>
        <p:nvSpPr>
          <p:cNvPr id="5" name="Google Shape;443;p58">
            <a:extLst>
              <a:ext uri="{FF2B5EF4-FFF2-40B4-BE49-F238E27FC236}">
                <a16:creationId xmlns:a16="http://schemas.microsoft.com/office/drawing/2014/main" id="{06CE76E0-C6D0-F4AE-B340-74A06F954444}"/>
              </a:ext>
            </a:extLst>
          </p:cNvPr>
          <p:cNvSpPr txBox="1">
            <a:spLocks/>
          </p:cNvSpPr>
          <p:nvPr/>
        </p:nvSpPr>
        <p:spPr>
          <a:xfrm>
            <a:off x="659385" y="5162562"/>
            <a:ext cx="6224336" cy="92333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nSpc>
                <a:spcPct val="100000"/>
              </a:lnSpc>
              <a:spcBef>
                <a:spcPts val="0"/>
              </a:spcBef>
              <a:defRPr/>
            </a:pPr>
            <a:r>
              <a:rPr lang="en-US" sz="1800" u="sng">
                <a:solidFill>
                  <a:schemeClr val="hlink"/>
                </a:solidFill>
                <a:latin typeface="Libre Franklin"/>
                <a:ea typeface="Libre Franklin"/>
                <a:cs typeface="Libre Franklin"/>
                <a:sym typeface="Libre Franklin"/>
                <a:hlinkClick r:id="rId4"/>
              </a:rPr>
              <a:t>Updating/Removing Duplicate Screen Entries in OMS</a:t>
            </a:r>
            <a:endParaRPr lang="en-US" sz="1800">
              <a:latin typeface="Libre Franklin"/>
              <a:ea typeface="Libre Franklin"/>
              <a:cs typeface="Libre Franklin"/>
              <a:sym typeface="Libre Franklin"/>
            </a:endParaRPr>
          </a:p>
          <a:p>
            <a:pPr>
              <a:lnSpc>
                <a:spcPct val="100000"/>
              </a:lnSpc>
              <a:spcBef>
                <a:spcPts val="0"/>
              </a:spcBef>
              <a:defRPr/>
            </a:pPr>
            <a:br>
              <a:rPr lang="en-US" sz="1800">
                <a:solidFill>
                  <a:schemeClr val="dk1"/>
                </a:solidFill>
                <a:latin typeface="Libre Franklin"/>
                <a:ea typeface="Libre Franklin"/>
                <a:cs typeface="Libre Franklin"/>
                <a:sym typeface="Libre Franklin"/>
              </a:rPr>
            </a:br>
            <a:endParaRPr lang="en-US" sz="1800">
              <a:solidFill>
                <a:schemeClr val="dk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4019300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21D6A-3EEA-5574-FD93-3DBDC802B960}"/>
              </a:ext>
            </a:extLst>
          </p:cNvPr>
          <p:cNvSpPr>
            <a:spLocks noGrp="1"/>
          </p:cNvSpPr>
          <p:nvPr>
            <p:ph type="title"/>
          </p:nvPr>
        </p:nvSpPr>
        <p:spPr>
          <a:xfrm>
            <a:off x="0" y="12199"/>
            <a:ext cx="10515600" cy="1325563"/>
          </a:xfrm>
        </p:spPr>
        <p:txBody>
          <a:bodyPr/>
          <a:lstStyle/>
          <a:p>
            <a:r>
              <a:rPr lang="en-US"/>
              <a:t>Complete Profile</a:t>
            </a:r>
          </a:p>
        </p:txBody>
      </p:sp>
      <p:pic>
        <p:nvPicPr>
          <p:cNvPr id="4" name="Google Shape;451;p59" descr="screenshot of a successfully completed profile where both parts of the BRIGANCE Screener have been submitted .">
            <a:extLst>
              <a:ext uri="{FF2B5EF4-FFF2-40B4-BE49-F238E27FC236}">
                <a16:creationId xmlns:a16="http://schemas.microsoft.com/office/drawing/2014/main" id="{9BAEEFF8-FF12-BAE5-82E6-AE938A60076C}"/>
              </a:ext>
            </a:extLst>
          </p:cNvPr>
          <p:cNvPicPr preferRelativeResize="0"/>
          <p:nvPr/>
        </p:nvPicPr>
        <p:blipFill rotWithShape="1">
          <a:blip r:embed="rId3">
            <a:alphaModFix/>
          </a:blip>
          <a:srcRect/>
          <a:stretch/>
        </p:blipFill>
        <p:spPr>
          <a:xfrm>
            <a:off x="644070" y="1257016"/>
            <a:ext cx="8919411" cy="3723282"/>
          </a:xfrm>
          <a:prstGeom prst="rect">
            <a:avLst/>
          </a:prstGeom>
          <a:noFill/>
          <a:ln w="9525" cap="flat" cmpd="sng">
            <a:solidFill>
              <a:srgbClr val="102649"/>
            </a:solidFill>
            <a:prstDash val="solid"/>
            <a:round/>
            <a:headEnd type="none" w="sm" len="sm"/>
            <a:tailEnd type="none" w="sm" len="sm"/>
          </a:ln>
        </p:spPr>
      </p:pic>
    </p:spTree>
    <p:extLst>
      <p:ext uri="{BB962C8B-B14F-4D97-AF65-F5344CB8AC3E}">
        <p14:creationId xmlns:p14="http://schemas.microsoft.com/office/powerpoint/2010/main" val="290495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A09-3F6A-479E-9723-5819466542BB}"/>
              </a:ext>
            </a:extLst>
          </p:cNvPr>
          <p:cNvSpPr>
            <a:spLocks noGrp="1"/>
          </p:cNvSpPr>
          <p:nvPr>
            <p:ph type="title"/>
          </p:nvPr>
        </p:nvSpPr>
        <p:spPr>
          <a:xfrm>
            <a:off x="0" y="0"/>
            <a:ext cx="12192000" cy="1325563"/>
          </a:xfrm>
        </p:spPr>
        <p:txBody>
          <a:bodyPr>
            <a:normAutofit/>
          </a:bodyPr>
          <a:lstStyle/>
          <a:p>
            <a:r>
              <a:rPr lang="en-US" sz="4000"/>
              <a:t>Purpose of the Common Kindergarten Entry Screener </a:t>
            </a:r>
          </a:p>
        </p:txBody>
      </p:sp>
      <p:sp>
        <p:nvSpPr>
          <p:cNvPr id="3" name="Content Placeholder 2">
            <a:extLst>
              <a:ext uri="{FF2B5EF4-FFF2-40B4-BE49-F238E27FC236}">
                <a16:creationId xmlns:a16="http://schemas.microsoft.com/office/drawing/2014/main" id="{C41873DB-D365-487E-ACCD-B2FEB15D5164}"/>
              </a:ext>
            </a:extLst>
          </p:cNvPr>
          <p:cNvSpPr>
            <a:spLocks noGrp="1"/>
          </p:cNvSpPr>
          <p:nvPr>
            <p:ph idx="1"/>
          </p:nvPr>
        </p:nvSpPr>
        <p:spPr>
          <a:xfrm>
            <a:off x="441158" y="1584994"/>
            <a:ext cx="10515600" cy="3323890"/>
          </a:xfrm>
        </p:spPr>
        <p:txBody>
          <a:bodyPr>
            <a:normAutofit/>
          </a:bodyPr>
          <a:lstStyle/>
          <a:p>
            <a:r>
              <a:rPr lang="en-US"/>
              <a:t>The Common Kindergarten Entry Screener is a data screening tool used to help districts quickly and effectively identify children's strengths and needs, plan individualized instruction and identify children who might need tiered instruction.</a:t>
            </a:r>
          </a:p>
        </p:txBody>
      </p:sp>
    </p:spTree>
    <p:extLst>
      <p:ext uri="{BB962C8B-B14F-4D97-AF65-F5344CB8AC3E}">
        <p14:creationId xmlns:p14="http://schemas.microsoft.com/office/powerpoint/2010/main" val="3225382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A4F6-D1F9-DAE0-39EE-E45705071393}"/>
              </a:ext>
            </a:extLst>
          </p:cNvPr>
          <p:cNvSpPr>
            <a:spLocks noGrp="1"/>
          </p:cNvSpPr>
          <p:nvPr>
            <p:ph type="title"/>
          </p:nvPr>
        </p:nvSpPr>
        <p:spPr>
          <a:xfrm>
            <a:off x="0" y="0"/>
            <a:ext cx="10515600" cy="1325563"/>
          </a:xfrm>
        </p:spPr>
        <p:txBody>
          <a:bodyPr/>
          <a:lstStyle/>
          <a:p>
            <a:r>
              <a:rPr lang="en-US"/>
              <a:t>OMS Reports</a:t>
            </a:r>
          </a:p>
        </p:txBody>
      </p:sp>
      <p:pic>
        <p:nvPicPr>
          <p:cNvPr id="4" name="Google Shape;459;p60" descr="Screenshot of the children screened versus not screened report in the OMS.">
            <a:extLst>
              <a:ext uri="{FF2B5EF4-FFF2-40B4-BE49-F238E27FC236}">
                <a16:creationId xmlns:a16="http://schemas.microsoft.com/office/drawing/2014/main" id="{2FDA9208-2337-0493-91D7-381ED5D64B02}"/>
              </a:ext>
            </a:extLst>
          </p:cNvPr>
          <p:cNvPicPr preferRelativeResize="0"/>
          <p:nvPr/>
        </p:nvPicPr>
        <p:blipFill rotWithShape="1">
          <a:blip r:embed="rId3">
            <a:alphaModFix/>
          </a:blip>
          <a:srcRect/>
          <a:stretch/>
        </p:blipFill>
        <p:spPr>
          <a:xfrm>
            <a:off x="757506" y="948690"/>
            <a:ext cx="7300644" cy="4762726"/>
          </a:xfrm>
          <a:prstGeom prst="rect">
            <a:avLst/>
          </a:prstGeom>
          <a:noFill/>
          <a:ln w="9525" cap="flat" cmpd="sng">
            <a:solidFill>
              <a:srgbClr val="102649"/>
            </a:solidFill>
            <a:prstDash val="solid"/>
            <a:round/>
            <a:headEnd type="none" w="sm" len="sm"/>
            <a:tailEnd type="none" w="sm" len="sm"/>
          </a:ln>
        </p:spPr>
      </p:pic>
    </p:spTree>
    <p:extLst>
      <p:ext uri="{BB962C8B-B14F-4D97-AF65-F5344CB8AC3E}">
        <p14:creationId xmlns:p14="http://schemas.microsoft.com/office/powerpoint/2010/main" val="1510339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24C65-E1C1-D929-16F0-4E836B785072}"/>
              </a:ext>
            </a:extLst>
          </p:cNvPr>
          <p:cNvSpPr>
            <a:spLocks noGrp="1"/>
          </p:cNvSpPr>
          <p:nvPr>
            <p:ph type="title"/>
          </p:nvPr>
        </p:nvSpPr>
        <p:spPr>
          <a:xfrm>
            <a:off x="0" y="0"/>
            <a:ext cx="10515600" cy="1325563"/>
          </a:xfrm>
        </p:spPr>
        <p:txBody>
          <a:bodyPr/>
          <a:lstStyle/>
          <a:p>
            <a:r>
              <a:rPr lang="en-US"/>
              <a:t>Children Screened/Not Screened Report</a:t>
            </a:r>
          </a:p>
        </p:txBody>
      </p:sp>
      <p:pic>
        <p:nvPicPr>
          <p:cNvPr id="4" name="Google Shape;468;p61" descr="Screenshot of the children screened versus not screened report in the OMS.">
            <a:extLst>
              <a:ext uri="{FF2B5EF4-FFF2-40B4-BE49-F238E27FC236}">
                <a16:creationId xmlns:a16="http://schemas.microsoft.com/office/drawing/2014/main" id="{971C46D9-8296-4006-1B04-1A2BD36AEA51}"/>
              </a:ext>
            </a:extLst>
          </p:cNvPr>
          <p:cNvPicPr preferRelativeResize="0"/>
          <p:nvPr/>
        </p:nvPicPr>
        <p:blipFill rotWithShape="1">
          <a:blip r:embed="rId3">
            <a:alphaModFix/>
          </a:blip>
          <a:srcRect/>
          <a:stretch/>
        </p:blipFill>
        <p:spPr>
          <a:xfrm>
            <a:off x="178683" y="1447559"/>
            <a:ext cx="4977572" cy="3239886"/>
          </a:xfrm>
          <a:prstGeom prst="rect">
            <a:avLst/>
          </a:prstGeom>
          <a:noFill/>
          <a:ln w="9525" cap="flat" cmpd="sng">
            <a:solidFill>
              <a:srgbClr val="102649"/>
            </a:solidFill>
            <a:prstDash val="solid"/>
            <a:round/>
            <a:headEnd type="none" w="sm" len="sm"/>
            <a:tailEnd type="none" w="sm" len="sm"/>
          </a:ln>
        </p:spPr>
      </p:pic>
      <p:pic>
        <p:nvPicPr>
          <p:cNvPr id="5" name="Google Shape;467;p61" descr="screenshot of the student status list below the pie chart on the children screened versus not screened report.">
            <a:extLst>
              <a:ext uri="{FF2B5EF4-FFF2-40B4-BE49-F238E27FC236}">
                <a16:creationId xmlns:a16="http://schemas.microsoft.com/office/drawing/2014/main" id="{5BF177E3-7C95-10F4-D8AF-9665DC435BDA}"/>
              </a:ext>
            </a:extLst>
          </p:cNvPr>
          <p:cNvPicPr preferRelativeResize="0"/>
          <p:nvPr/>
        </p:nvPicPr>
        <p:blipFill rotWithShape="1">
          <a:blip r:embed="rId4">
            <a:alphaModFix/>
          </a:blip>
          <a:srcRect/>
          <a:stretch/>
        </p:blipFill>
        <p:spPr>
          <a:xfrm>
            <a:off x="4661034" y="2848743"/>
            <a:ext cx="7027900" cy="2819412"/>
          </a:xfrm>
          <a:prstGeom prst="rect">
            <a:avLst/>
          </a:prstGeom>
          <a:noFill/>
          <a:ln w="9525" cap="flat" cmpd="sng">
            <a:solidFill>
              <a:srgbClr val="102649"/>
            </a:solidFill>
            <a:prstDash val="solid"/>
            <a:round/>
            <a:headEnd type="none" w="sm" len="sm"/>
            <a:tailEnd type="none" w="sm" len="sm"/>
          </a:ln>
        </p:spPr>
      </p:pic>
    </p:spTree>
    <p:extLst>
      <p:ext uri="{BB962C8B-B14F-4D97-AF65-F5344CB8AC3E}">
        <p14:creationId xmlns:p14="http://schemas.microsoft.com/office/powerpoint/2010/main" val="3708286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FCADB-8B3C-9116-671B-5CD919703AD4}"/>
              </a:ext>
            </a:extLst>
          </p:cNvPr>
          <p:cNvSpPr>
            <a:spLocks noGrp="1"/>
          </p:cNvSpPr>
          <p:nvPr>
            <p:ph type="title"/>
          </p:nvPr>
        </p:nvSpPr>
        <p:spPr>
          <a:xfrm>
            <a:off x="0" y="0"/>
            <a:ext cx="10515600" cy="1325563"/>
          </a:xfrm>
        </p:spPr>
        <p:txBody>
          <a:bodyPr/>
          <a:lstStyle/>
          <a:p>
            <a:r>
              <a:rPr lang="en-US"/>
              <a:t>OMS Reports – Check Data</a:t>
            </a:r>
          </a:p>
        </p:txBody>
      </p:sp>
      <p:pic>
        <p:nvPicPr>
          <p:cNvPr id="4" name="Google Shape;476;p62" descr="Screenshot of the OMS Group Summary Report and student performances.">
            <a:extLst>
              <a:ext uri="{FF2B5EF4-FFF2-40B4-BE49-F238E27FC236}">
                <a16:creationId xmlns:a16="http://schemas.microsoft.com/office/drawing/2014/main" id="{06A7AC42-5F4A-ADEB-5785-807B56393764}"/>
              </a:ext>
            </a:extLst>
          </p:cNvPr>
          <p:cNvPicPr preferRelativeResize="0"/>
          <p:nvPr/>
        </p:nvPicPr>
        <p:blipFill rotWithShape="1">
          <a:blip r:embed="rId3">
            <a:alphaModFix/>
          </a:blip>
          <a:srcRect/>
          <a:stretch/>
        </p:blipFill>
        <p:spPr>
          <a:xfrm>
            <a:off x="2690648" y="1126965"/>
            <a:ext cx="5166843" cy="4604070"/>
          </a:xfrm>
          <a:prstGeom prst="rect">
            <a:avLst/>
          </a:prstGeom>
          <a:noFill/>
          <a:ln w="9525" cap="flat" cmpd="sng">
            <a:solidFill>
              <a:srgbClr val="102649"/>
            </a:solidFill>
            <a:prstDash val="solid"/>
            <a:round/>
            <a:headEnd type="none" w="sm" len="sm"/>
            <a:tailEnd type="none" w="sm" len="sm"/>
          </a:ln>
        </p:spPr>
      </p:pic>
    </p:spTree>
    <p:extLst>
      <p:ext uri="{BB962C8B-B14F-4D97-AF65-F5344CB8AC3E}">
        <p14:creationId xmlns:p14="http://schemas.microsoft.com/office/powerpoint/2010/main" val="276345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4845-4827-527F-7B1A-6FB73D8A09AD}"/>
              </a:ext>
            </a:extLst>
          </p:cNvPr>
          <p:cNvSpPr>
            <a:spLocks noGrp="1"/>
          </p:cNvSpPr>
          <p:nvPr>
            <p:ph type="title"/>
          </p:nvPr>
        </p:nvSpPr>
        <p:spPr>
          <a:xfrm>
            <a:off x="0" y="44283"/>
            <a:ext cx="10515600" cy="1325563"/>
          </a:xfrm>
        </p:spPr>
        <p:txBody>
          <a:bodyPr/>
          <a:lstStyle/>
          <a:p>
            <a:r>
              <a:rPr lang="en-US"/>
              <a:t>OMS Reminders</a:t>
            </a:r>
          </a:p>
        </p:txBody>
      </p:sp>
      <p:sp>
        <p:nvSpPr>
          <p:cNvPr id="3" name="Content Placeholder 2">
            <a:extLst>
              <a:ext uri="{FF2B5EF4-FFF2-40B4-BE49-F238E27FC236}">
                <a16:creationId xmlns:a16="http://schemas.microsoft.com/office/drawing/2014/main" id="{C790B94C-7025-A4BB-19EE-D382370AD7EE}"/>
              </a:ext>
            </a:extLst>
          </p:cNvPr>
          <p:cNvSpPr>
            <a:spLocks noGrp="1"/>
          </p:cNvSpPr>
          <p:nvPr>
            <p:ph idx="1"/>
          </p:nvPr>
        </p:nvSpPr>
        <p:spPr>
          <a:xfrm>
            <a:off x="644256" y="1626520"/>
            <a:ext cx="10515600" cy="4093115"/>
          </a:xfrm>
        </p:spPr>
        <p:txBody>
          <a:bodyPr>
            <a:normAutofit/>
          </a:bodyPr>
          <a:lstStyle/>
          <a:p>
            <a:r>
              <a:rPr lang="en-US"/>
              <a:t>No iPad screening until OMS is live</a:t>
            </a:r>
          </a:p>
          <a:p>
            <a:r>
              <a:rPr lang="en-US"/>
              <a:t>Don’t assign students to a pretend class or one teacher in IC</a:t>
            </a:r>
          </a:p>
          <a:p>
            <a:r>
              <a:rPr lang="en-US"/>
              <a:t>Students cannot be manually entered</a:t>
            </a:r>
          </a:p>
          <a:p>
            <a:r>
              <a:rPr lang="en-US"/>
              <a:t>In an effort to avoid data inaccuracies, districts should not submit the Self Help and Social-Emotional (SH/SE) Skills Data in OMS if there is no Core Screen data being entered for the student.</a:t>
            </a:r>
          </a:p>
        </p:txBody>
      </p:sp>
    </p:spTree>
    <p:extLst>
      <p:ext uri="{BB962C8B-B14F-4D97-AF65-F5344CB8AC3E}">
        <p14:creationId xmlns:p14="http://schemas.microsoft.com/office/powerpoint/2010/main" val="201656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9C1C3-E81C-4A4A-72D1-21386D999C09}"/>
              </a:ext>
            </a:extLst>
          </p:cNvPr>
          <p:cNvSpPr>
            <a:spLocks noGrp="1"/>
          </p:cNvSpPr>
          <p:nvPr>
            <p:ph type="title"/>
          </p:nvPr>
        </p:nvSpPr>
        <p:spPr>
          <a:xfrm>
            <a:off x="0" y="28241"/>
            <a:ext cx="10515600" cy="1325563"/>
          </a:xfrm>
        </p:spPr>
        <p:txBody>
          <a:bodyPr/>
          <a:lstStyle/>
          <a:p>
            <a:r>
              <a:rPr lang="en-US"/>
              <a:t>Data Entry Reminders</a:t>
            </a:r>
          </a:p>
        </p:txBody>
      </p:sp>
      <p:sp>
        <p:nvSpPr>
          <p:cNvPr id="3" name="Content Placeholder 2">
            <a:extLst>
              <a:ext uri="{FF2B5EF4-FFF2-40B4-BE49-F238E27FC236}">
                <a16:creationId xmlns:a16="http://schemas.microsoft.com/office/drawing/2014/main" id="{81BCF8D1-2E3A-EFB6-4F93-BBEA2F1D920C}"/>
              </a:ext>
            </a:extLst>
          </p:cNvPr>
          <p:cNvSpPr>
            <a:spLocks noGrp="1"/>
          </p:cNvSpPr>
          <p:nvPr>
            <p:ph idx="1"/>
          </p:nvPr>
        </p:nvSpPr>
        <p:spPr>
          <a:xfrm>
            <a:off x="644257" y="1626519"/>
            <a:ext cx="10515600" cy="4093115"/>
          </a:xfrm>
        </p:spPr>
        <p:txBody>
          <a:bodyPr/>
          <a:lstStyle/>
          <a:p>
            <a:r>
              <a:rPr lang="en-US"/>
              <a:t>Enter only one new screening session</a:t>
            </a:r>
          </a:p>
          <a:p>
            <a:r>
              <a:rPr lang="en-US"/>
              <a:t>Be sure all items on the Self-Help and Social-Emotional Scales are completed</a:t>
            </a:r>
          </a:p>
          <a:p>
            <a:r>
              <a:rPr lang="en-US"/>
              <a:t>Make sure you click “Submit to Score” after entering both the K Core Assessment and SH/SE Scales</a:t>
            </a:r>
          </a:p>
          <a:p>
            <a:r>
              <a:rPr lang="en-US"/>
              <a:t>View the Group Report and Export as CSV to sort information by domains</a:t>
            </a:r>
          </a:p>
        </p:txBody>
      </p:sp>
    </p:spTree>
    <p:extLst>
      <p:ext uri="{BB962C8B-B14F-4D97-AF65-F5344CB8AC3E}">
        <p14:creationId xmlns:p14="http://schemas.microsoft.com/office/powerpoint/2010/main" val="2580645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C3FC-ECE4-8B37-F08F-AA3B0666EB6A}"/>
              </a:ext>
            </a:extLst>
          </p:cNvPr>
          <p:cNvSpPr>
            <a:spLocks noGrp="1"/>
          </p:cNvSpPr>
          <p:nvPr>
            <p:ph type="ctrTitle"/>
          </p:nvPr>
        </p:nvSpPr>
        <p:spPr/>
        <p:txBody>
          <a:bodyPr/>
          <a:lstStyle/>
          <a:p>
            <a:r>
              <a:rPr lang="en-US"/>
              <a:t>OMS Updates</a:t>
            </a:r>
          </a:p>
        </p:txBody>
      </p:sp>
    </p:spTree>
    <p:extLst>
      <p:ext uri="{BB962C8B-B14F-4D97-AF65-F5344CB8AC3E}">
        <p14:creationId xmlns:p14="http://schemas.microsoft.com/office/powerpoint/2010/main" val="3656606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D32D-03C5-0624-7F7E-6A7F81FF3E42}"/>
              </a:ext>
            </a:extLst>
          </p:cNvPr>
          <p:cNvSpPr>
            <a:spLocks noGrp="1"/>
          </p:cNvSpPr>
          <p:nvPr>
            <p:ph type="title"/>
          </p:nvPr>
        </p:nvSpPr>
        <p:spPr>
          <a:xfrm>
            <a:off x="0" y="44283"/>
            <a:ext cx="10515600" cy="1325563"/>
          </a:xfrm>
        </p:spPr>
        <p:txBody>
          <a:bodyPr/>
          <a:lstStyle/>
          <a:p>
            <a:r>
              <a:rPr lang="en-US"/>
              <a:t>Forgot Username</a:t>
            </a:r>
          </a:p>
        </p:txBody>
      </p:sp>
      <p:pic>
        <p:nvPicPr>
          <p:cNvPr id="4" name="Content Placeholder 6" descr="A screenshot from the Online Management System indicating the new Forgot Username function">
            <a:extLst>
              <a:ext uri="{FF2B5EF4-FFF2-40B4-BE49-F238E27FC236}">
                <a16:creationId xmlns:a16="http://schemas.microsoft.com/office/drawing/2014/main" id="{0944D677-3B19-81E9-E251-7A91BC91DE6C}"/>
              </a:ext>
            </a:extLst>
          </p:cNvPr>
          <p:cNvPicPr>
            <a:picLocks noGrp="1" noChangeAspect="1"/>
          </p:cNvPicPr>
          <p:nvPr/>
        </p:nvPicPr>
        <p:blipFill>
          <a:blip r:embed="rId3"/>
          <a:stretch>
            <a:fillRect/>
          </a:stretch>
        </p:blipFill>
        <p:spPr>
          <a:xfrm>
            <a:off x="1923567" y="1249680"/>
            <a:ext cx="8344865" cy="4358640"/>
          </a:xfrm>
          <a:prstGeom prst="rect">
            <a:avLst/>
          </a:prstGeom>
        </p:spPr>
      </p:pic>
      <p:sp>
        <p:nvSpPr>
          <p:cNvPr id="5" name="Rectangle 4" descr="A red box drawing the viewers attention to the Forgot username function in the Online Management System">
            <a:extLst>
              <a:ext uri="{FF2B5EF4-FFF2-40B4-BE49-F238E27FC236}">
                <a16:creationId xmlns:a16="http://schemas.microsoft.com/office/drawing/2014/main" id="{69CE2F78-E00B-BC66-C146-E375E2B1A417}"/>
              </a:ext>
            </a:extLst>
          </p:cNvPr>
          <p:cNvSpPr/>
          <p:nvPr/>
        </p:nvSpPr>
        <p:spPr>
          <a:xfrm>
            <a:off x="4246879" y="4669322"/>
            <a:ext cx="1849120" cy="59944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903918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5D62-9602-E9FC-2B1A-93791D010F83}"/>
              </a:ext>
            </a:extLst>
          </p:cNvPr>
          <p:cNvSpPr>
            <a:spLocks noGrp="1"/>
          </p:cNvSpPr>
          <p:nvPr>
            <p:ph type="title"/>
          </p:nvPr>
        </p:nvSpPr>
        <p:spPr>
          <a:xfrm>
            <a:off x="0" y="28241"/>
            <a:ext cx="10515600" cy="1325563"/>
          </a:xfrm>
        </p:spPr>
        <p:txBody>
          <a:bodyPr/>
          <a:lstStyle/>
          <a:p>
            <a:r>
              <a:rPr lang="en-US"/>
              <a:t>Forgot Password/Username Feature</a:t>
            </a:r>
          </a:p>
        </p:txBody>
      </p:sp>
      <p:pic>
        <p:nvPicPr>
          <p:cNvPr id="4" name="Content Placeholder 3" descr="A screenshot from the Online Management System displaying the new reCAPTCHA feature when logging into the OMS">
            <a:extLst>
              <a:ext uri="{FF2B5EF4-FFF2-40B4-BE49-F238E27FC236}">
                <a16:creationId xmlns:a16="http://schemas.microsoft.com/office/drawing/2014/main" id="{693A0680-D6B0-BD25-DF29-793596FDD011}"/>
              </a:ext>
            </a:extLst>
          </p:cNvPr>
          <p:cNvPicPr>
            <a:picLocks noGrp="1" noChangeAspect="1"/>
          </p:cNvPicPr>
          <p:nvPr/>
        </p:nvPicPr>
        <p:blipFill>
          <a:blip r:embed="rId3"/>
          <a:stretch>
            <a:fillRect/>
          </a:stretch>
        </p:blipFill>
        <p:spPr>
          <a:xfrm>
            <a:off x="2387380" y="1027907"/>
            <a:ext cx="7417239" cy="4802187"/>
          </a:xfrm>
          <a:prstGeom prst="rect">
            <a:avLst/>
          </a:prstGeom>
        </p:spPr>
      </p:pic>
      <p:sp>
        <p:nvSpPr>
          <p:cNvPr id="5" name="Rectangle 4" descr="A red box drawing the viewers attention to the reCAPTCHA feature on the Online Management System">
            <a:extLst>
              <a:ext uri="{FF2B5EF4-FFF2-40B4-BE49-F238E27FC236}">
                <a16:creationId xmlns:a16="http://schemas.microsoft.com/office/drawing/2014/main" id="{67DB1B71-8256-0E2C-13E9-B6B81AA2975E}"/>
              </a:ext>
            </a:extLst>
          </p:cNvPr>
          <p:cNvSpPr/>
          <p:nvPr/>
        </p:nvSpPr>
        <p:spPr>
          <a:xfrm>
            <a:off x="4569059" y="3429000"/>
            <a:ext cx="3952240" cy="135969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3372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59F6-A158-AF82-0BF7-A2A13FFAE270}"/>
              </a:ext>
            </a:extLst>
          </p:cNvPr>
          <p:cNvSpPr>
            <a:spLocks noGrp="1"/>
          </p:cNvSpPr>
          <p:nvPr>
            <p:ph type="title"/>
          </p:nvPr>
        </p:nvSpPr>
        <p:spPr>
          <a:xfrm>
            <a:off x="-1" y="28241"/>
            <a:ext cx="12047621" cy="1325563"/>
          </a:xfrm>
        </p:spPr>
        <p:txBody>
          <a:bodyPr/>
          <a:lstStyle/>
          <a:p>
            <a:r>
              <a:rPr lang="en-US"/>
              <a:t>Forgot Password/Username Feature Continued</a:t>
            </a:r>
          </a:p>
        </p:txBody>
      </p:sp>
      <p:pic>
        <p:nvPicPr>
          <p:cNvPr id="4" name="Content Placeholder 6" descr="A screenshot from the Online Management System displaying the new reCAPTCHA function">
            <a:extLst>
              <a:ext uri="{FF2B5EF4-FFF2-40B4-BE49-F238E27FC236}">
                <a16:creationId xmlns:a16="http://schemas.microsoft.com/office/drawing/2014/main" id="{BCDD20A2-CFF4-8BCA-E455-33C7E69BD824}"/>
              </a:ext>
            </a:extLst>
          </p:cNvPr>
          <p:cNvPicPr>
            <a:picLocks noGrp="1" noChangeAspect="1"/>
          </p:cNvPicPr>
          <p:nvPr/>
        </p:nvPicPr>
        <p:blipFill>
          <a:blip r:embed="rId3"/>
          <a:stretch>
            <a:fillRect/>
          </a:stretch>
        </p:blipFill>
        <p:spPr>
          <a:xfrm>
            <a:off x="2358913" y="1027907"/>
            <a:ext cx="7474173" cy="4802187"/>
          </a:xfrm>
          <a:prstGeom prst="rect">
            <a:avLst/>
          </a:prstGeom>
        </p:spPr>
      </p:pic>
      <p:sp>
        <p:nvSpPr>
          <p:cNvPr id="5" name="Rectangle 4">
            <a:extLst>
              <a:ext uri="{FF2B5EF4-FFF2-40B4-BE49-F238E27FC236}">
                <a16:creationId xmlns:a16="http://schemas.microsoft.com/office/drawing/2014/main" id="{1650BF2F-6E85-0663-14ED-6032F79840E8}"/>
              </a:ext>
              <a:ext uri="{C183D7F6-B498-43B3-948B-1728B52AA6E4}">
                <adec:decorative xmlns:adec="http://schemas.microsoft.com/office/drawing/2017/decorative" val="1"/>
              </a:ext>
            </a:extLst>
          </p:cNvPr>
          <p:cNvSpPr/>
          <p:nvPr/>
        </p:nvSpPr>
        <p:spPr>
          <a:xfrm>
            <a:off x="4508305" y="4171874"/>
            <a:ext cx="3972560" cy="151384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95760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88FDB-6948-D527-31D8-7FA3E5973ED6}"/>
              </a:ext>
            </a:extLst>
          </p:cNvPr>
          <p:cNvSpPr>
            <a:spLocks noGrp="1"/>
          </p:cNvSpPr>
          <p:nvPr>
            <p:ph type="title"/>
          </p:nvPr>
        </p:nvSpPr>
        <p:spPr>
          <a:xfrm>
            <a:off x="0" y="12199"/>
            <a:ext cx="10515600" cy="1325563"/>
          </a:xfrm>
        </p:spPr>
        <p:txBody>
          <a:bodyPr/>
          <a:lstStyle/>
          <a:p>
            <a:r>
              <a:rPr lang="en-US"/>
              <a:t>Email Update</a:t>
            </a:r>
          </a:p>
        </p:txBody>
      </p:sp>
      <p:pic>
        <p:nvPicPr>
          <p:cNvPr id="4" name="Content Placeholder 9" descr="BRIGANCE password reset email.&#10;&#10;Dear BRIGANCE Online Management System User:&#10;Your password has been reset. Your new temporary password is S7M8N4MT&#10;Your username is SampleName&#10;Please log in using your temporary password, you will be asked to set a new password upon logging in. If you are unable to click on the login link above, you can copy and paste the following URL into your browser: https://oms.brigance.com&#10;If you have any questions or received this request in error, please contact Technical Support at 800-225-0248 extension 1391 or email wsupport@cain.com.&#10;Regards, &#10;The BRIGANCE Team">
            <a:extLst>
              <a:ext uri="{FF2B5EF4-FFF2-40B4-BE49-F238E27FC236}">
                <a16:creationId xmlns:a16="http://schemas.microsoft.com/office/drawing/2014/main" id="{2FF265EC-2BA8-F428-1F24-3AD9EA933E94}"/>
              </a:ext>
            </a:extLst>
          </p:cNvPr>
          <p:cNvPicPr>
            <a:picLocks noGrp="1" noChangeAspect="1"/>
          </p:cNvPicPr>
          <p:nvPr/>
        </p:nvPicPr>
        <p:blipFill>
          <a:blip r:embed="rId3"/>
          <a:stretch>
            <a:fillRect/>
          </a:stretch>
        </p:blipFill>
        <p:spPr>
          <a:xfrm>
            <a:off x="1837491" y="1337762"/>
            <a:ext cx="8517017" cy="286512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4281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CAE4A-85EB-C238-BE10-D1CB00DBEEB1}"/>
              </a:ext>
            </a:extLst>
          </p:cNvPr>
          <p:cNvSpPr>
            <a:spLocks noGrp="1"/>
          </p:cNvSpPr>
          <p:nvPr>
            <p:ph type="ctrTitle"/>
          </p:nvPr>
        </p:nvSpPr>
        <p:spPr/>
        <p:txBody>
          <a:bodyPr/>
          <a:lstStyle/>
          <a:p>
            <a:r>
              <a:rPr lang="en-US"/>
              <a:t>Ordering Process</a:t>
            </a:r>
          </a:p>
        </p:txBody>
      </p:sp>
    </p:spTree>
    <p:extLst>
      <p:ext uri="{BB962C8B-B14F-4D97-AF65-F5344CB8AC3E}">
        <p14:creationId xmlns:p14="http://schemas.microsoft.com/office/powerpoint/2010/main" val="2162940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33FF-8C50-2A0C-9EA5-A3D1C2D7DB52}"/>
              </a:ext>
            </a:extLst>
          </p:cNvPr>
          <p:cNvSpPr>
            <a:spLocks noGrp="1"/>
          </p:cNvSpPr>
          <p:nvPr>
            <p:ph type="title"/>
          </p:nvPr>
        </p:nvSpPr>
        <p:spPr>
          <a:xfrm>
            <a:off x="0" y="28241"/>
            <a:ext cx="10515600" cy="1325563"/>
          </a:xfrm>
        </p:spPr>
        <p:txBody>
          <a:bodyPr/>
          <a:lstStyle/>
          <a:p>
            <a:r>
              <a:rPr lang="en-US"/>
              <a:t>Updated Label for Parent Reports Link</a:t>
            </a:r>
          </a:p>
        </p:txBody>
      </p:sp>
      <p:pic>
        <p:nvPicPr>
          <p:cNvPr id="4" name="Picture 3" descr="A screenshot from the OMS Student Reports page showing the Report for parents">
            <a:extLst>
              <a:ext uri="{FF2B5EF4-FFF2-40B4-BE49-F238E27FC236}">
                <a16:creationId xmlns:a16="http://schemas.microsoft.com/office/drawing/2014/main" id="{57DE41BD-2B57-B571-90F8-5BC560A2D2AB}"/>
              </a:ext>
            </a:extLst>
          </p:cNvPr>
          <p:cNvPicPr>
            <a:picLocks noChangeAspect="1"/>
          </p:cNvPicPr>
          <p:nvPr/>
        </p:nvPicPr>
        <p:blipFill>
          <a:blip r:embed="rId3"/>
          <a:stretch>
            <a:fillRect/>
          </a:stretch>
        </p:blipFill>
        <p:spPr>
          <a:xfrm>
            <a:off x="135632" y="1660041"/>
            <a:ext cx="5848073" cy="2671646"/>
          </a:xfrm>
          <a:prstGeom prst="rect">
            <a:avLst/>
          </a:prstGeom>
          <a:effectLst>
            <a:outerShdw blurRad="63500" sx="102000" sy="102000" algn="ctr" rotWithShape="0">
              <a:prstClr val="black">
                <a:alpha val="40000"/>
              </a:prstClr>
            </a:outerShdw>
          </a:effectLst>
        </p:spPr>
      </p:pic>
      <p:pic>
        <p:nvPicPr>
          <p:cNvPr id="5" name="Picture 4" descr="A screenshot from the student profile showing the Summary Report for families to the right">
            <a:extLst>
              <a:ext uri="{FF2B5EF4-FFF2-40B4-BE49-F238E27FC236}">
                <a16:creationId xmlns:a16="http://schemas.microsoft.com/office/drawing/2014/main" id="{6C929B34-EEAF-7B88-65D1-E97296ED45F1}"/>
              </a:ext>
            </a:extLst>
          </p:cNvPr>
          <p:cNvPicPr>
            <a:picLocks noChangeAspect="1"/>
          </p:cNvPicPr>
          <p:nvPr/>
        </p:nvPicPr>
        <p:blipFill>
          <a:blip r:embed="rId4"/>
          <a:stretch>
            <a:fillRect/>
          </a:stretch>
        </p:blipFill>
        <p:spPr>
          <a:xfrm>
            <a:off x="5257800" y="3128674"/>
            <a:ext cx="6344920" cy="2406025"/>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25889960-8927-9E91-07F6-28E3CA746EF9}"/>
              </a:ext>
              <a:ext uri="{C183D7F6-B498-43B3-948B-1728B52AA6E4}">
                <adec:decorative xmlns:adec="http://schemas.microsoft.com/office/drawing/2017/decorative" val="1"/>
              </a:ext>
            </a:extLst>
          </p:cNvPr>
          <p:cNvSpPr/>
          <p:nvPr/>
        </p:nvSpPr>
        <p:spPr>
          <a:xfrm>
            <a:off x="1128562" y="3608015"/>
            <a:ext cx="1432560" cy="28365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5B764E18-8156-8BE4-D5B6-D3E6A726F684}"/>
              </a:ext>
              <a:ext uri="{C183D7F6-B498-43B3-948B-1728B52AA6E4}">
                <adec:decorative xmlns:adec="http://schemas.microsoft.com/office/drawing/2017/decorative" val="1"/>
              </a:ext>
            </a:extLst>
          </p:cNvPr>
          <p:cNvSpPr/>
          <p:nvPr/>
        </p:nvSpPr>
        <p:spPr>
          <a:xfrm>
            <a:off x="1128562" y="4048030"/>
            <a:ext cx="1717040" cy="28365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2F59B530-DBD6-8D42-A384-A2EFD6D8CD51}"/>
              </a:ext>
              <a:ext uri="{C183D7F6-B498-43B3-948B-1728B52AA6E4}">
                <adec:decorative xmlns:adec="http://schemas.microsoft.com/office/drawing/2017/decorative" val="1"/>
              </a:ext>
            </a:extLst>
          </p:cNvPr>
          <p:cNvSpPr/>
          <p:nvPr/>
        </p:nvSpPr>
        <p:spPr>
          <a:xfrm>
            <a:off x="10515600" y="4331686"/>
            <a:ext cx="833120" cy="6807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4389550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20643-3D74-E847-3E9E-DB95D41ED0E7}"/>
              </a:ext>
            </a:extLst>
          </p:cNvPr>
          <p:cNvSpPr>
            <a:spLocks noGrp="1"/>
          </p:cNvSpPr>
          <p:nvPr>
            <p:ph type="title"/>
          </p:nvPr>
        </p:nvSpPr>
        <p:spPr>
          <a:xfrm>
            <a:off x="0" y="0"/>
            <a:ext cx="10515600" cy="1325563"/>
          </a:xfrm>
        </p:spPr>
        <p:txBody>
          <a:bodyPr/>
          <a:lstStyle/>
          <a:p>
            <a:r>
              <a:rPr lang="en-US"/>
              <a:t>New System Message</a:t>
            </a:r>
          </a:p>
        </p:txBody>
      </p:sp>
      <p:pic>
        <p:nvPicPr>
          <p:cNvPr id="4" name="Content Placeholder 3" descr="A screenshot from the Online Management System showing a new system message.&#10;&#10;Progress saved&#10;screening has not been submitted.&#10;click submit to score when you are ready to submit this screening">
            <a:extLst>
              <a:ext uri="{FF2B5EF4-FFF2-40B4-BE49-F238E27FC236}">
                <a16:creationId xmlns:a16="http://schemas.microsoft.com/office/drawing/2014/main" id="{25C5C477-0F87-94CE-FDCA-F3EF4F5AB297}"/>
              </a:ext>
            </a:extLst>
          </p:cNvPr>
          <p:cNvPicPr>
            <a:picLocks noGrp="1" noChangeAspect="1"/>
          </p:cNvPicPr>
          <p:nvPr/>
        </p:nvPicPr>
        <p:blipFill>
          <a:blip r:embed="rId3"/>
          <a:stretch>
            <a:fillRect/>
          </a:stretch>
        </p:blipFill>
        <p:spPr>
          <a:xfrm>
            <a:off x="1676400" y="1110638"/>
            <a:ext cx="8229600" cy="3886448"/>
          </a:xfrm>
          <a:prstGeom prst="rect">
            <a:avLst/>
          </a:prstGeom>
        </p:spPr>
      </p:pic>
      <p:sp>
        <p:nvSpPr>
          <p:cNvPr id="5" name="Rectangle 4">
            <a:extLst>
              <a:ext uri="{FF2B5EF4-FFF2-40B4-BE49-F238E27FC236}">
                <a16:creationId xmlns:a16="http://schemas.microsoft.com/office/drawing/2014/main" id="{D344C25B-EA0D-B6E6-1479-6C47C9D09A20}"/>
              </a:ext>
              <a:ext uri="{C183D7F6-B498-43B3-948B-1728B52AA6E4}">
                <adec:decorative xmlns:adec="http://schemas.microsoft.com/office/drawing/2017/decorative" val="1"/>
              </a:ext>
            </a:extLst>
          </p:cNvPr>
          <p:cNvSpPr/>
          <p:nvPr/>
        </p:nvSpPr>
        <p:spPr>
          <a:xfrm>
            <a:off x="4118909" y="1325563"/>
            <a:ext cx="4371278" cy="197252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89242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2292-4D3C-E0A9-6BA9-639FB205A764}"/>
              </a:ext>
            </a:extLst>
          </p:cNvPr>
          <p:cNvSpPr>
            <a:spLocks noGrp="1"/>
          </p:cNvSpPr>
          <p:nvPr>
            <p:ph type="title"/>
          </p:nvPr>
        </p:nvSpPr>
        <p:spPr>
          <a:xfrm>
            <a:off x="0" y="28241"/>
            <a:ext cx="10515600" cy="1325563"/>
          </a:xfrm>
        </p:spPr>
        <p:txBody>
          <a:bodyPr/>
          <a:lstStyle/>
          <a:p>
            <a:r>
              <a:rPr lang="en-US"/>
              <a:t>New System Warning</a:t>
            </a:r>
          </a:p>
        </p:txBody>
      </p:sp>
      <p:pic>
        <p:nvPicPr>
          <p:cNvPr id="4" name="Content Placeholder 3" descr="A new system warning on the OMS&#10;Warning: Screening data entered after October 16, 2034 will not be included in your School Report Card results due to data entry deadlines established in state regulation 704 KAR 5:070&#10;Please direct all questions to dacinfo@education.ky.gov">
            <a:extLst>
              <a:ext uri="{FF2B5EF4-FFF2-40B4-BE49-F238E27FC236}">
                <a16:creationId xmlns:a16="http://schemas.microsoft.com/office/drawing/2014/main" id="{C78753E1-9C78-018D-6712-14471679C28D}"/>
              </a:ext>
            </a:extLst>
          </p:cNvPr>
          <p:cNvPicPr>
            <a:picLocks noGrp="1" noChangeAspect="1"/>
          </p:cNvPicPr>
          <p:nvPr/>
        </p:nvPicPr>
        <p:blipFill>
          <a:blip r:embed="rId3"/>
          <a:stretch>
            <a:fillRect/>
          </a:stretch>
        </p:blipFill>
        <p:spPr>
          <a:xfrm>
            <a:off x="2927350" y="1816100"/>
            <a:ext cx="6337300" cy="32258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02538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2854-BFEA-C62B-94BA-C317C9B399D4}"/>
              </a:ext>
            </a:extLst>
          </p:cNvPr>
          <p:cNvSpPr>
            <a:spLocks noGrp="1"/>
          </p:cNvSpPr>
          <p:nvPr>
            <p:ph type="title"/>
          </p:nvPr>
        </p:nvSpPr>
        <p:spPr>
          <a:xfrm>
            <a:off x="0" y="0"/>
            <a:ext cx="10515600" cy="1325563"/>
          </a:xfrm>
        </p:spPr>
        <p:txBody>
          <a:bodyPr/>
          <a:lstStyle/>
          <a:p>
            <a:r>
              <a:rPr lang="en-US"/>
              <a:t>Active/Inactive Filter</a:t>
            </a:r>
          </a:p>
        </p:txBody>
      </p:sp>
      <p:pic>
        <p:nvPicPr>
          <p:cNvPr id="4" name="Picture 3" descr="A screenshot from the OMS showing where a user can find the new feature of searching using show all, show active, show inactive">
            <a:extLst>
              <a:ext uri="{FF2B5EF4-FFF2-40B4-BE49-F238E27FC236}">
                <a16:creationId xmlns:a16="http://schemas.microsoft.com/office/drawing/2014/main" id="{FB89DB8C-F36E-6881-36FA-D6AD97A2F503}"/>
              </a:ext>
            </a:extLst>
          </p:cNvPr>
          <p:cNvPicPr>
            <a:picLocks noChangeAspect="1"/>
          </p:cNvPicPr>
          <p:nvPr/>
        </p:nvPicPr>
        <p:blipFill>
          <a:blip r:embed="rId3"/>
          <a:stretch>
            <a:fillRect/>
          </a:stretch>
        </p:blipFill>
        <p:spPr>
          <a:xfrm>
            <a:off x="2045287" y="1100876"/>
            <a:ext cx="7772400" cy="1768667"/>
          </a:xfrm>
          <a:prstGeom prst="rect">
            <a:avLst/>
          </a:prstGeom>
          <a:effectLst>
            <a:outerShdw blurRad="63500" sx="102000" sy="102000" algn="ctr" rotWithShape="0">
              <a:prstClr val="black">
                <a:alpha val="40000"/>
              </a:prstClr>
            </a:outerShdw>
          </a:effectLst>
        </p:spPr>
      </p:pic>
      <p:pic>
        <p:nvPicPr>
          <p:cNvPr id="5" name="Content Placeholder 6" descr="A screenshot from OMS showing the new search choices of show all, show active, show inactive">
            <a:extLst>
              <a:ext uri="{FF2B5EF4-FFF2-40B4-BE49-F238E27FC236}">
                <a16:creationId xmlns:a16="http://schemas.microsoft.com/office/drawing/2014/main" id="{52147B3C-60FD-2C17-6AEC-2E917E258A4E}"/>
              </a:ext>
            </a:extLst>
          </p:cNvPr>
          <p:cNvPicPr>
            <a:picLocks noGrp="1" noChangeAspect="1"/>
          </p:cNvPicPr>
          <p:nvPr/>
        </p:nvPicPr>
        <p:blipFill>
          <a:blip r:embed="rId4"/>
          <a:stretch>
            <a:fillRect/>
          </a:stretch>
        </p:blipFill>
        <p:spPr>
          <a:xfrm>
            <a:off x="1567888" y="3240475"/>
            <a:ext cx="8671213" cy="2316911"/>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C2B77C81-AB88-7916-8BF3-62FA51DA3AFA}"/>
              </a:ext>
              <a:ext uri="{C183D7F6-B498-43B3-948B-1728B52AA6E4}">
                <adec:decorative xmlns:adec="http://schemas.microsoft.com/office/drawing/2017/decorative" val="1"/>
              </a:ext>
            </a:extLst>
          </p:cNvPr>
          <p:cNvSpPr/>
          <p:nvPr/>
        </p:nvSpPr>
        <p:spPr>
          <a:xfrm>
            <a:off x="1940814" y="4475223"/>
            <a:ext cx="1644209" cy="108216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0924491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8A21-30A3-226D-9B2D-8C511E7FA01B}"/>
              </a:ext>
            </a:extLst>
          </p:cNvPr>
          <p:cNvSpPr>
            <a:spLocks noGrp="1"/>
          </p:cNvSpPr>
          <p:nvPr>
            <p:ph type="title"/>
          </p:nvPr>
        </p:nvSpPr>
        <p:spPr>
          <a:xfrm>
            <a:off x="0" y="44283"/>
            <a:ext cx="10515600" cy="1325563"/>
          </a:xfrm>
        </p:spPr>
        <p:txBody>
          <a:bodyPr/>
          <a:lstStyle/>
          <a:p>
            <a:r>
              <a:rPr lang="en-US"/>
              <a:t>Multi-select Option</a:t>
            </a:r>
          </a:p>
        </p:txBody>
      </p:sp>
      <p:sp>
        <p:nvSpPr>
          <p:cNvPr id="6" name="TextBox 5">
            <a:extLst>
              <a:ext uri="{FF2B5EF4-FFF2-40B4-BE49-F238E27FC236}">
                <a16:creationId xmlns:a16="http://schemas.microsoft.com/office/drawing/2014/main" id="{CA9B8178-7963-228A-21DB-8571F6182A5B}"/>
              </a:ext>
            </a:extLst>
          </p:cNvPr>
          <p:cNvSpPr txBox="1"/>
          <p:nvPr/>
        </p:nvSpPr>
        <p:spPr>
          <a:xfrm>
            <a:off x="671265" y="1667059"/>
            <a:ext cx="5454316" cy="2554545"/>
          </a:xfrm>
          <a:prstGeom prst="rect">
            <a:avLst/>
          </a:prstGeom>
          <a:noFill/>
        </p:spPr>
        <p:txBody>
          <a:bodyPr wrap="square" rtlCol="0">
            <a:spAutoFit/>
          </a:bodyPr>
          <a:lstStyle/>
          <a:p>
            <a:r>
              <a:rPr lang="en-US" sz="4000"/>
              <a:t>Users now have the option to select more than one student or select all students.</a:t>
            </a:r>
          </a:p>
        </p:txBody>
      </p:sp>
      <p:pic>
        <p:nvPicPr>
          <p:cNvPr id="4" name="Content Placeholder 3" descr="An OMS screenshot showing a user where to find the select all option in student list">
            <a:extLst>
              <a:ext uri="{FF2B5EF4-FFF2-40B4-BE49-F238E27FC236}">
                <a16:creationId xmlns:a16="http://schemas.microsoft.com/office/drawing/2014/main" id="{E12754C5-D8E1-AEE9-2867-40F177D158D4}"/>
              </a:ext>
            </a:extLst>
          </p:cNvPr>
          <p:cNvPicPr>
            <a:picLocks noGrp="1" noChangeAspect="1"/>
          </p:cNvPicPr>
          <p:nvPr/>
        </p:nvPicPr>
        <p:blipFill>
          <a:blip r:embed="rId3"/>
          <a:stretch>
            <a:fillRect/>
          </a:stretch>
        </p:blipFill>
        <p:spPr>
          <a:xfrm>
            <a:off x="7457912" y="338096"/>
            <a:ext cx="2191949" cy="5212472"/>
          </a:xfrm>
          <a:prstGeom prst="rect">
            <a:avLst/>
          </a:prstGeom>
          <a:effectLst>
            <a:outerShdw blurRad="63500" sx="102000" sy="102000" algn="ctr" rotWithShape="0">
              <a:prstClr val="black">
                <a:alpha val="40000"/>
              </a:prstClr>
            </a:outerShdw>
          </a:effectLst>
        </p:spPr>
      </p:pic>
      <p:sp>
        <p:nvSpPr>
          <p:cNvPr id="5" name="Rectangle 4">
            <a:extLst>
              <a:ext uri="{FF2B5EF4-FFF2-40B4-BE49-F238E27FC236}">
                <a16:creationId xmlns:a16="http://schemas.microsoft.com/office/drawing/2014/main" id="{0676355D-0083-E913-1D65-9D89A74B10D1}"/>
              </a:ext>
              <a:ext uri="{C183D7F6-B498-43B3-948B-1728B52AA6E4}">
                <adec:decorative xmlns:adec="http://schemas.microsoft.com/office/drawing/2017/decorative" val="1"/>
              </a:ext>
            </a:extLst>
          </p:cNvPr>
          <p:cNvSpPr/>
          <p:nvPr/>
        </p:nvSpPr>
        <p:spPr>
          <a:xfrm>
            <a:off x="7601479" y="1524000"/>
            <a:ext cx="454138" cy="375385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4075048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E91F7-E96F-4E2A-E2C1-0F8C06B7C55F}"/>
              </a:ext>
            </a:extLst>
          </p:cNvPr>
          <p:cNvSpPr>
            <a:spLocks noGrp="1"/>
          </p:cNvSpPr>
          <p:nvPr>
            <p:ph type="title"/>
          </p:nvPr>
        </p:nvSpPr>
        <p:spPr>
          <a:xfrm>
            <a:off x="0" y="0"/>
            <a:ext cx="10515600" cy="1325563"/>
          </a:xfrm>
        </p:spPr>
        <p:txBody>
          <a:bodyPr/>
          <a:lstStyle/>
          <a:p>
            <a:r>
              <a:rPr lang="en-US"/>
              <a:t>Prevent Screening on the Same Date</a:t>
            </a:r>
          </a:p>
        </p:txBody>
      </p:sp>
      <p:pic>
        <p:nvPicPr>
          <p:cNvPr id="4" name="Content Placeholder 3" descr="Screenshot from OMS displaying a the student list">
            <a:extLst>
              <a:ext uri="{FF2B5EF4-FFF2-40B4-BE49-F238E27FC236}">
                <a16:creationId xmlns:a16="http://schemas.microsoft.com/office/drawing/2014/main" id="{16F6E8B6-E891-6879-3F20-78C2007365A1}"/>
              </a:ext>
            </a:extLst>
          </p:cNvPr>
          <p:cNvPicPr>
            <a:picLocks noGrp="1" noChangeAspect="1"/>
          </p:cNvPicPr>
          <p:nvPr/>
        </p:nvPicPr>
        <p:blipFill>
          <a:blip r:embed="rId3"/>
          <a:stretch>
            <a:fillRect/>
          </a:stretch>
        </p:blipFill>
        <p:spPr>
          <a:xfrm>
            <a:off x="307743" y="1162643"/>
            <a:ext cx="6271270" cy="2136151"/>
          </a:xfrm>
          <a:prstGeom prst="rect">
            <a:avLst/>
          </a:prstGeom>
          <a:effectLst>
            <a:outerShdw blurRad="63500" sx="102000" sy="102000" algn="ctr" rotWithShape="0">
              <a:prstClr val="black">
                <a:alpha val="40000"/>
              </a:prstClr>
            </a:outerShdw>
          </a:effectLst>
        </p:spPr>
      </p:pic>
      <p:pic>
        <p:nvPicPr>
          <p:cNvPr id="5" name="Picture 4" descr="A new OMS System Message&#10;&#10;This student already has an existing screening for this date">
            <a:extLst>
              <a:ext uri="{FF2B5EF4-FFF2-40B4-BE49-F238E27FC236}">
                <a16:creationId xmlns:a16="http://schemas.microsoft.com/office/drawing/2014/main" id="{A9960BD9-B4CA-FA20-52CE-98887EDBF0B2}"/>
              </a:ext>
            </a:extLst>
          </p:cNvPr>
          <p:cNvPicPr>
            <a:picLocks noChangeAspect="1"/>
          </p:cNvPicPr>
          <p:nvPr/>
        </p:nvPicPr>
        <p:blipFill>
          <a:blip r:embed="rId4"/>
          <a:stretch>
            <a:fillRect/>
          </a:stretch>
        </p:blipFill>
        <p:spPr>
          <a:xfrm>
            <a:off x="5189395" y="3197460"/>
            <a:ext cx="6317051" cy="2497897"/>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7DFC21E7-1B12-2864-E215-5593469DE363}"/>
              </a:ext>
              <a:ext uri="{C183D7F6-B498-43B3-948B-1728B52AA6E4}">
                <adec:decorative xmlns:adec="http://schemas.microsoft.com/office/drawing/2017/decorative" val="1"/>
              </a:ext>
            </a:extLst>
          </p:cNvPr>
          <p:cNvSpPr/>
          <p:nvPr/>
        </p:nvSpPr>
        <p:spPr>
          <a:xfrm>
            <a:off x="7122201" y="4662639"/>
            <a:ext cx="2920652" cy="115823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358108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4609-A653-3BD8-8EBD-0249897614D5}"/>
              </a:ext>
            </a:extLst>
          </p:cNvPr>
          <p:cNvSpPr>
            <a:spLocks noGrp="1"/>
          </p:cNvSpPr>
          <p:nvPr>
            <p:ph type="title"/>
          </p:nvPr>
        </p:nvSpPr>
        <p:spPr>
          <a:xfrm>
            <a:off x="0" y="44283"/>
            <a:ext cx="10515600" cy="1325563"/>
          </a:xfrm>
        </p:spPr>
        <p:txBody>
          <a:bodyPr/>
          <a:lstStyle/>
          <a:p>
            <a:r>
              <a:rPr lang="en-US"/>
              <a:t>Ability to Batch Print Reports</a:t>
            </a:r>
          </a:p>
        </p:txBody>
      </p:sp>
      <p:pic>
        <p:nvPicPr>
          <p:cNvPr id="4" name="Content Placeholder 3" descr="A screenshot from the Student List page in OMS showing the new Batch Print Reports feature">
            <a:extLst>
              <a:ext uri="{FF2B5EF4-FFF2-40B4-BE49-F238E27FC236}">
                <a16:creationId xmlns:a16="http://schemas.microsoft.com/office/drawing/2014/main" id="{5AEF21D6-D3BF-29D9-1F0C-BDEBA780FFFE}"/>
              </a:ext>
            </a:extLst>
          </p:cNvPr>
          <p:cNvPicPr>
            <a:picLocks noGrp="1" noChangeAspect="1"/>
          </p:cNvPicPr>
          <p:nvPr/>
        </p:nvPicPr>
        <p:blipFill>
          <a:blip r:embed="rId3"/>
          <a:stretch>
            <a:fillRect/>
          </a:stretch>
        </p:blipFill>
        <p:spPr>
          <a:xfrm>
            <a:off x="1676400" y="1369846"/>
            <a:ext cx="8229600" cy="3519236"/>
          </a:xfrm>
          <a:prstGeom prst="rect">
            <a:avLst/>
          </a:prstGeom>
        </p:spPr>
      </p:pic>
      <p:sp>
        <p:nvSpPr>
          <p:cNvPr id="5" name="Rectangle 4">
            <a:extLst>
              <a:ext uri="{FF2B5EF4-FFF2-40B4-BE49-F238E27FC236}">
                <a16:creationId xmlns:a16="http://schemas.microsoft.com/office/drawing/2014/main" id="{AF161968-5AF1-BDDF-C0A7-E1CA10D9B7A2}"/>
              </a:ext>
              <a:ext uri="{C183D7F6-B498-43B3-948B-1728B52AA6E4}">
                <adec:decorative xmlns:adec="http://schemas.microsoft.com/office/drawing/2017/decorative" val="1"/>
              </a:ext>
            </a:extLst>
          </p:cNvPr>
          <p:cNvSpPr/>
          <p:nvPr/>
        </p:nvSpPr>
        <p:spPr>
          <a:xfrm>
            <a:off x="7277809" y="2540184"/>
            <a:ext cx="1518572" cy="117855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217268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2DF9-BC76-6806-E30F-B442C7029D89}"/>
              </a:ext>
            </a:extLst>
          </p:cNvPr>
          <p:cNvSpPr>
            <a:spLocks noGrp="1"/>
          </p:cNvSpPr>
          <p:nvPr>
            <p:ph type="title"/>
          </p:nvPr>
        </p:nvSpPr>
        <p:spPr>
          <a:xfrm>
            <a:off x="0" y="0"/>
            <a:ext cx="10515600" cy="1325563"/>
          </a:xfrm>
        </p:spPr>
        <p:txBody>
          <a:bodyPr/>
          <a:lstStyle/>
          <a:p>
            <a:r>
              <a:rPr lang="en-US"/>
              <a:t>Online Resource</a:t>
            </a:r>
          </a:p>
        </p:txBody>
      </p:sp>
      <p:pic>
        <p:nvPicPr>
          <p:cNvPr id="4" name="Content Placeholder 3" descr="BRIGANCE OMS support tab showing all the support pages they offer&#10;&#10;Contact Technical Support:&#10;Phone 800-225-0248&#10;Email: wsupport@cainc.com&#10;&#10;Download the Terms of Use&#10;Download Admin User Guide&#10;Download Teacher User Guide&#10;How to Batch Print and save Student Reports">
            <a:extLst>
              <a:ext uri="{FF2B5EF4-FFF2-40B4-BE49-F238E27FC236}">
                <a16:creationId xmlns:a16="http://schemas.microsoft.com/office/drawing/2014/main" id="{65859219-C3ED-2C31-5340-0D2AD1FAC34D}"/>
              </a:ext>
            </a:extLst>
          </p:cNvPr>
          <p:cNvPicPr>
            <a:picLocks noGrp="1" noChangeAspect="1"/>
          </p:cNvPicPr>
          <p:nvPr/>
        </p:nvPicPr>
        <p:blipFill>
          <a:blip r:embed="rId3"/>
          <a:stretch>
            <a:fillRect/>
          </a:stretch>
        </p:blipFill>
        <p:spPr>
          <a:xfrm>
            <a:off x="1981200" y="1469775"/>
            <a:ext cx="8229600" cy="3918450"/>
          </a:xfrm>
          <a:prstGeom prst="rect">
            <a:avLst/>
          </a:prstGeom>
        </p:spPr>
      </p:pic>
    </p:spTree>
    <p:extLst>
      <p:ext uri="{BB962C8B-B14F-4D97-AF65-F5344CB8AC3E}">
        <p14:creationId xmlns:p14="http://schemas.microsoft.com/office/powerpoint/2010/main" val="576306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0C6F-3EFE-1AFA-76DD-753646412444}"/>
              </a:ext>
            </a:extLst>
          </p:cNvPr>
          <p:cNvSpPr>
            <a:spLocks noGrp="1"/>
          </p:cNvSpPr>
          <p:nvPr>
            <p:ph type="title"/>
          </p:nvPr>
        </p:nvSpPr>
        <p:spPr>
          <a:xfrm>
            <a:off x="0" y="44283"/>
            <a:ext cx="10515600" cy="1325563"/>
          </a:xfrm>
        </p:spPr>
        <p:txBody>
          <a:bodyPr/>
          <a:lstStyle/>
          <a:p>
            <a:r>
              <a:rPr lang="en-US"/>
              <a:t>Online Resource: Batch Printing</a:t>
            </a:r>
          </a:p>
        </p:txBody>
      </p:sp>
      <p:pic>
        <p:nvPicPr>
          <p:cNvPr id="4" name="Content Placeholder 6" descr="Online Management System New Feature: Batch Printing&#10;&#10;Brigance Online Management System (OMS) users can now batch print or save multiple student screening summary reports at once. With this feature, you can save all screening summary reports as PDF or send all reports directly to a printer.&#10;&#10;Batch printing is available to all OMS users.&#10;You can select all students on a page to print, or you can select some students. You can view up to 50 students on one page. If you have more than 50 students, you will need to repeat this action until all students are printed.&#10;Student reports will often be a single page, but some may span two pages&#10;Printing single pages, not front and back , is preferred to ensure each student's results can be separated when printed&#10;A new pop-up window or browser tab will appear with the version that can be saved as a PDF or printed. Close this window when you are done&#10;Only students who have completed the screening and have data entered will have a screening summary report available for printing.">
            <a:extLst>
              <a:ext uri="{FF2B5EF4-FFF2-40B4-BE49-F238E27FC236}">
                <a16:creationId xmlns:a16="http://schemas.microsoft.com/office/drawing/2014/main" id="{20FDA603-2CD4-D11C-DF7D-222D3DEB20FE}"/>
              </a:ext>
            </a:extLst>
          </p:cNvPr>
          <p:cNvPicPr>
            <a:picLocks noGrp="1" noChangeAspect="1"/>
          </p:cNvPicPr>
          <p:nvPr/>
        </p:nvPicPr>
        <p:blipFill>
          <a:blip r:embed="rId3"/>
          <a:stretch>
            <a:fillRect/>
          </a:stretch>
        </p:blipFill>
        <p:spPr>
          <a:xfrm>
            <a:off x="2198365" y="1090173"/>
            <a:ext cx="7273882" cy="503883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44873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94FF-0143-DA99-CA87-EF2F2147B4BD}"/>
              </a:ext>
            </a:extLst>
          </p:cNvPr>
          <p:cNvSpPr>
            <a:spLocks noGrp="1"/>
          </p:cNvSpPr>
          <p:nvPr>
            <p:ph type="ctrTitle"/>
          </p:nvPr>
        </p:nvSpPr>
        <p:spPr/>
        <p:txBody>
          <a:bodyPr/>
          <a:lstStyle/>
          <a:p>
            <a:r>
              <a:rPr lang="en-US"/>
              <a:t>Resources</a:t>
            </a:r>
          </a:p>
        </p:txBody>
      </p:sp>
    </p:spTree>
    <p:extLst>
      <p:ext uri="{BB962C8B-B14F-4D97-AF65-F5344CB8AC3E}">
        <p14:creationId xmlns:p14="http://schemas.microsoft.com/office/powerpoint/2010/main" val="2937494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CABAC-A123-3653-54CE-71D41DCC8925}"/>
              </a:ext>
            </a:extLst>
          </p:cNvPr>
          <p:cNvSpPr>
            <a:spLocks noGrp="1"/>
          </p:cNvSpPr>
          <p:nvPr>
            <p:ph type="title"/>
          </p:nvPr>
        </p:nvSpPr>
        <p:spPr>
          <a:xfrm>
            <a:off x="0" y="0"/>
            <a:ext cx="10515600" cy="1325563"/>
          </a:xfrm>
        </p:spPr>
        <p:txBody>
          <a:bodyPr/>
          <a:lstStyle/>
          <a:p>
            <a:r>
              <a:rPr lang="en-US"/>
              <a:t>Ordering K Screen Materials</a:t>
            </a:r>
          </a:p>
        </p:txBody>
      </p:sp>
      <p:sp>
        <p:nvSpPr>
          <p:cNvPr id="3" name="Content Placeholder 2">
            <a:extLst>
              <a:ext uri="{FF2B5EF4-FFF2-40B4-BE49-F238E27FC236}">
                <a16:creationId xmlns:a16="http://schemas.microsoft.com/office/drawing/2014/main" id="{1E98017D-6175-D313-76B9-B03CE2F3D567}"/>
              </a:ext>
            </a:extLst>
          </p:cNvPr>
          <p:cNvSpPr>
            <a:spLocks noGrp="1"/>
          </p:cNvSpPr>
          <p:nvPr>
            <p:ph idx="1"/>
          </p:nvPr>
        </p:nvSpPr>
        <p:spPr>
          <a:xfrm>
            <a:off x="635594" y="1626680"/>
            <a:ext cx="10515600" cy="4093115"/>
          </a:xfrm>
        </p:spPr>
        <p:txBody>
          <a:bodyPr/>
          <a:lstStyle/>
          <a:p>
            <a:r>
              <a:rPr lang="en-US"/>
              <a:t>The K Screen Materials ordering window closes on March 29</a:t>
            </a:r>
          </a:p>
          <a:p>
            <a:r>
              <a:rPr lang="en-US"/>
              <a:t>Curriculum Associates (CA) recommends each school has one copy of Spanish directions</a:t>
            </a:r>
          </a:p>
          <a:p>
            <a:r>
              <a:rPr lang="en-US"/>
              <a:t>Orders will begin shipping the week of May 13</a:t>
            </a:r>
          </a:p>
          <a:p>
            <a:r>
              <a:rPr lang="en-US"/>
              <a:t>Supplemental, late orders or ordering questions may be sent to </a:t>
            </a:r>
            <a:r>
              <a:rPr lang="en-US">
                <a:hlinkClick r:id="rId3"/>
              </a:rPr>
              <a:t>lisa.jett@education.ky.gov</a:t>
            </a:r>
            <a:r>
              <a:rPr lang="en-US"/>
              <a:t> or </a:t>
            </a:r>
            <a:r>
              <a:rPr lang="en-US">
                <a:hlinkClick r:id="rId4"/>
              </a:rPr>
              <a:t>dacinfo@education.ky.gov</a:t>
            </a:r>
            <a:endParaRPr lang="en-US"/>
          </a:p>
        </p:txBody>
      </p:sp>
    </p:spTree>
    <p:extLst>
      <p:ext uri="{BB962C8B-B14F-4D97-AF65-F5344CB8AC3E}">
        <p14:creationId xmlns:p14="http://schemas.microsoft.com/office/powerpoint/2010/main" val="18191097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0918-A715-5EC0-2F39-1A50BEED7877}"/>
              </a:ext>
            </a:extLst>
          </p:cNvPr>
          <p:cNvSpPr>
            <a:spLocks noGrp="1"/>
          </p:cNvSpPr>
          <p:nvPr>
            <p:ph type="title"/>
          </p:nvPr>
        </p:nvSpPr>
        <p:spPr>
          <a:xfrm>
            <a:off x="0" y="44283"/>
            <a:ext cx="10515600" cy="1325563"/>
          </a:xfrm>
        </p:spPr>
        <p:txBody>
          <a:bodyPr/>
          <a:lstStyle/>
          <a:p>
            <a:r>
              <a:rPr lang="en-US"/>
              <a:t>Kindergarten Screen Resources</a:t>
            </a:r>
          </a:p>
        </p:txBody>
      </p:sp>
      <p:sp>
        <p:nvSpPr>
          <p:cNvPr id="3" name="Content Placeholder 2">
            <a:extLst>
              <a:ext uri="{FF2B5EF4-FFF2-40B4-BE49-F238E27FC236}">
                <a16:creationId xmlns:a16="http://schemas.microsoft.com/office/drawing/2014/main" id="{A1BB8B25-3027-178F-54D2-E9FFFCEC242B}"/>
              </a:ext>
            </a:extLst>
          </p:cNvPr>
          <p:cNvSpPr>
            <a:spLocks noGrp="1"/>
          </p:cNvSpPr>
          <p:nvPr>
            <p:ph idx="1"/>
          </p:nvPr>
        </p:nvSpPr>
        <p:spPr>
          <a:xfrm>
            <a:off x="628214" y="1594435"/>
            <a:ext cx="10515600" cy="4093115"/>
          </a:xfrm>
        </p:spPr>
        <p:txBody>
          <a:bodyPr/>
          <a:lstStyle/>
          <a:p>
            <a:r>
              <a:rPr lang="en-US"/>
              <a:t>K Screen Updates</a:t>
            </a:r>
          </a:p>
          <a:p>
            <a:r>
              <a:rPr lang="en-US"/>
              <a:t>Implementation Guide</a:t>
            </a:r>
          </a:p>
          <a:p>
            <a:r>
              <a:rPr lang="en-US"/>
              <a:t>K Screen Webcasts</a:t>
            </a:r>
          </a:p>
          <a:p>
            <a:r>
              <a:rPr lang="en-US"/>
              <a:t>Refresher TtT Webcast</a:t>
            </a:r>
          </a:p>
          <a:p>
            <a:r>
              <a:rPr lang="en-US"/>
              <a:t>Prior Settings Video</a:t>
            </a:r>
          </a:p>
          <a:p>
            <a:r>
              <a:rPr lang="en-US">
                <a:hlinkClick r:id="rId3"/>
              </a:rPr>
              <a:t>Curriculum Associates Kentucky BRIGANCE </a:t>
            </a:r>
            <a:r>
              <a:rPr lang="en-US"/>
              <a:t> Video Series</a:t>
            </a:r>
          </a:p>
          <a:p>
            <a:r>
              <a:rPr lang="en-US">
                <a:hlinkClick r:id="rId4"/>
              </a:rPr>
              <a:t>Common Kindergarten Entry Screener website</a:t>
            </a:r>
            <a:endParaRPr lang="en-US"/>
          </a:p>
        </p:txBody>
      </p:sp>
    </p:spTree>
    <p:extLst>
      <p:ext uri="{BB962C8B-B14F-4D97-AF65-F5344CB8AC3E}">
        <p14:creationId xmlns:p14="http://schemas.microsoft.com/office/powerpoint/2010/main" val="3264445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73C90-FC34-23DC-D14F-E7CA98B3E62F}"/>
              </a:ext>
            </a:extLst>
          </p:cNvPr>
          <p:cNvSpPr>
            <a:spLocks noGrp="1"/>
          </p:cNvSpPr>
          <p:nvPr>
            <p:ph type="title"/>
          </p:nvPr>
        </p:nvSpPr>
        <p:spPr>
          <a:xfrm>
            <a:off x="0" y="12199"/>
            <a:ext cx="10515600" cy="1325563"/>
          </a:xfrm>
        </p:spPr>
        <p:txBody>
          <a:bodyPr/>
          <a:lstStyle/>
          <a:p>
            <a:r>
              <a:rPr lang="en-US"/>
              <a:t>Kentucky OMS Training Videos</a:t>
            </a:r>
          </a:p>
        </p:txBody>
      </p:sp>
      <p:sp>
        <p:nvSpPr>
          <p:cNvPr id="3" name="Content Placeholder 2">
            <a:extLst>
              <a:ext uri="{FF2B5EF4-FFF2-40B4-BE49-F238E27FC236}">
                <a16:creationId xmlns:a16="http://schemas.microsoft.com/office/drawing/2014/main" id="{89245795-4F32-BC9A-FE0D-CCE1FA828D1A}"/>
              </a:ext>
            </a:extLst>
          </p:cNvPr>
          <p:cNvSpPr>
            <a:spLocks noGrp="1"/>
          </p:cNvSpPr>
          <p:nvPr>
            <p:ph idx="1"/>
          </p:nvPr>
        </p:nvSpPr>
        <p:spPr>
          <a:xfrm>
            <a:off x="483836" y="1337762"/>
            <a:ext cx="5483827" cy="4093115"/>
          </a:xfrm>
        </p:spPr>
        <p:txBody>
          <a:bodyPr>
            <a:normAutofit lnSpcReduction="10000"/>
          </a:bodyPr>
          <a:lstStyle/>
          <a:p>
            <a:r>
              <a:rPr lang="en-US"/>
              <a:t>Part 1: Introduction and Overview</a:t>
            </a:r>
          </a:p>
          <a:p>
            <a:r>
              <a:rPr lang="en-US"/>
              <a:t>Part 2: Accessing the KY OMS</a:t>
            </a:r>
          </a:p>
          <a:p>
            <a:r>
              <a:rPr lang="en-US"/>
              <a:t>Part 3: Entering Required Screen data: Core Assessments</a:t>
            </a:r>
          </a:p>
          <a:p>
            <a:r>
              <a:rPr lang="en-US"/>
              <a:t>Part 4: Entering Required Screen data: Self-help and Social-Emotional Scales</a:t>
            </a:r>
          </a:p>
          <a:p>
            <a:r>
              <a:rPr lang="en-US"/>
              <a:t>Part 5: Viewing the Screening Summary Report and Online Data Sheet</a:t>
            </a:r>
          </a:p>
        </p:txBody>
      </p:sp>
      <p:sp>
        <p:nvSpPr>
          <p:cNvPr id="5" name="Content Placeholder 2">
            <a:extLst>
              <a:ext uri="{FF2B5EF4-FFF2-40B4-BE49-F238E27FC236}">
                <a16:creationId xmlns:a16="http://schemas.microsoft.com/office/drawing/2014/main" id="{939E1212-891D-D0E6-A80B-49E91AB52374}"/>
              </a:ext>
            </a:extLst>
          </p:cNvPr>
          <p:cNvSpPr txBox="1">
            <a:spLocks/>
          </p:cNvSpPr>
          <p:nvPr/>
        </p:nvSpPr>
        <p:spPr>
          <a:xfrm>
            <a:off x="6451499" y="1337761"/>
            <a:ext cx="5483827" cy="40931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Part 6: Group Reports</a:t>
            </a:r>
          </a:p>
          <a:p>
            <a:r>
              <a:rPr lang="en-US"/>
              <a:t>Part 7: Recommended Screen Data</a:t>
            </a:r>
          </a:p>
          <a:p>
            <a:r>
              <a:rPr lang="en-US"/>
              <a:t>Part 8: Sharing Screening Results with Families</a:t>
            </a:r>
          </a:p>
          <a:p>
            <a:r>
              <a:rPr lang="en-US"/>
              <a:t>Part 9: Resource Tab</a:t>
            </a:r>
          </a:p>
          <a:p>
            <a:r>
              <a:rPr lang="en-US"/>
              <a:t>Part 10: Tips to Avoid Common Pitfalls when Entering OMS Data</a:t>
            </a:r>
          </a:p>
          <a:p>
            <a:r>
              <a:rPr lang="en-US"/>
              <a:t>Part 11: Administrator Features</a:t>
            </a:r>
          </a:p>
        </p:txBody>
      </p:sp>
    </p:spTree>
    <p:extLst>
      <p:ext uri="{BB962C8B-B14F-4D97-AF65-F5344CB8AC3E}">
        <p14:creationId xmlns:p14="http://schemas.microsoft.com/office/powerpoint/2010/main" val="36873465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56BC-6D08-D8CA-0ADE-6A4BD2D3AE06}"/>
              </a:ext>
            </a:extLst>
          </p:cNvPr>
          <p:cNvSpPr>
            <a:spLocks noGrp="1"/>
          </p:cNvSpPr>
          <p:nvPr>
            <p:ph type="title"/>
          </p:nvPr>
        </p:nvSpPr>
        <p:spPr>
          <a:xfrm>
            <a:off x="0" y="0"/>
            <a:ext cx="10515600" cy="1325563"/>
          </a:xfrm>
        </p:spPr>
        <p:txBody>
          <a:bodyPr/>
          <a:lstStyle/>
          <a:p>
            <a:r>
              <a:rPr lang="en-US"/>
              <a:t>Training Videos</a:t>
            </a:r>
          </a:p>
        </p:txBody>
      </p:sp>
      <p:pic>
        <p:nvPicPr>
          <p:cNvPr id="4" name="Picture 3" descr="This is a screenshot of the Online Management System training videos located on the Kentucky BRIGANCE website.">
            <a:extLst>
              <a:ext uri="{FF2B5EF4-FFF2-40B4-BE49-F238E27FC236}">
                <a16:creationId xmlns:a16="http://schemas.microsoft.com/office/drawing/2014/main" id="{A71BFA1B-5535-3D18-DF05-BD2E7FE894FF}"/>
              </a:ext>
            </a:extLst>
          </p:cNvPr>
          <p:cNvPicPr>
            <a:picLocks noChangeAspect="1"/>
          </p:cNvPicPr>
          <p:nvPr/>
        </p:nvPicPr>
        <p:blipFill>
          <a:blip r:embed="rId3"/>
          <a:stretch>
            <a:fillRect/>
          </a:stretch>
        </p:blipFill>
        <p:spPr>
          <a:xfrm>
            <a:off x="2653026" y="1036747"/>
            <a:ext cx="6268325" cy="3886742"/>
          </a:xfrm>
          <a:prstGeom prst="rect">
            <a:avLst/>
          </a:prstGeom>
          <a:ln>
            <a:solidFill>
              <a:schemeClr val="tx2"/>
            </a:solidFill>
          </a:ln>
        </p:spPr>
      </p:pic>
      <p:sp>
        <p:nvSpPr>
          <p:cNvPr id="5" name="Google Shape;525;p68">
            <a:extLst>
              <a:ext uri="{FF2B5EF4-FFF2-40B4-BE49-F238E27FC236}">
                <a16:creationId xmlns:a16="http://schemas.microsoft.com/office/drawing/2014/main" id="{083DFAAA-CC55-FA5A-61BD-3F651CEE4DD8}"/>
              </a:ext>
            </a:extLst>
          </p:cNvPr>
          <p:cNvSpPr txBox="1">
            <a:spLocks/>
          </p:cNvSpPr>
          <p:nvPr/>
        </p:nvSpPr>
        <p:spPr>
          <a:xfrm>
            <a:off x="2983800" y="5177695"/>
            <a:ext cx="6224400" cy="923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nSpc>
                <a:spcPct val="100000"/>
              </a:lnSpc>
              <a:spcBef>
                <a:spcPts val="0"/>
              </a:spcBef>
              <a:defRPr/>
            </a:pPr>
            <a:r>
              <a:rPr lang="en-US" sz="1800" u="sng">
                <a:solidFill>
                  <a:schemeClr val="hlink"/>
                </a:solidFill>
                <a:latin typeface="Libre Franklin"/>
                <a:ea typeface="Libre Franklin"/>
                <a:cs typeface="Libre Franklin"/>
                <a:sym typeface="Libre Franklin"/>
                <a:hlinkClick r:id="rId4"/>
              </a:rPr>
              <a:t>Curriculum Associates Kentucky Brigance Website</a:t>
            </a:r>
            <a:endParaRPr lang="en-US" sz="1800">
              <a:latin typeface="Libre Franklin"/>
              <a:ea typeface="Libre Franklin"/>
              <a:cs typeface="Libre Franklin"/>
              <a:sym typeface="Libre Franklin"/>
            </a:endParaRPr>
          </a:p>
          <a:p>
            <a:pPr>
              <a:lnSpc>
                <a:spcPct val="100000"/>
              </a:lnSpc>
              <a:spcBef>
                <a:spcPts val="0"/>
              </a:spcBef>
              <a:defRPr/>
            </a:pPr>
            <a:br>
              <a:rPr lang="en-US" sz="1800">
                <a:solidFill>
                  <a:schemeClr val="dk1"/>
                </a:solidFill>
                <a:latin typeface="Libre Franklin"/>
                <a:ea typeface="Libre Franklin"/>
                <a:cs typeface="Libre Franklin"/>
                <a:sym typeface="Libre Franklin"/>
              </a:rPr>
            </a:br>
            <a:endParaRPr lang="en-US" sz="1800">
              <a:solidFill>
                <a:schemeClr val="dk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1368828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F79CA-1637-6443-2135-642F667475E4}"/>
              </a:ext>
            </a:extLst>
          </p:cNvPr>
          <p:cNvSpPr>
            <a:spLocks noGrp="1"/>
          </p:cNvSpPr>
          <p:nvPr>
            <p:ph type="title"/>
          </p:nvPr>
        </p:nvSpPr>
        <p:spPr>
          <a:xfrm>
            <a:off x="-1" y="44283"/>
            <a:ext cx="11806989" cy="1325563"/>
          </a:xfrm>
        </p:spPr>
        <p:txBody>
          <a:bodyPr/>
          <a:lstStyle/>
          <a:p>
            <a:r>
              <a:rPr lang="en-US"/>
              <a:t>Possible Topics for Experienced Teacher and/or Data Entry Training</a:t>
            </a:r>
          </a:p>
        </p:txBody>
      </p:sp>
      <p:sp>
        <p:nvSpPr>
          <p:cNvPr id="3" name="Content Placeholder 2">
            <a:extLst>
              <a:ext uri="{FF2B5EF4-FFF2-40B4-BE49-F238E27FC236}">
                <a16:creationId xmlns:a16="http://schemas.microsoft.com/office/drawing/2014/main" id="{36A8DFEF-7851-700E-976B-D9B18C925787}"/>
              </a:ext>
            </a:extLst>
          </p:cNvPr>
          <p:cNvSpPr>
            <a:spLocks noGrp="1"/>
          </p:cNvSpPr>
          <p:nvPr>
            <p:ph idx="1"/>
          </p:nvPr>
        </p:nvSpPr>
        <p:spPr>
          <a:xfrm>
            <a:off x="645693" y="1369846"/>
            <a:ext cx="10515600" cy="4093115"/>
          </a:xfrm>
        </p:spPr>
        <p:txBody>
          <a:bodyPr>
            <a:normAutofit fontScale="85000" lnSpcReduction="20000"/>
          </a:bodyPr>
          <a:lstStyle/>
          <a:p>
            <a:r>
              <a:rPr lang="en-US"/>
              <a:t>Timelines</a:t>
            </a:r>
          </a:p>
          <a:p>
            <a:r>
              <a:rPr lang="en-US"/>
              <a:t>Review Implementation Guide </a:t>
            </a:r>
          </a:p>
          <a:p>
            <a:r>
              <a:rPr lang="en-US"/>
              <a:t>Review Infinite Campus K Screen Reference Guide</a:t>
            </a:r>
          </a:p>
          <a:p>
            <a:r>
              <a:rPr lang="en-US"/>
              <a:t>Sign Implementation agreement </a:t>
            </a:r>
          </a:p>
          <a:p>
            <a:r>
              <a:rPr lang="en-US"/>
              <a:t>Common pitfalls video from CA</a:t>
            </a:r>
          </a:p>
          <a:p>
            <a:r>
              <a:rPr lang="en-US"/>
              <a:t>Collecting prior settings data</a:t>
            </a:r>
          </a:p>
          <a:p>
            <a:r>
              <a:rPr lang="en-US"/>
              <a:t>If SH/SE scale is unavailable from family, complete the teacher survey during your screening window</a:t>
            </a:r>
          </a:p>
          <a:p>
            <a:r>
              <a:rPr lang="en-US"/>
              <a:t>OMS videos</a:t>
            </a:r>
          </a:p>
          <a:p>
            <a:r>
              <a:rPr lang="en-US"/>
              <a:t>Log into new OMS accounts early August</a:t>
            </a:r>
          </a:p>
          <a:p>
            <a:r>
              <a:rPr lang="en-US"/>
              <a:t>District specific procedures and timelines</a:t>
            </a:r>
          </a:p>
        </p:txBody>
      </p:sp>
    </p:spTree>
    <p:extLst>
      <p:ext uri="{BB962C8B-B14F-4D97-AF65-F5344CB8AC3E}">
        <p14:creationId xmlns:p14="http://schemas.microsoft.com/office/powerpoint/2010/main" val="39225148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26FE-0B72-5100-5A8E-19409BC8FD95}"/>
              </a:ext>
            </a:extLst>
          </p:cNvPr>
          <p:cNvSpPr>
            <a:spLocks noGrp="1"/>
          </p:cNvSpPr>
          <p:nvPr>
            <p:ph type="title"/>
          </p:nvPr>
        </p:nvSpPr>
        <p:spPr>
          <a:xfrm>
            <a:off x="0" y="12199"/>
            <a:ext cx="10515600" cy="1325563"/>
          </a:xfrm>
        </p:spPr>
        <p:txBody>
          <a:bodyPr/>
          <a:lstStyle/>
          <a:p>
            <a:r>
              <a:rPr lang="en-US"/>
              <a:t>What should I be doing now?</a:t>
            </a:r>
          </a:p>
        </p:txBody>
      </p:sp>
      <p:sp>
        <p:nvSpPr>
          <p:cNvPr id="3" name="Content Placeholder 2">
            <a:extLst>
              <a:ext uri="{FF2B5EF4-FFF2-40B4-BE49-F238E27FC236}">
                <a16:creationId xmlns:a16="http://schemas.microsoft.com/office/drawing/2014/main" id="{1E46A282-8A74-B845-1FBC-89F798A093F5}"/>
              </a:ext>
            </a:extLst>
          </p:cNvPr>
          <p:cNvSpPr>
            <a:spLocks noGrp="1"/>
          </p:cNvSpPr>
          <p:nvPr>
            <p:ph idx="1"/>
          </p:nvPr>
        </p:nvSpPr>
        <p:spPr>
          <a:xfrm>
            <a:off x="628215" y="1594436"/>
            <a:ext cx="10515600" cy="4093115"/>
          </a:xfrm>
        </p:spPr>
        <p:txBody>
          <a:bodyPr/>
          <a:lstStyle/>
          <a:p>
            <a:r>
              <a:rPr lang="en-US"/>
              <a:t>Review Implementation Guide</a:t>
            </a:r>
          </a:p>
          <a:p>
            <a:r>
              <a:rPr lang="en-US"/>
              <a:t>Determine Screening Window</a:t>
            </a:r>
          </a:p>
          <a:p>
            <a:r>
              <a:rPr lang="en-US"/>
              <a:t>Order Materials</a:t>
            </a:r>
          </a:p>
          <a:p>
            <a:r>
              <a:rPr lang="en-US"/>
              <a:t>Plan Training</a:t>
            </a:r>
          </a:p>
          <a:p>
            <a:r>
              <a:rPr lang="en-US"/>
              <a:t>Prepare for Data Entry</a:t>
            </a:r>
          </a:p>
          <a:p>
            <a:r>
              <a:rPr lang="en-US"/>
              <a:t>Revise Staff File</a:t>
            </a:r>
          </a:p>
          <a:p>
            <a:r>
              <a:rPr lang="en-US"/>
              <a:t>Collect Prior Setting Data</a:t>
            </a:r>
          </a:p>
        </p:txBody>
      </p:sp>
    </p:spTree>
    <p:extLst>
      <p:ext uri="{BB962C8B-B14F-4D97-AF65-F5344CB8AC3E}">
        <p14:creationId xmlns:p14="http://schemas.microsoft.com/office/powerpoint/2010/main" val="20646324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3457-6EAB-98CD-5C28-9E7DB12E91F2}"/>
              </a:ext>
            </a:extLst>
          </p:cNvPr>
          <p:cNvSpPr>
            <a:spLocks noGrp="1"/>
          </p:cNvSpPr>
          <p:nvPr>
            <p:ph type="title"/>
          </p:nvPr>
        </p:nvSpPr>
        <p:spPr>
          <a:xfrm>
            <a:off x="0" y="44283"/>
            <a:ext cx="10515600" cy="1325563"/>
          </a:xfrm>
        </p:spPr>
        <p:txBody>
          <a:bodyPr/>
          <a:lstStyle/>
          <a:p>
            <a:r>
              <a:rPr lang="en-US"/>
              <a:t>Next Steps</a:t>
            </a:r>
          </a:p>
        </p:txBody>
      </p:sp>
      <p:sp>
        <p:nvSpPr>
          <p:cNvPr id="3" name="Content Placeholder 2">
            <a:extLst>
              <a:ext uri="{FF2B5EF4-FFF2-40B4-BE49-F238E27FC236}">
                <a16:creationId xmlns:a16="http://schemas.microsoft.com/office/drawing/2014/main" id="{010A06DF-4080-FAA2-AABF-6CCF7E7631F8}"/>
              </a:ext>
            </a:extLst>
          </p:cNvPr>
          <p:cNvSpPr>
            <a:spLocks noGrp="1"/>
          </p:cNvSpPr>
          <p:nvPr>
            <p:ph idx="1"/>
          </p:nvPr>
        </p:nvSpPr>
        <p:spPr>
          <a:xfrm>
            <a:off x="519930" y="1369846"/>
            <a:ext cx="10515600" cy="4093115"/>
          </a:xfrm>
        </p:spPr>
        <p:txBody>
          <a:bodyPr>
            <a:normAutofit fontScale="92500" lnSpcReduction="10000"/>
          </a:bodyPr>
          <a:lstStyle/>
          <a:p>
            <a:r>
              <a:rPr lang="en-US"/>
              <a:t>Provide Training</a:t>
            </a:r>
          </a:p>
          <a:p>
            <a:r>
              <a:rPr lang="en-US"/>
              <a:t>Access and check OMS account</a:t>
            </a:r>
          </a:p>
          <a:p>
            <a:r>
              <a:rPr lang="en-US"/>
              <a:t>Monitor data entry in IC and OMS</a:t>
            </a:r>
          </a:p>
          <a:p>
            <a:pPr marL="457200" lvl="1" indent="0">
              <a:buNone/>
            </a:pPr>
            <a:r>
              <a:rPr lang="en-US"/>
              <a:t>(districts/school admins)</a:t>
            </a:r>
          </a:p>
          <a:p>
            <a:r>
              <a:rPr lang="en-US"/>
              <a:t>Gather screening materials</a:t>
            </a:r>
          </a:p>
          <a:p>
            <a:r>
              <a:rPr lang="en-US"/>
              <a:t>Administer Screen</a:t>
            </a:r>
          </a:p>
          <a:p>
            <a:r>
              <a:rPr lang="en-US"/>
              <a:t>Collect Self-Help and Social-Emotional Scales</a:t>
            </a:r>
          </a:p>
          <a:p>
            <a:r>
              <a:rPr lang="en-US"/>
              <a:t>Enter data in IC and OMS</a:t>
            </a:r>
          </a:p>
          <a:p>
            <a:r>
              <a:rPr lang="en-US"/>
              <a:t>Share results with families</a:t>
            </a:r>
          </a:p>
        </p:txBody>
      </p:sp>
    </p:spTree>
    <p:extLst>
      <p:ext uri="{BB962C8B-B14F-4D97-AF65-F5344CB8AC3E}">
        <p14:creationId xmlns:p14="http://schemas.microsoft.com/office/powerpoint/2010/main" val="4355956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E520-3EA1-0311-E4DB-26218C4E42D7}"/>
              </a:ext>
            </a:extLst>
          </p:cNvPr>
          <p:cNvSpPr>
            <a:spLocks noGrp="1"/>
          </p:cNvSpPr>
          <p:nvPr>
            <p:ph type="title"/>
          </p:nvPr>
        </p:nvSpPr>
        <p:spPr>
          <a:xfrm>
            <a:off x="0" y="12199"/>
            <a:ext cx="10515600" cy="1325563"/>
          </a:xfrm>
        </p:spPr>
        <p:txBody>
          <a:bodyPr/>
          <a:lstStyle/>
          <a:p>
            <a:pPr algn="ctr"/>
            <a:r>
              <a:rPr lang="en-US"/>
              <a:t>Thank you for your time and attention today!</a:t>
            </a:r>
          </a:p>
        </p:txBody>
      </p:sp>
      <p:sp>
        <p:nvSpPr>
          <p:cNvPr id="3" name="TextBox 2">
            <a:extLst>
              <a:ext uri="{FF2B5EF4-FFF2-40B4-BE49-F238E27FC236}">
                <a16:creationId xmlns:a16="http://schemas.microsoft.com/office/drawing/2014/main" id="{4C33927B-0D71-90FA-CBF1-538C0869D4A1}"/>
              </a:ext>
            </a:extLst>
          </p:cNvPr>
          <p:cNvSpPr txBox="1"/>
          <p:nvPr/>
        </p:nvSpPr>
        <p:spPr>
          <a:xfrm>
            <a:off x="114300" y="1657350"/>
            <a:ext cx="8229600" cy="3170099"/>
          </a:xfrm>
          <a:prstGeom prst="rect">
            <a:avLst/>
          </a:prstGeom>
          <a:noFill/>
        </p:spPr>
        <p:txBody>
          <a:bodyPr wrap="square" rtlCol="0">
            <a:spAutoFit/>
          </a:bodyPr>
          <a:lstStyle/>
          <a:p>
            <a:r>
              <a:rPr lang="en-US" sz="4000"/>
              <a:t>Feel free to reach out to me with any questions concerning the K Screen</a:t>
            </a:r>
          </a:p>
          <a:p>
            <a:endParaRPr lang="en-US" sz="4000"/>
          </a:p>
          <a:p>
            <a:r>
              <a:rPr lang="en-US" sz="4000">
                <a:hlinkClick r:id="rId2"/>
              </a:rPr>
              <a:t>Lisa.jett@education.ky.gov</a:t>
            </a:r>
            <a:endParaRPr lang="en-US" sz="4000"/>
          </a:p>
          <a:p>
            <a:r>
              <a:rPr lang="en-US" sz="4000"/>
              <a:t>(502) 564-4394. ext. 4755</a:t>
            </a:r>
          </a:p>
        </p:txBody>
      </p:sp>
    </p:spTree>
    <p:extLst>
      <p:ext uri="{BB962C8B-B14F-4D97-AF65-F5344CB8AC3E}">
        <p14:creationId xmlns:p14="http://schemas.microsoft.com/office/powerpoint/2010/main" val="20561240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298173" y="1626704"/>
            <a:ext cx="3969027"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a:solidFill>
                  <a:schemeClr val="tx1"/>
                </a:solidFill>
              </a:rPr>
              <a:t>lisa.jett@education.ky.gov</a:t>
            </a: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9" y="1298713"/>
            <a:ext cx="6546197" cy="4227444"/>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a:solidFill>
                  <a:schemeClr val="tx1"/>
                </a:solidFill>
              </a:rPr>
              <a:t>Lisa Jett, Program Consultant</a:t>
            </a:r>
          </a:p>
        </p:txBody>
      </p:sp>
    </p:spTree>
    <p:extLst>
      <p:ext uri="{BB962C8B-B14F-4D97-AF65-F5344CB8AC3E}">
        <p14:creationId xmlns:p14="http://schemas.microsoft.com/office/powerpoint/2010/main" val="167499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EDA8-248F-CE5C-9132-B5F73EE4C00D}"/>
              </a:ext>
            </a:extLst>
          </p:cNvPr>
          <p:cNvSpPr>
            <a:spLocks noGrp="1"/>
          </p:cNvSpPr>
          <p:nvPr>
            <p:ph type="ctrTitle"/>
          </p:nvPr>
        </p:nvSpPr>
        <p:spPr/>
        <p:txBody>
          <a:bodyPr/>
          <a:lstStyle/>
          <a:p>
            <a:r>
              <a:rPr lang="en-US"/>
              <a:t>Timeline</a:t>
            </a:r>
          </a:p>
        </p:txBody>
      </p:sp>
    </p:spTree>
    <p:extLst>
      <p:ext uri="{BB962C8B-B14F-4D97-AF65-F5344CB8AC3E}">
        <p14:creationId xmlns:p14="http://schemas.microsoft.com/office/powerpoint/2010/main" val="50714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3;p27">
            <a:extLst>
              <a:ext uri="{FF2B5EF4-FFF2-40B4-BE49-F238E27FC236}">
                <a16:creationId xmlns:a16="http://schemas.microsoft.com/office/drawing/2014/main" id="{A3C5F93A-1700-4E5C-9A9E-526942346705}"/>
              </a:ext>
            </a:extLst>
          </p:cNvPr>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02649"/>
              </a:buClr>
              <a:buSzPts val="4400"/>
              <a:buFont typeface="Libre Franklin Medium"/>
              <a:buNone/>
            </a:pPr>
            <a:r>
              <a:rPr lang="en-US"/>
              <a:t>Timeline 2024-2025</a:t>
            </a:r>
          </a:p>
        </p:txBody>
      </p:sp>
      <p:sp>
        <p:nvSpPr>
          <p:cNvPr id="6" name="Google Shape;195;p27">
            <a:extLst>
              <a:ext uri="{FF2B5EF4-FFF2-40B4-BE49-F238E27FC236}">
                <a16:creationId xmlns:a16="http://schemas.microsoft.com/office/drawing/2014/main" id="{A457DBDB-A2A3-4CCE-8F66-287BC45B9FD0}"/>
              </a:ext>
            </a:extLst>
          </p:cNvPr>
          <p:cNvSpPr txBox="1"/>
          <p:nvPr/>
        </p:nvSpPr>
        <p:spPr>
          <a:xfrm>
            <a:off x="244548" y="1196797"/>
            <a:ext cx="11399048" cy="5909270"/>
          </a:xfrm>
          <a:prstGeom prst="rect">
            <a:avLst/>
          </a:prstGeom>
          <a:noFill/>
          <a:ln>
            <a:noFill/>
          </a:ln>
        </p:spPr>
        <p:txBody>
          <a:bodyPr spcFirstLastPara="1" wrap="square" lIns="91425" tIns="45700" rIns="91425" bIns="45700" anchor="t" anchorCtr="0">
            <a:spAutoFit/>
          </a:bodyPr>
          <a:lstStyle/>
          <a:p>
            <a:pPr marL="342900" indent="-342900">
              <a:buClr>
                <a:srgbClr val="102649"/>
              </a:buClr>
              <a:buSzPts val="2000"/>
              <a:buFont typeface="Wingdings" panose="05000000000000000000" pitchFamily="2" charset="2"/>
              <a:buChar char="Ø"/>
            </a:pPr>
            <a:r>
              <a:rPr lang="en-US" sz="2000">
                <a:solidFill>
                  <a:srgbClr val="102649"/>
                </a:solidFill>
                <a:latin typeface="Libre Franklin"/>
                <a:ea typeface="Libre Franklin"/>
                <a:cs typeface="Libre Franklin"/>
                <a:sym typeface="Libre Franklin"/>
              </a:rPr>
              <a:t>Week of March 25    Refresh Training Video (virtual)</a:t>
            </a:r>
          </a:p>
          <a:p>
            <a:pPr marL="342900" indent="-342900">
              <a:buClr>
                <a:srgbClr val="102649"/>
              </a:buClr>
              <a:buSzPts val="2000"/>
              <a:buFont typeface="Wingdings" panose="05000000000000000000" pitchFamily="2" charset="2"/>
              <a:buChar char="Ø"/>
            </a:pPr>
            <a:r>
              <a:rPr lang="en-US" sz="2000">
                <a:solidFill>
                  <a:srgbClr val="102649"/>
                </a:solidFill>
                <a:latin typeface="Libre Franklin"/>
                <a:sym typeface="Libre Franklin"/>
              </a:rPr>
              <a:t>March 29		Deadline for K Screen Orders</a:t>
            </a:r>
            <a:endParaRPr lang="en-US">
              <a:solidFill>
                <a:srgbClr val="102649"/>
              </a:solidFill>
            </a:endParaRPr>
          </a:p>
          <a:p>
            <a:pPr marL="342900" marR="0" lvl="0" indent="-342900" algn="l" rtl="0">
              <a:spcBef>
                <a:spcPts val="0"/>
              </a:spcBef>
              <a:spcAft>
                <a:spcPts val="0"/>
              </a:spcAft>
              <a:buClr>
                <a:srgbClr val="102649"/>
              </a:buClr>
              <a:buSzPts val="2000"/>
              <a:buFont typeface="Wingdings" panose="05000000000000000000" pitchFamily="2" charset="2"/>
              <a:buChar char="Ø"/>
            </a:pPr>
            <a:r>
              <a:rPr lang="en-US" sz="2000">
                <a:solidFill>
                  <a:srgbClr val="102649"/>
                </a:solidFill>
                <a:latin typeface="Libre Franklin"/>
                <a:ea typeface="Libre Franklin"/>
                <a:cs typeface="Libre Franklin"/>
                <a:sym typeface="Libre Franklin"/>
              </a:rPr>
              <a:t>Week of April 8	Refresh Training Office Hours</a:t>
            </a:r>
          </a:p>
          <a:p>
            <a:pPr marL="342900" marR="0" lvl="0" indent="-342900" algn="l" rtl="0">
              <a:spcBef>
                <a:spcPts val="0"/>
              </a:spcBef>
              <a:spcAft>
                <a:spcPts val="0"/>
              </a:spcAft>
              <a:buClr>
                <a:srgbClr val="102649"/>
              </a:buClr>
              <a:buSzPts val="2000"/>
              <a:buFont typeface="Wingdings" panose="05000000000000000000" pitchFamily="2" charset="2"/>
              <a:buChar char="Ø"/>
            </a:pPr>
            <a:r>
              <a:rPr lang="en-US" sz="2000">
                <a:solidFill>
                  <a:srgbClr val="102649"/>
                </a:solidFill>
                <a:latin typeface="Libre Franklin"/>
                <a:ea typeface="Libre Franklin"/>
                <a:cs typeface="Libre Franklin"/>
                <a:sym typeface="Libre Franklin"/>
              </a:rPr>
              <a:t>April 24		Train the Trainer (TtT) Session (virtual)</a:t>
            </a:r>
          </a:p>
          <a:p>
            <a:pPr marL="342900" marR="0" lvl="0" indent="-342900" algn="l" rtl="0">
              <a:spcBef>
                <a:spcPts val="0"/>
              </a:spcBef>
              <a:spcAft>
                <a:spcPts val="0"/>
              </a:spcAft>
              <a:buClr>
                <a:srgbClr val="102649"/>
              </a:buClr>
              <a:buSzPts val="2000"/>
              <a:buFont typeface="Wingdings" panose="05000000000000000000" pitchFamily="2" charset="2"/>
              <a:buChar char="Ø"/>
            </a:pPr>
            <a:r>
              <a:rPr lang="en-US" sz="2000">
                <a:solidFill>
                  <a:srgbClr val="102649"/>
                </a:solidFill>
                <a:latin typeface="Libre Franklin"/>
                <a:ea typeface="Libre Franklin"/>
                <a:cs typeface="Libre Franklin"/>
                <a:sym typeface="Libre Franklin"/>
              </a:rPr>
              <a:t>Week of May 13	K Screen materials start shipping</a:t>
            </a:r>
            <a:endParaRPr lang="en-US" sz="2000">
              <a:solidFill>
                <a:srgbClr val="102649"/>
              </a:solidFill>
              <a:latin typeface="Libre Franklin"/>
              <a:ea typeface="Libre Franklin"/>
              <a:cs typeface="Libre Franklin"/>
            </a:endParaRPr>
          </a:p>
          <a:p>
            <a:pPr marL="342900" indent="-342900">
              <a:buClr>
                <a:srgbClr val="102649"/>
              </a:buClr>
              <a:buSzPts val="2000"/>
              <a:buFont typeface="Wingdings" panose="05000000000000000000" pitchFamily="2" charset="2"/>
              <a:buChar char="Ø"/>
            </a:pPr>
            <a:r>
              <a:rPr lang="en-US" sz="2000">
                <a:solidFill>
                  <a:srgbClr val="102649"/>
                </a:solidFill>
                <a:latin typeface="Libre Franklin"/>
                <a:ea typeface="Libre Franklin"/>
                <a:cs typeface="Libre Franklin"/>
                <a:sym typeface="Libre Franklin"/>
              </a:rPr>
              <a:t>July 8	                 Deadline for staff file revisions</a:t>
            </a:r>
            <a:endParaRPr lang="en-US" sz="2000">
              <a:solidFill>
                <a:srgbClr val="102649"/>
              </a:solidFill>
              <a:latin typeface="Libre Franklin"/>
              <a:ea typeface="Libre Franklin"/>
              <a:cs typeface="Libre Franklin"/>
            </a:endParaRPr>
          </a:p>
          <a:p>
            <a:pPr marL="342900" marR="0" lvl="0" indent="-342900" algn="l" rtl="0">
              <a:spcBef>
                <a:spcPts val="0"/>
              </a:spcBef>
              <a:spcAft>
                <a:spcPts val="0"/>
              </a:spcAft>
              <a:buClr>
                <a:srgbClr val="102649"/>
              </a:buClr>
              <a:buSzPts val="2000"/>
              <a:buFont typeface="Wingdings" panose="05000000000000000000" pitchFamily="2" charset="2"/>
              <a:buChar char="Ø"/>
            </a:pPr>
            <a:r>
              <a:rPr lang="en-US" sz="2000">
                <a:solidFill>
                  <a:srgbClr val="102649"/>
                </a:solidFill>
                <a:latin typeface="Libre Franklin"/>
                <a:ea typeface="Libre Franklin"/>
                <a:cs typeface="Libre Franklin"/>
                <a:sym typeface="Libre Franklin"/>
              </a:rPr>
              <a:t>July 11		TtT Session (in-person)</a:t>
            </a:r>
            <a:endParaRPr lang="en-US" sz="2000">
              <a:solidFill>
                <a:srgbClr val="102649"/>
              </a:solidFill>
              <a:latin typeface="Libre Franklin"/>
              <a:ea typeface="Libre Franklin"/>
              <a:cs typeface="Libre Franklin"/>
            </a:endParaRPr>
          </a:p>
          <a:p>
            <a:pPr marL="342900" marR="0" lvl="0" indent="-342900" algn="l" rtl="0">
              <a:spcBef>
                <a:spcPts val="0"/>
              </a:spcBef>
              <a:spcAft>
                <a:spcPts val="0"/>
              </a:spcAft>
              <a:buClr>
                <a:srgbClr val="102649"/>
              </a:buClr>
              <a:buSzPts val="2000"/>
              <a:buFont typeface="Wingdings" panose="05000000000000000000" pitchFamily="2" charset="2"/>
              <a:buChar char="Ø"/>
            </a:pPr>
            <a:r>
              <a:rPr lang="en-US" sz="2000">
                <a:solidFill>
                  <a:srgbClr val="102649"/>
                </a:solidFill>
                <a:latin typeface="Libre Franklin"/>
                <a:ea typeface="Libre Franklin"/>
                <a:cs typeface="Libre Franklin"/>
                <a:sym typeface="Libre Franklin"/>
              </a:rPr>
              <a:t>June - Aug.		</a:t>
            </a:r>
            <a:r>
              <a:rPr lang="en-US" sz="2000" u="sng">
                <a:solidFill>
                  <a:schemeClr val="hlink"/>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In-person Staff training:</a:t>
            </a:r>
            <a:endParaRPr lang="en-US" sz="2000">
              <a:solidFill>
                <a:schemeClr val="hlink"/>
              </a:solidFill>
              <a:latin typeface="Libre Franklin"/>
              <a:ea typeface="Libre Franklin"/>
              <a:cs typeface="Libre Franklin"/>
              <a:sym typeface="Libre Franklin"/>
            </a:endParaRPr>
          </a:p>
          <a:p>
            <a:pPr marL="4114800" lvl="8" indent="-355600">
              <a:buClr>
                <a:srgbClr val="102649"/>
              </a:buClr>
              <a:buSzPts val="2000"/>
              <a:buFont typeface="Wingdings" panose="05000000000000000000" pitchFamily="2" charset="2"/>
              <a:buChar char="Ø"/>
            </a:pPr>
            <a:r>
              <a:rPr lang="en-US" sz="2000">
                <a:solidFill>
                  <a:srgbClr val="102649"/>
                </a:solidFill>
                <a:latin typeface="Libre Franklin"/>
                <a:ea typeface="Libre Franklin"/>
                <a:cs typeface="Libre Franklin"/>
                <a:sym typeface="Libre Franklin"/>
              </a:rPr>
              <a:t>OMS Training Videos</a:t>
            </a:r>
            <a:endParaRPr lang="en-US" sz="2000">
              <a:solidFill>
                <a:srgbClr val="102649"/>
              </a:solidFill>
              <a:latin typeface="Libre Franklin"/>
              <a:ea typeface="Libre Franklin"/>
              <a:cs typeface="Libre Franklin"/>
            </a:endParaRPr>
          </a:p>
          <a:p>
            <a:pPr marL="4114800" lvl="8" indent="-355600">
              <a:buClr>
                <a:srgbClr val="102649"/>
              </a:buClr>
              <a:buSzPts val="2000"/>
              <a:buFont typeface="Wingdings" panose="05000000000000000000" pitchFamily="2" charset="2"/>
              <a:buChar char="Ø"/>
            </a:pPr>
            <a:r>
              <a:rPr lang="en-US" sz="2000">
                <a:solidFill>
                  <a:srgbClr val="102649"/>
                </a:solidFill>
                <a:latin typeface="Libre Franklin"/>
                <a:ea typeface="Libre Franklin"/>
                <a:cs typeface="Libre Franklin"/>
                <a:sym typeface="Libre Franklin"/>
              </a:rPr>
              <a:t>Prior Setting Video</a:t>
            </a:r>
            <a:endParaRPr lang="en-US" sz="2000">
              <a:solidFill>
                <a:srgbClr val="102649"/>
              </a:solidFill>
              <a:latin typeface="Libre Franklin"/>
              <a:ea typeface="Libre Franklin"/>
              <a:cs typeface="Libre Franklin"/>
            </a:endParaRPr>
          </a:p>
          <a:p>
            <a:pPr marL="342900" marR="0" lvl="0" indent="-342900" algn="l" rtl="0">
              <a:spcBef>
                <a:spcPts val="0"/>
              </a:spcBef>
              <a:spcAft>
                <a:spcPts val="0"/>
              </a:spcAft>
              <a:buClr>
                <a:srgbClr val="102649"/>
              </a:buClr>
              <a:buSzPts val="2000"/>
              <a:buFont typeface="Wingdings" panose="05000000000000000000" pitchFamily="2" charset="2"/>
              <a:buChar char="Ø"/>
            </a:pPr>
            <a:r>
              <a:rPr lang="en-US" sz="2000">
                <a:solidFill>
                  <a:srgbClr val="102649"/>
                </a:solidFill>
                <a:latin typeface="Libre Franklin"/>
                <a:ea typeface="Libre Franklin"/>
                <a:cs typeface="Libre Franklin"/>
                <a:sym typeface="Libre Franklin"/>
              </a:rPr>
              <a:t>Mid-July - Sept.	District screening windows open</a:t>
            </a:r>
            <a:endParaRPr lang="en-US" sz="2000">
              <a:solidFill>
                <a:srgbClr val="102649"/>
              </a:solidFill>
              <a:latin typeface="Libre Franklin"/>
              <a:ea typeface="Libre Franklin"/>
              <a:cs typeface="Libre Franklin"/>
            </a:endParaRPr>
          </a:p>
          <a:p>
            <a:pPr marL="342900" indent="-342900">
              <a:buClr>
                <a:srgbClr val="102649"/>
              </a:buClr>
              <a:buSzPts val="2000"/>
              <a:buFont typeface="Wingdings" panose="05000000000000000000" pitchFamily="2" charset="2"/>
              <a:buChar char="Ø"/>
            </a:pPr>
            <a:r>
              <a:rPr lang="en-US" sz="2000">
                <a:solidFill>
                  <a:srgbClr val="102649"/>
                </a:solidFill>
                <a:latin typeface="Libre Franklin"/>
                <a:ea typeface="Libre Franklin"/>
                <a:cs typeface="Libre Franklin"/>
                <a:sym typeface="Libre Franklin"/>
              </a:rPr>
              <a:t>Aug. 1                               OMS accounts available *tentative</a:t>
            </a:r>
            <a:endParaRPr lang="en-US" sz="2000">
              <a:solidFill>
                <a:srgbClr val="102649"/>
              </a:solidFill>
              <a:latin typeface="Libre Franklin"/>
              <a:ea typeface="Libre Franklin"/>
              <a:cs typeface="Libre Franklin"/>
            </a:endParaRPr>
          </a:p>
          <a:p>
            <a:pPr marL="342900" marR="0" lvl="0" indent="-342900" algn="l" rtl="0">
              <a:spcBef>
                <a:spcPts val="0"/>
              </a:spcBef>
              <a:spcAft>
                <a:spcPts val="0"/>
              </a:spcAft>
              <a:buClr>
                <a:srgbClr val="102649"/>
              </a:buClr>
              <a:buSzPts val="2000"/>
              <a:buFont typeface="Wingdings" panose="05000000000000000000" pitchFamily="2" charset="2"/>
              <a:buChar char="Ø"/>
            </a:pPr>
            <a:r>
              <a:rPr lang="en-US" sz="2000">
                <a:solidFill>
                  <a:srgbClr val="102649"/>
                </a:solidFill>
                <a:latin typeface="Libre Franklin"/>
                <a:ea typeface="Libre Franklin"/>
                <a:cs typeface="Libre Franklin"/>
                <a:sym typeface="Libre Franklin"/>
              </a:rPr>
              <a:t>Aug. 28 &amp; 29 	TtT Session (virtual)</a:t>
            </a:r>
            <a:endParaRPr lang="en-US" sz="2000">
              <a:solidFill>
                <a:srgbClr val="102649"/>
              </a:solidFill>
              <a:latin typeface="Libre Franklin"/>
              <a:ea typeface="Libre Franklin"/>
              <a:cs typeface="Libre Franklin"/>
            </a:endParaRPr>
          </a:p>
          <a:p>
            <a:pPr marL="342900" marR="0" lvl="0" indent="-342900" algn="l" rtl="0">
              <a:spcBef>
                <a:spcPts val="0"/>
              </a:spcBef>
              <a:spcAft>
                <a:spcPts val="0"/>
              </a:spcAft>
              <a:buClr>
                <a:srgbClr val="102649"/>
              </a:buClr>
              <a:buSzPts val="2000"/>
              <a:buFont typeface="Wingdings" panose="05000000000000000000" pitchFamily="2" charset="2"/>
              <a:buChar char="Ø"/>
            </a:pPr>
            <a:r>
              <a:rPr lang="en-US" sz="2000">
                <a:solidFill>
                  <a:srgbClr val="102649"/>
                </a:solidFill>
                <a:latin typeface="Libre Franklin"/>
                <a:ea typeface="Libre Franklin"/>
                <a:cs typeface="Libre Franklin"/>
                <a:sym typeface="Libre Franklin"/>
              </a:rPr>
              <a:t>Aug. - Oct. 15	OMS and IC data entry</a:t>
            </a:r>
            <a:endParaRPr lang="en-US" sz="2000">
              <a:solidFill>
                <a:srgbClr val="102649"/>
              </a:solidFill>
              <a:latin typeface="Libre Franklin"/>
              <a:ea typeface="Libre Franklin"/>
              <a:cs typeface="Libre Franklin"/>
            </a:endParaRPr>
          </a:p>
          <a:p>
            <a:pPr marL="342900" marR="0" lvl="0" indent="-342900" algn="l" rtl="0">
              <a:spcBef>
                <a:spcPts val="0"/>
              </a:spcBef>
              <a:spcAft>
                <a:spcPts val="0"/>
              </a:spcAft>
              <a:buClr>
                <a:srgbClr val="102649"/>
              </a:buClr>
              <a:buSzPts val="2000"/>
              <a:buFont typeface="Wingdings" panose="05000000000000000000" pitchFamily="2" charset="2"/>
              <a:buChar char="Ø"/>
            </a:pPr>
            <a:r>
              <a:rPr lang="en-US" sz="2000">
                <a:solidFill>
                  <a:srgbClr val="102649"/>
                </a:solidFill>
                <a:latin typeface="Libre Franklin"/>
                <a:ea typeface="Libre Franklin"/>
                <a:cs typeface="Libre Franklin"/>
                <a:sym typeface="Libre Franklin"/>
              </a:rPr>
              <a:t>Fall of 2024		Fall Release of 2023 State Assessment Data</a:t>
            </a:r>
          </a:p>
          <a:p>
            <a:pPr marL="342900" marR="0" lvl="0" indent="-342900" algn="l" rtl="0">
              <a:spcBef>
                <a:spcPts val="0"/>
              </a:spcBef>
              <a:spcAft>
                <a:spcPts val="0"/>
              </a:spcAft>
              <a:buClr>
                <a:srgbClr val="102649"/>
              </a:buClr>
              <a:buSzPts val="2000"/>
              <a:buFont typeface="Wingdings" panose="05000000000000000000" pitchFamily="2" charset="2"/>
              <a:buChar char="Ø"/>
            </a:pPr>
            <a:r>
              <a:rPr lang="en-US" sz="2000">
                <a:solidFill>
                  <a:srgbClr val="102649"/>
                </a:solidFill>
                <a:latin typeface="Libre Franklin"/>
                <a:ea typeface="Libre Franklin"/>
                <a:cs typeface="Libre Franklin"/>
                <a:sym typeface="Libre Franklin"/>
              </a:rPr>
              <a:t>Jan. 2025	 	District Reporting</a:t>
            </a:r>
            <a:endParaRPr lang="en-US" sz="2000">
              <a:solidFill>
                <a:srgbClr val="102649"/>
              </a:solidFill>
              <a:latin typeface="Libre Franklin"/>
              <a:ea typeface="Libre Franklin"/>
              <a:cs typeface="Libre Franklin"/>
            </a:endParaRPr>
          </a:p>
          <a:p>
            <a:pPr marR="0" lvl="0" algn="l" rtl="0">
              <a:spcBef>
                <a:spcPts val="0"/>
              </a:spcBef>
              <a:spcAft>
                <a:spcPts val="0"/>
              </a:spcAft>
              <a:buClr>
                <a:srgbClr val="102649"/>
              </a:buClr>
              <a:buSzPts val="2000"/>
            </a:pPr>
            <a:r>
              <a:rPr lang="en-US" sz="2000">
                <a:solidFill>
                  <a:srgbClr val="102649"/>
                </a:solidFill>
                <a:latin typeface="Libre Franklin"/>
                <a:ea typeface="Libre Franklin"/>
                <a:cs typeface="Libre Franklin"/>
                <a:sym typeface="Libre Franklin"/>
              </a:rPr>
              <a:t>		</a:t>
            </a:r>
            <a:endParaRPr lang="en-US">
              <a:solidFill>
                <a:srgbClr val="102649"/>
              </a:solidFill>
              <a:latin typeface="Libre Franklin"/>
              <a:ea typeface="Libre Franklin"/>
              <a:cs typeface="Libre Franklin"/>
              <a:sym typeface="Libre Franklin"/>
            </a:endParaRPr>
          </a:p>
          <a:p>
            <a:pPr marL="0" marR="0" lvl="0" indent="0" algn="l" rtl="0">
              <a:spcBef>
                <a:spcPts val="0"/>
              </a:spcBef>
              <a:spcAft>
                <a:spcPts val="0"/>
              </a:spcAft>
              <a:buNone/>
            </a:pPr>
            <a:endParaRPr lang="en-US">
              <a:solidFill>
                <a:srgbClr val="007780"/>
              </a:solidFill>
              <a:latin typeface="Libre Franklin"/>
              <a:ea typeface="Libre Franklin"/>
              <a:cs typeface="Libre Franklin"/>
              <a:sym typeface="Libre Franklin"/>
            </a:endParaRPr>
          </a:p>
          <a:p>
            <a:pPr marL="0" marR="0" lvl="0" indent="0" algn="l" rtl="0">
              <a:spcBef>
                <a:spcPts val="0"/>
              </a:spcBef>
              <a:spcAft>
                <a:spcPts val="0"/>
              </a:spcAft>
              <a:buNone/>
            </a:pPr>
            <a:endParaRPr lang="en-US" sz="2000">
              <a:solidFill>
                <a:srgbClr val="007780"/>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849906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5B36-C79A-524A-CBD6-4749BC3884EE}"/>
              </a:ext>
            </a:extLst>
          </p:cNvPr>
          <p:cNvSpPr>
            <a:spLocks noGrp="1"/>
          </p:cNvSpPr>
          <p:nvPr>
            <p:ph type="ctrTitle"/>
          </p:nvPr>
        </p:nvSpPr>
        <p:spPr/>
        <p:txBody>
          <a:bodyPr/>
          <a:lstStyle/>
          <a:p>
            <a:r>
              <a:rPr lang="en-US"/>
              <a:t>Training Requirements</a:t>
            </a:r>
          </a:p>
        </p:txBody>
      </p:sp>
    </p:spTree>
    <p:extLst>
      <p:ext uri="{BB962C8B-B14F-4D97-AF65-F5344CB8AC3E}">
        <p14:creationId xmlns:p14="http://schemas.microsoft.com/office/powerpoint/2010/main" val="3760056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6721A30B168054A8C57A1E09C0A831B" ma:contentTypeVersion="28" ma:contentTypeDescription="" ma:contentTypeScope="" ma:versionID="db8a31a324969f2ed0bc5d035229dd9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e6a1d03e1231cae98a8ae5d30e0b0234"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2023-2024 K Screen Refresh </RoutingRuleDescription>
    <PublishingExpirationDate xmlns="http://schemas.microsoft.com/sharepoint/v3" xsi:nil="true"/>
    <PublishingStartDate xmlns="http://schemas.microsoft.com/sharepoint/v3" xsi:nil="true"/>
    <Publication_x0020_Date xmlns="3a62de7d-ba57-4f43-9dae-9623ba637be0">2023-05-22T04:00:00+00:00</Publication_x0020_Date>
    <Audience1 xmlns="3a62de7d-ba57-4f43-9dae-9623ba637be0">
      <Value>1</Value>
      <Value>2</Value>
    </Audience1>
    <_dlc_DocId xmlns="3a62de7d-ba57-4f43-9dae-9623ba637be0">KYED-484-428</_dlc_DocId>
    <_dlc_DocIdUrl xmlns="3a62de7d-ba57-4f43-9dae-9623ba637be0">
      <Url>https://education-edit.ky.gov/AA/Assessments/_layouts/15/DocIdRedir.aspx?ID=KYED-484-428</Url>
      <Description>KYED-484-428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3434D0A-73E3-43E2-B3DD-37D90BEB0EF6}"/>
</file>

<file path=customXml/itemProps2.xml><?xml version="1.0" encoding="utf-8"?>
<ds:datastoreItem xmlns:ds="http://schemas.openxmlformats.org/officeDocument/2006/customXml" ds:itemID="{C70D4522-EDD2-4326-BD38-D65ABD3DF72F}">
  <ds:schemaRefs>
    <ds:schemaRef ds:uri="http://purl.org/dc/elements/1.1/"/>
    <ds:schemaRef ds:uri="http://www.w3.org/XML/1998/namespace"/>
    <ds:schemaRef ds:uri="http://purl.org/dc/terms/"/>
    <ds:schemaRef ds:uri="http://schemas.microsoft.com/office/infopath/2007/PartnerControls"/>
    <ds:schemaRef ds:uri="http://purl.org/dc/dcmitype/"/>
    <ds:schemaRef ds:uri="http://schemas.microsoft.com/office/2006/documentManagement/types"/>
    <ds:schemaRef ds:uri="http://schemas.microsoft.com/office/2006/metadata/properties"/>
    <ds:schemaRef ds:uri="83349bc2-db27-47a5-af33-2a0b41db4c6f"/>
    <ds:schemaRef ds:uri="http://schemas.openxmlformats.org/package/2006/metadata/core-properties"/>
    <ds:schemaRef ds:uri="4aa2082a-7713-4d7d-8521-39953715c288"/>
  </ds:schemaRefs>
</ds:datastoreItem>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8198DBCC-9CCA-4107-88DF-97D9503E3E35}"/>
</file>

<file path=docProps/app.xml><?xml version="1.0" encoding="utf-8"?>
<Properties xmlns="http://schemas.openxmlformats.org/officeDocument/2006/extended-properties" xmlns:vt="http://schemas.openxmlformats.org/officeDocument/2006/docPropsVTypes">
  <Template>KDE PowerPoint Template 2021</Template>
  <TotalTime>2</TotalTime>
  <Words>6303</Words>
  <Application>Microsoft Office PowerPoint</Application>
  <PresentationFormat>Widescreen</PresentationFormat>
  <Paragraphs>417</Paragraphs>
  <Slides>67</Slides>
  <Notes>58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Calibri</vt:lpstr>
      <vt:lpstr>Franklin Gothic Book</vt:lpstr>
      <vt:lpstr>Franklin Gothic Medium</vt:lpstr>
      <vt:lpstr>Libre Franklin</vt:lpstr>
      <vt:lpstr>Libre Franklin Medium</vt:lpstr>
      <vt:lpstr>Roboto</vt:lpstr>
      <vt:lpstr>Times New Roman</vt:lpstr>
      <vt:lpstr>Wingdings</vt:lpstr>
      <vt:lpstr>Office Theme</vt:lpstr>
      <vt:lpstr>Kentucky’s Common Kindergarten Entry Screener</vt:lpstr>
      <vt:lpstr>Objectives</vt:lpstr>
      <vt:lpstr>Agenda</vt:lpstr>
      <vt:lpstr>Purpose of the Common Kindergarten Entry Screener </vt:lpstr>
      <vt:lpstr>Ordering Process</vt:lpstr>
      <vt:lpstr>Ordering K Screen Materials</vt:lpstr>
      <vt:lpstr>Timeline</vt:lpstr>
      <vt:lpstr>Timeline 2024-2025</vt:lpstr>
      <vt:lpstr>Training Requirements</vt:lpstr>
      <vt:lpstr>K Screen Training Requirements</vt:lpstr>
      <vt:lpstr>Training Reminders</vt:lpstr>
      <vt:lpstr>BRIGANCE Office Hours</vt:lpstr>
      <vt:lpstr>BRIGANCE Screener</vt:lpstr>
      <vt:lpstr>Determine Your Screening Window</vt:lpstr>
      <vt:lpstr>Your Screening Window</vt:lpstr>
      <vt:lpstr> Collect Prior Setting Data</vt:lpstr>
      <vt:lpstr>Repeating Kindergarten Students</vt:lpstr>
      <vt:lpstr>Submit Staff File</vt:lpstr>
      <vt:lpstr>Gather Materials</vt:lpstr>
      <vt:lpstr>Kindergarten Core Assessments</vt:lpstr>
      <vt:lpstr>Core Assessments</vt:lpstr>
      <vt:lpstr>Self-Help and Social Emotional Scales</vt:lpstr>
      <vt:lpstr>Screening Using iPads</vt:lpstr>
      <vt:lpstr>Nonparticipation Students</vt:lpstr>
      <vt:lpstr>Infinite Campus</vt:lpstr>
      <vt:lpstr>Infinite Campus (IC) Preparations</vt:lpstr>
      <vt:lpstr>Entering Prior Setting Data in IC</vt:lpstr>
      <vt:lpstr>Online Management System (OMS)</vt:lpstr>
      <vt:lpstr>OMS Preparations</vt:lpstr>
      <vt:lpstr>Check School/Class List</vt:lpstr>
      <vt:lpstr>Check User List</vt:lpstr>
      <vt:lpstr>OMS Data</vt:lpstr>
      <vt:lpstr>OMS Data Entry</vt:lpstr>
      <vt:lpstr>Submit Core Assessment Data</vt:lpstr>
      <vt:lpstr>Submit Self-Help &amp; Social-Emotional Data</vt:lpstr>
      <vt:lpstr>Save vs. Submit</vt:lpstr>
      <vt:lpstr>Continuing Data Entry</vt:lpstr>
      <vt:lpstr>Avoid Duplicate Entries</vt:lpstr>
      <vt:lpstr>Complete Profile</vt:lpstr>
      <vt:lpstr>OMS Reports</vt:lpstr>
      <vt:lpstr>Children Screened/Not Screened Report</vt:lpstr>
      <vt:lpstr>OMS Reports – Check Data</vt:lpstr>
      <vt:lpstr>OMS Reminders</vt:lpstr>
      <vt:lpstr>Data Entry Reminders</vt:lpstr>
      <vt:lpstr>OMS Updates</vt:lpstr>
      <vt:lpstr>Forgot Username</vt:lpstr>
      <vt:lpstr>Forgot Password/Username Feature</vt:lpstr>
      <vt:lpstr>Forgot Password/Username Feature Continued</vt:lpstr>
      <vt:lpstr>Email Update</vt:lpstr>
      <vt:lpstr>Updated Label for Parent Reports Link</vt:lpstr>
      <vt:lpstr>New System Message</vt:lpstr>
      <vt:lpstr>New System Warning</vt:lpstr>
      <vt:lpstr>Active/Inactive Filter</vt:lpstr>
      <vt:lpstr>Multi-select Option</vt:lpstr>
      <vt:lpstr>Prevent Screening on the Same Date</vt:lpstr>
      <vt:lpstr>Ability to Batch Print Reports</vt:lpstr>
      <vt:lpstr>Online Resource</vt:lpstr>
      <vt:lpstr>Online Resource: Batch Printing</vt:lpstr>
      <vt:lpstr>Resources</vt:lpstr>
      <vt:lpstr>Kindergarten Screen Resources</vt:lpstr>
      <vt:lpstr>Kentucky OMS Training Videos</vt:lpstr>
      <vt:lpstr>Training Videos</vt:lpstr>
      <vt:lpstr>Possible Topics for Experienced Teacher and/or Data Entry Training</vt:lpstr>
      <vt:lpstr>What should I be doing now?</vt:lpstr>
      <vt:lpstr>Next Steps</vt:lpstr>
      <vt:lpstr>Thank you for your time and attention today!</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Hackworth, Michael - Office of Assessment and Accountability</dc:creator>
  <cp:lastModifiedBy>Riley, Ben - Division of Assessment and Accountability Support</cp:lastModifiedBy>
  <cp:revision>2</cp:revision>
  <dcterms:created xsi:type="dcterms:W3CDTF">2021-08-26T18:21:30Z</dcterms:created>
  <dcterms:modified xsi:type="dcterms:W3CDTF">2024-03-27T13:04:40Z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0x0101001BEB557DBE01834EAB47A683706DCD5B0086721A30B168054A8C57A1E09C0A831B</vt:lpwstr>
  </property>
  <property fmtid="{D5CDD505-2E9C-101B-9397-08002B2CF9AE}" pid="3" name="_dlc_DocIdItemGuid">
    <vt:lpwstr>369f14dd-b019-46fe-acd4-dcb2b07aba58</vt:lpwstr>
  </property>
</Properties>
</file>