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09A"/>
    <a:srgbClr val="6F81AC"/>
    <a:srgbClr val="506BA3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6" autoAdjust="0"/>
    <p:restoredTop sz="79240" autoAdjust="0"/>
  </p:normalViewPr>
  <p:slideViewPr>
    <p:cSldViewPr snapToGrid="0">
      <p:cViewPr varScale="1">
        <p:scale>
          <a:sx n="93" d="100"/>
          <a:sy n="93" d="100"/>
        </p:scale>
        <p:origin x="126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8C7E30-CF8B-4C03-8592-E2A5810F841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50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5FB31D-2F54-44C3-B4D6-CEE7F9B7CFE7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1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F97EBB-589F-4B89-9050-0DB69D368F2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38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43FB18-F723-4184-90C2-CE2942DDC16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36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3CABB3-A5A2-4256-9782-57DB58454C8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74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D8B3A-C7DE-4548-B308-2BDE707259B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482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2D289-0E33-4D0A-8FD7-1585AF7CC5E2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07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A531EB-F6CF-4426-9686-757971F565D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321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4F2D65-50B1-4695-9E3A-123D9E494ABA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15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BE274-7533-4028-A295-A86382D9AC08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029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CD8CD-E714-437C-B6F7-BCD3AE2BB25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05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6D6461-759A-4EB6-A11C-21F43F3E5DC1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4D3FDB-5D6F-469A-8C23-61377AA226D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22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F628EB-C9BE-42F1-9A0B-91E29168B143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1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64F2F6-78C5-4DE0-BBB2-8A75E1688BA6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956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662C21-E458-4F3F-AB9E-E7819EBE7B2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1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A67FA-57FB-4F09-A31D-E71BEFB5762F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1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5C69EC-A9D6-46C5-B730-00F716B5BACC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</a:rPr>
              <a:t>Click to edit Master subtitle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4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89456" y="64614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AA/Assessments/kprep/Pages/AltAAAF.asp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2311400" y="4267200"/>
            <a:ext cx="6400800" cy="1600200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4A609A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AAAF</a:t>
            </a:r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1981200" y="1506539"/>
            <a:ext cx="8229600" cy="14700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ALTERNATE ASSESSMENT &amp; ACCOUNTABILITY FOLDER</a:t>
            </a:r>
          </a:p>
        </p:txBody>
      </p:sp>
    </p:spTree>
    <p:extLst>
      <p:ext uri="{BB962C8B-B14F-4D97-AF65-F5344CB8AC3E}">
        <p14:creationId xmlns:p14="http://schemas.microsoft.com/office/powerpoint/2010/main" val="766426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Kentucky Alternate Assessment Code of Ethics document</a:t>
            </a:r>
            <a:endParaRPr lang="en-US" dirty="0"/>
          </a:p>
        </p:txBody>
      </p:sp>
      <p:pic>
        <p:nvPicPr>
          <p:cNvPr id="2" name="Picture 1" descr="Required obligation from all test administrators based on testing ethics and professional liabilities." title="Kentucky Alternate Assessment Code of Ethic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20337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Qualifications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7095" y="1577825"/>
            <a:ext cx="9160042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required online training and quiz conducted for each part of the Alternate Assessment.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 successfully completing and passing the online quiz, print the certificate verifying its completion.  Provide a copy of the certificate in the AAAF, the other to your BAC or DAC before materials are received.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Alternate Assessment Quizzes: Combined Overview/ Attainment Tasks Quiz and Transition Attainment Record Quiz.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1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(Test Window 1)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304800" y="1720516"/>
            <a:ext cx="9721516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	Work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Samples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 per standard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Aligned to the content standard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Score identified</a:t>
            </a:r>
          </a:p>
          <a:p>
            <a:pPr marL="331787" lvl="2" indent="0">
              <a:buNone/>
              <a:defRPr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 include the following</a:t>
            </a:r>
            <a:r>
              <a:rPr lang="en-US" sz="2800" dirty="0" smtClean="0"/>
              <a:t>:</a:t>
            </a:r>
          </a:p>
          <a:p>
            <a:pPr marL="331787" lvl="2" indent="0">
              <a:buNone/>
              <a:defRPr/>
            </a:pPr>
            <a:r>
              <a:rPr lang="en-US" sz="2400" dirty="0" smtClean="0"/>
              <a:t>Name						Date</a:t>
            </a:r>
            <a:endParaRPr lang="en-US" sz="2400" dirty="0"/>
          </a:p>
          <a:p>
            <a:pPr marL="331787" lvl="2" indent="0">
              <a:buNone/>
              <a:defRPr/>
            </a:pPr>
            <a:r>
              <a:rPr lang="en-US" sz="2400" dirty="0" smtClean="0"/>
              <a:t>Grade						Content Area</a:t>
            </a:r>
          </a:p>
          <a:p>
            <a:pPr marL="331787" lvl="2" indent="0">
              <a:buNone/>
              <a:defRPr/>
            </a:pPr>
            <a:r>
              <a:rPr lang="en-US" sz="2400" dirty="0" smtClean="0"/>
              <a:t>Standard					Score (%)</a:t>
            </a:r>
          </a:p>
          <a:p>
            <a:pPr marL="331787" lvl="2" indent="0">
              <a:buNone/>
              <a:defRPr/>
            </a:pPr>
            <a:r>
              <a:rPr lang="en-US" sz="2400" dirty="0" smtClean="0"/>
              <a:t>(ex: 4.1 Grade 4 standard 1)</a:t>
            </a:r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lvl="1" indent="-490538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 indent="-490538">
              <a:defRPr/>
            </a:pPr>
            <a:endParaRPr lang="en-US" dirty="0" smtClean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lvl="1">
              <a:buFont typeface="Wingdings 2" panose="05020102010507070707" pitchFamily="18" charset="2"/>
              <a:buNone/>
              <a:defRPr/>
            </a:pPr>
            <a:endParaRPr lang="en-US" dirty="0" smtClean="0"/>
          </a:p>
          <a:p>
            <a:pPr lvl="1" indent="-547688">
              <a:defRPr/>
            </a:pPr>
            <a:endParaRPr lang="en-US" dirty="0" smtClean="0"/>
          </a:p>
          <a:p>
            <a:pPr lvl="1" indent="-547688">
              <a:defRPr/>
            </a:pPr>
            <a:endParaRPr lang="en-US" dirty="0" smtClean="0"/>
          </a:p>
          <a:p>
            <a:pPr marL="0" lvl="1" indent="0">
              <a:buNone/>
              <a:defRPr/>
            </a:pPr>
            <a:endParaRPr lang="en-US" dirty="0" smtClean="0"/>
          </a:p>
          <a:p>
            <a:pPr marL="0" lvl="1" indent="0">
              <a:buNone/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2 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(Test Window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2"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Work Samples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 per standard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Aligned to the content standard</a:t>
            </a:r>
          </a:p>
          <a:p>
            <a:pPr marL="788987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Score identified</a:t>
            </a:r>
          </a:p>
          <a:p>
            <a:pPr marL="331787" lvl="2" indent="0">
              <a:buNone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Must include the following</a:t>
            </a:r>
            <a:r>
              <a:rPr lang="en-US" dirty="0"/>
              <a:t>:</a:t>
            </a:r>
          </a:p>
          <a:p>
            <a:pPr marL="331787" lvl="2" indent="0">
              <a:buNone/>
              <a:defRPr/>
            </a:pPr>
            <a:r>
              <a:rPr lang="en-US" sz="2400" dirty="0"/>
              <a:t>Name						Date</a:t>
            </a:r>
          </a:p>
          <a:p>
            <a:pPr marL="331787" lvl="2" indent="0">
              <a:buNone/>
              <a:defRPr/>
            </a:pPr>
            <a:r>
              <a:rPr lang="en-US" sz="2400" dirty="0"/>
              <a:t>Grade						Content Area</a:t>
            </a:r>
          </a:p>
          <a:p>
            <a:pPr marL="331787" lvl="2" indent="0">
              <a:buNone/>
              <a:defRPr/>
            </a:pPr>
            <a:r>
              <a:rPr lang="en-US" sz="2400" dirty="0"/>
              <a:t>Standard					Score (%)</a:t>
            </a:r>
          </a:p>
          <a:p>
            <a:pPr marL="331787" lvl="2" indent="0">
              <a:buNone/>
              <a:defRPr/>
            </a:pPr>
            <a:r>
              <a:rPr lang="en-US" sz="2400" dirty="0"/>
              <a:t>(ex: 4.1 Grade 4 standard 1)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3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36884" y="1577825"/>
            <a:ext cx="9705474" cy="45720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charset="0"/>
                <a:cs typeface="Arial" charset="0"/>
              </a:rPr>
              <a:t>Attainment Task score sheet from Test Window 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charset="0"/>
                <a:cs typeface="Arial" charset="0"/>
              </a:rPr>
              <a:t>Supports sheet(s) for any adjustments made to any of the task items from Test Window 1. </a:t>
            </a:r>
            <a:r>
              <a:rPr 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(If no additional supports were required then a support sheet does not need to be completed)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3200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Arial" charset="0"/>
                <a:cs typeface="Arial" charset="0"/>
              </a:rPr>
              <a:t>See next slide for example of Supports Sheet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Attainment Tasks Support Worksheet</a:t>
            </a:r>
            <a:endParaRPr lang="en-US" sz="3600" dirty="0"/>
          </a:p>
        </p:txBody>
      </p:sp>
      <p:pic>
        <p:nvPicPr>
          <p:cNvPr id="21506" name="Picture 3" descr="Any items that need to be adjusted or changed without impacting test content to assist individual student needs." title="Support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1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4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8757" y="1463843"/>
            <a:ext cx="9625263" cy="4572000"/>
          </a:xfrm>
          <a:prstGeom prst="rect">
            <a:avLst/>
          </a:prstGeo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Attainment Task score sheet from Test Window 2</a:t>
            </a:r>
          </a:p>
          <a:p>
            <a:pPr marL="0" indent="0"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cs typeface="Arial" charset="0"/>
              </a:rPr>
              <a:t>Supports sheet(s) for any adjustments made to any of the task items from Test Window 2. </a:t>
            </a:r>
            <a:r>
              <a:rPr lang="en-US" sz="2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(If no additional supports were required then a support sheet does not need to be submitted)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5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0420" y="1679776"/>
            <a:ext cx="9641305" cy="4572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Anecdotal Notes: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regarding specific student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that could impact either </a:t>
            </a: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Attainment Task test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example might be that a student was hospitalized for two weeks during the mathematics assessment. Another may be that a restraint occurred during testing. Hopes are neither of these happen, but unfortunately they do occur.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altLang="en-US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" y="1255295"/>
            <a:ext cx="9673389" cy="4572000"/>
          </a:xfrm>
          <a:prstGeom prst="rect">
            <a:avLst/>
          </a:prstGeom>
        </p:spPr>
        <p:txBody>
          <a:bodyPr/>
          <a:lstStyle/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TRANSITION ATTAINMENT RECORD (TAR)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Required for students in grade 11.</a:t>
            </a:r>
          </a:p>
          <a:p>
            <a:pPr marL="274320" indent="-274320">
              <a:spcBef>
                <a:spcPts val="580"/>
              </a:spcBef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	Optional at grades 12 and 14 if benchmark not met at  grade11.</a:t>
            </a:r>
          </a:p>
          <a:p>
            <a:pPr marL="262890" lvl="1" indent="0">
              <a:spcBef>
                <a:spcPts val="370"/>
              </a:spcBef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5790" lvl="1" indent="-342900">
              <a:spcBef>
                <a:spcPts val="37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Documentation concerning meeting held to complete the record (i.e., who, where, and when).</a:t>
            </a:r>
          </a:p>
          <a:p>
            <a:pPr marL="605790" lvl="1" indent="-342900">
              <a:spcBef>
                <a:spcPts val="37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Original completed Transition Attainment Record document</a:t>
            </a:r>
            <a:r>
              <a:rPr lang="en-US" sz="2400" dirty="0" smtClean="0"/>
              <a:t> .</a:t>
            </a:r>
          </a:p>
          <a:p>
            <a:pPr marL="605790" lvl="1" indent="-342900">
              <a:spcBef>
                <a:spcPts val="370"/>
              </a:spcBef>
              <a:defRPr/>
            </a:pPr>
            <a:r>
              <a:rPr lang="en-US" sz="2400" dirty="0"/>
              <a:t> </a:t>
            </a:r>
            <a:r>
              <a:rPr lang="en-US" sz="2400" dirty="0" smtClean="0"/>
              <a:t>List all participating members on the original document.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AAAF Review Form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4799" y="1386306"/>
            <a:ext cx="9897979" cy="4572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review is not part of accountability but instead focuses on classroom instruction provided to students participating in the Kentucky Alternate Assessment.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Kentucky Department of Education no longer requires the AAAF to be kept as a requirement of the state. The decision to use the AAAF beginning in the fall 2020 will be a district decision only.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9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5440" y="1577825"/>
            <a:ext cx="9560560" cy="45720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Kentucky Department of Education no longer requires the AAAF to be kept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requirement of the state.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decision to use the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AAAF beginning in the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will be a district decision only.</a:t>
            </a:r>
          </a:p>
          <a:p>
            <a:pPr marL="0" indent="0" eaLnBrk="1" hangingPunct="1"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AAAF should not be considered a student working folder; as it will require some student work within, but not all daily assignments should be included.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PowerPoint will provide additional information to the specific contents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AAAF.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AAAF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78280"/>
            <a:ext cx="777240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Information Page </a:t>
            </a: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(required)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Code of Ethics (Found in Alternate K- PREP Resources)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 Qualification Quiz(s) (quizzes provided with Alternate Assessment Online Trainings):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Overview/Attainment Tasks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Attainment Record- applies to teachers of students in grade 11, if a grade 12 or 14 student will be administered the TAR, those teachers should also be trained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AAAF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346200"/>
            <a:ext cx="9580880" cy="45720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000" b="1" dirty="0">
                <a:latin typeface="Arial" charset="0"/>
                <a:cs typeface="Arial" charset="0"/>
              </a:rPr>
              <a:t>ATTAINMENT TASKS</a:t>
            </a:r>
            <a:r>
              <a:rPr lang="en-US" sz="20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Section 1-Work </a:t>
            </a:r>
            <a:r>
              <a:rPr lang="en-US" sz="2400" dirty="0" smtClean="0">
                <a:latin typeface="Arial" charset="0"/>
                <a:cs typeface="Arial" charset="0"/>
              </a:rPr>
              <a:t>Samples (Test Window 1)</a:t>
            </a:r>
            <a:endParaRPr lang="en-US" sz="2400" dirty="0">
              <a:latin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charset="0"/>
              <a:cs typeface="Arial" charset="0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Section 2- Work </a:t>
            </a:r>
            <a:r>
              <a:rPr lang="en-US" sz="2400" dirty="0" smtClean="0">
                <a:latin typeface="Arial" charset="0"/>
                <a:cs typeface="Arial" charset="0"/>
              </a:rPr>
              <a:t>Samples (Test Window 2)</a:t>
            </a:r>
          </a:p>
          <a:p>
            <a:pPr marL="0" indent="0" eaLnBrk="1" hangingPunct="1">
              <a:buNone/>
              <a:defRPr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charset="0"/>
                <a:cs typeface="Arial" charset="0"/>
              </a:rPr>
              <a:t>Section 3- Attainment Task Scores from Test Window 1 and Supports Sheet (if one was required)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AAAF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376680"/>
            <a:ext cx="961136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4- Attainment Task Scores from Test Window 2 and Supports Sheet (if one was required)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Section 5- Anecdotal Notes </a:t>
            </a:r>
            <a:r>
              <a:rPr lang="en-US" alt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(supporting notes regarding specific student information on either of the Attainment Task test windows)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70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of the AAAF</a:t>
            </a:r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488440"/>
            <a:ext cx="9509760" cy="4572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TRANSITION ATTAINMENT RECORD (TAR)</a:t>
            </a:r>
          </a:p>
          <a:p>
            <a:pPr marL="0" indent="0">
              <a:spcBef>
                <a:spcPts val="580"/>
              </a:spcBef>
              <a:buNone/>
              <a:defRPr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Required for students in grade 11.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3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Optional for students in grades 12 or 14 if benchmark not met at grade 11.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3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580"/>
              </a:spcBef>
              <a:buNone/>
              <a:defRPr/>
            </a:pP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Section 6</a:t>
            </a:r>
            <a:r>
              <a:rPr lang="en-US" sz="3100" dirty="0" smtClean="0">
                <a:latin typeface="Arial" pitchFamily="34" charset="0"/>
                <a:cs typeface="Arial" pitchFamily="34" charset="0"/>
              </a:rPr>
              <a:t>-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Location where the supporting documentation is stored (e.g., Individualized Education Program (IEP) data in Due Process Folder)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Original completed Transition Attainment Record document. 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3100" dirty="0" smtClean="0">
                <a:latin typeface="Arial" pitchFamily="34" charset="0"/>
                <a:cs typeface="Arial" pitchFamily="34" charset="0"/>
              </a:rPr>
              <a:t>All participating members listed on original document.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Information Page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AAAF &amp; CRAAF</a:t>
            </a:r>
            <a:b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43080" y="1833880"/>
            <a:ext cx="9022080" cy="457200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Provides the following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Name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Grade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SSID (Student Identification Number)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Placement or Enrollment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Accommodations (List all accommodations identified on the students IEP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Teachers name and signature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AAAF and CRAAF Student Information Page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Student information page for the Alternate Assessment and Accountability Folder and the Career Ready Alternate Assessment Folder." title="Combined Student Information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of Ethics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80054" y="1577825"/>
            <a:ext cx="77724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580"/>
              </a:spcBef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Identifies specific assessment policies such as: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Professional Ethics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Educational Defensibility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 Ownership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Accommodations</a:t>
            </a:r>
          </a:p>
          <a:p>
            <a:pPr marL="548640" lvl="1">
              <a:spcBef>
                <a:spcPts val="370"/>
              </a:spcBef>
              <a:buFont typeface="Wingdings 2"/>
              <a:buChar char="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Student Performance</a:t>
            </a:r>
          </a:p>
          <a:p>
            <a:pPr marL="548640" lvl="1">
              <a:spcBef>
                <a:spcPts val="370"/>
              </a:spcBef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spcBef>
                <a:spcPts val="370"/>
              </a:spcBef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eachers may sign one Code of Ethics and provide   copies to multiple student AAAF folders. An original is not required for every student.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KDE:OAA:DAAS:KO: July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BC57F15-1EB7-4B3F-8F8C-D9989F760C07}" vid="{F99D259D-31FA-4B3E-8AAF-593522EED5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3DB3E3307DB6284E80C5A27716C52EA7" ma:contentTypeVersion="28" ma:contentTypeDescription="" ma:contentTypeScope="" ma:versionID="014b0b9a6f480ec19f71ccdc31db1de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e6a1d03e1231cae98a8ae5d30e0b0234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_x0020_Date xmlns="3a62de7d-ba57-4f43-9dae-9623ba637be0">2020-07-13T04:00:00+00:00</Publication_x0020_Date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>AAAF Training - Updated July 2020</RoutingRuleDescription>
    <PublishingExpirationDate xmlns="http://schemas.microsoft.com/sharepoint/v3" xsi:nil="true"/>
    <PublishingStartDate xmlns="http://schemas.microsoft.com/sharepoint/v3" xsi:nil="true"/>
    <Audience1 xmlns="3a62de7d-ba57-4f43-9dae-9623ba637be0">
      <Value>1</Value>
    </Audience1>
    <_dlc_DocId xmlns="3a62de7d-ba57-4f43-9dae-9623ba637be0">KYED-370-361</_dlc_DocId>
    <_dlc_DocIdUrl xmlns="3a62de7d-ba57-4f43-9dae-9623ba637be0">
      <Url>https://www.education.ky.gov/AA/Assessments/kprep/_layouts/15/DocIdRedir.aspx?ID=KYED-370-361</Url>
      <Description>KYED-370-361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9DD46B-0E18-45E7-80D2-232690D7EBFA}"/>
</file>

<file path=customXml/itemProps2.xml><?xml version="1.0" encoding="utf-8"?>
<ds:datastoreItem xmlns:ds="http://schemas.openxmlformats.org/officeDocument/2006/customXml" ds:itemID="{62C23E9A-708A-4488-BC53-5F393D41DE67}">
  <ds:schemaRefs>
    <ds:schemaRef ds:uri="cf3aa28c-8d44-408c-a5ca-996a87f6cd5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8aeabe4-0dec-4482-a76a-bb57f37294f4"/>
    <ds:schemaRef ds:uri="5bc9d522-2386-425a-9f2a-a617cf877ec0"/>
    <ds:schemaRef ds:uri="http://purl.org/dc/terms/"/>
    <ds:schemaRef ds:uri="e933af85-a9ee-4a70-b6e0-74d4f32bb51d"/>
    <ds:schemaRef ds:uri="http://purl.org/dc/dcmitype/"/>
    <ds:schemaRef ds:uri="http://schemas.microsoft.com/office/2006/documentManagement/types"/>
    <ds:schemaRef ds:uri="b062eb0a-ada4-4626-816e-5cd0be926cf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E321AF2-74C7-4D9D-AED8-6CB2A3D8D9AD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474</TotalTime>
  <Words>824</Words>
  <Application>Microsoft Office PowerPoint</Application>
  <PresentationFormat>Widescreen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Franklin Gothic Medium</vt:lpstr>
      <vt:lpstr>Georgia</vt:lpstr>
      <vt:lpstr>Wingdings</vt:lpstr>
      <vt:lpstr>Wingdings 2</vt:lpstr>
      <vt:lpstr>Wingdings 3</vt:lpstr>
      <vt:lpstr>Theme1</vt:lpstr>
      <vt:lpstr>    ALTERNATE ASSESSMENT &amp; ACCOUNTABILITY FOLDER</vt:lpstr>
      <vt:lpstr>IMPORTANT</vt:lpstr>
      <vt:lpstr>Components of the AAAF</vt:lpstr>
      <vt:lpstr>Components of the AAAF</vt:lpstr>
      <vt:lpstr>Components of the AAAF</vt:lpstr>
      <vt:lpstr>Components of the AAAF</vt:lpstr>
      <vt:lpstr>Student Information Page for AAAF &amp; CRAAF </vt:lpstr>
      <vt:lpstr>Combined AAAF and CRAAF Student Information Page</vt:lpstr>
      <vt:lpstr>Code of Ethics</vt:lpstr>
      <vt:lpstr>Kentucky Alternate Assessment Code of Ethics document</vt:lpstr>
      <vt:lpstr>Teacher Qualifications</vt:lpstr>
      <vt:lpstr>Section 1  (Test Window 1)</vt:lpstr>
      <vt:lpstr>Section 2  (Test Window 2)</vt:lpstr>
      <vt:lpstr>Section 3</vt:lpstr>
      <vt:lpstr>Attainment Tasks Support Worksheet</vt:lpstr>
      <vt:lpstr>Section 4</vt:lpstr>
      <vt:lpstr>Section 5</vt:lpstr>
      <vt:lpstr>Section 6</vt:lpstr>
      <vt:lpstr>AAAF Review Form</vt:lpstr>
    </vt:vector>
  </TitlesOfParts>
  <Company>Kentucky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AAAF</dc:title>
  <dc:creator>Blessing, Rebecca - Director, Division of Communications</dc:creator>
  <cp:lastModifiedBy>O'Hair, Kevin - Division of Assessment Support</cp:lastModifiedBy>
  <cp:revision>156</cp:revision>
  <dcterms:created xsi:type="dcterms:W3CDTF">2016-05-23T03:56:12Z</dcterms:created>
  <dcterms:modified xsi:type="dcterms:W3CDTF">2020-06-23T11:09:29Z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0x0101001BEB557DBE01834EAB47A683706DCD5B003DB3E3307DB6284E80C5A27716C52EA7</vt:lpwstr>
  </property>
  <property fmtid="{D5CDD505-2E9C-101B-9397-08002B2CF9AE}" pid="3" name="_dlc_DocIdItemGuid">
    <vt:lpwstr>f6c2e4bb-0283-4fb6-ac87-4c81b569aa4a</vt:lpwstr>
  </property>
</Properties>
</file>