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190"/>
  </p:notesMasterIdLst>
  <p:sldIdLst>
    <p:sldId id="256" r:id="rId2"/>
    <p:sldId id="412" r:id="rId3"/>
    <p:sldId id="260" r:id="rId4"/>
    <p:sldId id="259" r:id="rId5"/>
    <p:sldId id="258" r:id="rId6"/>
    <p:sldId id="261" r:id="rId7"/>
    <p:sldId id="262" r:id="rId8"/>
    <p:sldId id="263" r:id="rId9"/>
    <p:sldId id="266" r:id="rId10"/>
    <p:sldId id="410"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413" r:id="rId47"/>
    <p:sldId id="422" r:id="rId48"/>
    <p:sldId id="414" r:id="rId49"/>
    <p:sldId id="415"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47" r:id="rId70"/>
    <p:sldId id="319" r:id="rId71"/>
    <p:sldId id="348" r:id="rId72"/>
    <p:sldId id="349" r:id="rId73"/>
    <p:sldId id="320" r:id="rId74"/>
    <p:sldId id="350" r:id="rId75"/>
    <p:sldId id="321" r:id="rId76"/>
    <p:sldId id="322" r:id="rId77"/>
    <p:sldId id="351" r:id="rId78"/>
    <p:sldId id="352" r:id="rId79"/>
    <p:sldId id="323" r:id="rId80"/>
    <p:sldId id="324" r:id="rId81"/>
    <p:sldId id="326" r:id="rId82"/>
    <p:sldId id="327" r:id="rId83"/>
    <p:sldId id="353" r:id="rId84"/>
    <p:sldId id="427" r:id="rId85"/>
    <p:sldId id="426" r:id="rId86"/>
    <p:sldId id="355" r:id="rId87"/>
    <p:sldId id="328" r:id="rId88"/>
    <p:sldId id="354" r:id="rId89"/>
    <p:sldId id="325" r:id="rId90"/>
    <p:sldId id="434" r:id="rId91"/>
    <p:sldId id="436" r:id="rId92"/>
    <p:sldId id="435" r:id="rId93"/>
    <p:sldId id="437" r:id="rId94"/>
    <p:sldId id="356" r:id="rId95"/>
    <p:sldId id="428" r:id="rId96"/>
    <p:sldId id="429" r:id="rId97"/>
    <p:sldId id="430" r:id="rId98"/>
    <p:sldId id="431" r:id="rId99"/>
    <p:sldId id="432" r:id="rId100"/>
    <p:sldId id="433" r:id="rId101"/>
    <p:sldId id="329" r:id="rId102"/>
    <p:sldId id="330" r:id="rId103"/>
    <p:sldId id="331" r:id="rId104"/>
    <p:sldId id="332" r:id="rId105"/>
    <p:sldId id="333" r:id="rId106"/>
    <p:sldId id="334" r:id="rId107"/>
    <p:sldId id="335" r:id="rId108"/>
    <p:sldId id="336" r:id="rId109"/>
    <p:sldId id="337" r:id="rId110"/>
    <p:sldId id="338" r:id="rId111"/>
    <p:sldId id="339" r:id="rId112"/>
    <p:sldId id="340" r:id="rId113"/>
    <p:sldId id="341" r:id="rId114"/>
    <p:sldId id="342" r:id="rId115"/>
    <p:sldId id="343" r:id="rId116"/>
    <p:sldId id="344" r:id="rId117"/>
    <p:sldId id="345" r:id="rId118"/>
    <p:sldId id="416" r:id="rId119"/>
    <p:sldId id="417" r:id="rId120"/>
    <p:sldId id="421" r:id="rId121"/>
    <p:sldId id="346" r:id="rId122"/>
    <p:sldId id="358" r:id="rId123"/>
    <p:sldId id="359" r:id="rId124"/>
    <p:sldId id="360" r:id="rId125"/>
    <p:sldId id="361" r:id="rId126"/>
    <p:sldId id="362" r:id="rId127"/>
    <p:sldId id="363" r:id="rId128"/>
    <p:sldId id="364" r:id="rId129"/>
    <p:sldId id="365" r:id="rId130"/>
    <p:sldId id="366" r:id="rId131"/>
    <p:sldId id="438" r:id="rId132"/>
    <p:sldId id="439" r:id="rId133"/>
    <p:sldId id="367" r:id="rId134"/>
    <p:sldId id="368" r:id="rId135"/>
    <p:sldId id="369" r:id="rId136"/>
    <p:sldId id="370" r:id="rId137"/>
    <p:sldId id="371"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440" r:id="rId152"/>
    <p:sldId id="441" r:id="rId153"/>
    <p:sldId id="442" r:id="rId154"/>
    <p:sldId id="443" r:id="rId155"/>
    <p:sldId id="444" r:id="rId156"/>
    <p:sldId id="445" r:id="rId157"/>
    <p:sldId id="446" r:id="rId158"/>
    <p:sldId id="447" r:id="rId159"/>
    <p:sldId id="448" r:id="rId160"/>
    <p:sldId id="449" r:id="rId161"/>
    <p:sldId id="385" r:id="rId162"/>
    <p:sldId id="386" r:id="rId163"/>
    <p:sldId id="387" r:id="rId164"/>
    <p:sldId id="388" r:id="rId165"/>
    <p:sldId id="389" r:id="rId166"/>
    <p:sldId id="390" r:id="rId167"/>
    <p:sldId id="391" r:id="rId168"/>
    <p:sldId id="392" r:id="rId169"/>
    <p:sldId id="393" r:id="rId170"/>
    <p:sldId id="394" r:id="rId171"/>
    <p:sldId id="395" r:id="rId172"/>
    <p:sldId id="396" r:id="rId173"/>
    <p:sldId id="397" r:id="rId174"/>
    <p:sldId id="418" r:id="rId175"/>
    <p:sldId id="419" r:id="rId176"/>
    <p:sldId id="420" r:id="rId177"/>
    <p:sldId id="401" r:id="rId178"/>
    <p:sldId id="399" r:id="rId179"/>
    <p:sldId id="402" r:id="rId180"/>
    <p:sldId id="403" r:id="rId181"/>
    <p:sldId id="423" r:id="rId182"/>
    <p:sldId id="424" r:id="rId183"/>
    <p:sldId id="411" r:id="rId184"/>
    <p:sldId id="409" r:id="rId185"/>
    <p:sldId id="405" r:id="rId186"/>
    <p:sldId id="406" r:id="rId187"/>
    <p:sldId id="407" r:id="rId188"/>
    <p:sldId id="408" r:id="rId1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72" autoAdjust="0"/>
  </p:normalViewPr>
  <p:slideViewPr>
    <p:cSldViewPr snapToGrid="0">
      <p:cViewPr varScale="1">
        <p:scale>
          <a:sx n="51" d="100"/>
          <a:sy n="51" d="100"/>
        </p:scale>
        <p:origin x="88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customXml" Target="../customXml/item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customXml" Target="../customXml/item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customXml" Target="../customXml/item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customXml" Target="../customXml/item4.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D7BF7-401F-492E-BE93-6B36570E9CE8}"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6FA-3DD4-4A50-B2BE-63FCB8D58BC1}" type="slidenum">
              <a:rPr lang="en-US" smtClean="0"/>
              <a:t>‹#›</a:t>
            </a:fld>
            <a:endParaRPr lang="en-US"/>
          </a:p>
        </p:txBody>
      </p:sp>
    </p:spTree>
    <p:extLst>
      <p:ext uri="{BB962C8B-B14F-4D97-AF65-F5344CB8AC3E}">
        <p14:creationId xmlns:p14="http://schemas.microsoft.com/office/powerpoint/2010/main" val="17336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 score of 85% must be achieved on the open book exam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8</a:t>
            </a:fld>
            <a:endParaRPr lang="en-US"/>
          </a:p>
        </p:txBody>
      </p:sp>
    </p:spTree>
    <p:extLst>
      <p:ext uri="{BB962C8B-B14F-4D97-AF65-F5344CB8AC3E}">
        <p14:creationId xmlns:p14="http://schemas.microsoft.com/office/powerpoint/2010/main" val="137388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(KRS 158.838, KRS 217.186, KRS 1526.502)</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12</a:t>
            </a:fld>
            <a:endParaRPr lang="en-US"/>
          </a:p>
        </p:txBody>
      </p:sp>
    </p:spTree>
    <p:extLst>
      <p:ext uri="{BB962C8B-B14F-4D97-AF65-F5344CB8AC3E}">
        <p14:creationId xmlns:p14="http://schemas.microsoft.com/office/powerpoint/2010/main" val="8580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and other laws are in place to govern the practice of nurses in the state of Kentucky and to ensure the health and safety of those served</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a:t>
            </a:fld>
            <a:endParaRPr lang="en-US"/>
          </a:p>
        </p:txBody>
      </p:sp>
    </p:spTree>
    <p:extLst>
      <p:ext uri="{BB962C8B-B14F-4D97-AF65-F5344CB8AC3E}">
        <p14:creationId xmlns:p14="http://schemas.microsoft.com/office/powerpoint/2010/main" val="215010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182</a:t>
            </a:fld>
            <a:endParaRPr lang="en-US"/>
          </a:p>
        </p:txBody>
      </p:sp>
    </p:spTree>
    <p:extLst>
      <p:ext uri="{BB962C8B-B14F-4D97-AF65-F5344CB8AC3E}">
        <p14:creationId xmlns:p14="http://schemas.microsoft.com/office/powerpoint/2010/main" val="3890782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21A52FE1-8F4D-401F-B0B0-EBFA60A8163C}" type="datetimeFigureOut">
              <a:rPr lang="en-US" smtClean="0"/>
              <a:t>6/9/2021</a:t>
            </a:fld>
            <a:endParaRPr lang="en-US"/>
          </a:p>
        </p:txBody>
      </p:sp>
    </p:spTree>
    <p:extLst>
      <p:ext uri="{BB962C8B-B14F-4D97-AF65-F5344CB8AC3E}">
        <p14:creationId xmlns:p14="http://schemas.microsoft.com/office/powerpoint/2010/main" val="163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3424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r>
              <a:rPr lang="en-US"/>
              <a:t>Click icon to add picture</a:t>
            </a:r>
            <a:endParaRPr lang="en-US" dirty="0"/>
          </a:p>
        </p:txBody>
      </p:sp>
      <p:sp>
        <p:nvSpPr>
          <p:cNvPr id="6" name="Picture Placeholder 3"/>
          <p:cNvSpPr>
            <a:spLocks noGrp="1"/>
          </p:cNvSpPr>
          <p:nvPr>
            <p:ph type="pic" sz="quarter" idx="14"/>
          </p:nvPr>
        </p:nvSpPr>
        <p:spPr>
          <a:xfrm>
            <a:off x="573088" y="514924"/>
            <a:ext cx="2525712" cy="1792288"/>
          </a:xfrm>
        </p:spPr>
        <p:txBody>
          <a:bodyPr/>
          <a:lstStyle/>
          <a:p>
            <a:r>
              <a:rPr lang="en-US"/>
              <a:t>Click icon to add picture</a:t>
            </a:r>
            <a:endParaRPr lang="en-US" dirty="0"/>
          </a:p>
        </p:txBody>
      </p:sp>
      <p:sp>
        <p:nvSpPr>
          <p:cNvPr id="8" name="Picture Placeholder 3"/>
          <p:cNvSpPr>
            <a:spLocks noGrp="1"/>
          </p:cNvSpPr>
          <p:nvPr>
            <p:ph type="pic" sz="quarter" idx="15"/>
          </p:nvPr>
        </p:nvSpPr>
        <p:spPr>
          <a:xfrm>
            <a:off x="573088" y="4744990"/>
            <a:ext cx="2525712" cy="1792288"/>
          </a:xfrm>
        </p:spPr>
        <p:txBody>
          <a:bodyPr/>
          <a:lstStyle/>
          <a:p>
            <a:r>
              <a:rPr lang="en-US"/>
              <a:t>Click icon to add picture</a:t>
            </a:r>
            <a:endParaRPr lang="en-US" dirty="0"/>
          </a:p>
        </p:txBody>
      </p:sp>
    </p:spTree>
    <p:extLst>
      <p:ext uri="{BB962C8B-B14F-4D97-AF65-F5344CB8AC3E}">
        <p14:creationId xmlns:p14="http://schemas.microsoft.com/office/powerpoint/2010/main" val="4248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1986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4353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29459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0066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3985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17704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29104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897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r>
              <a:rPr lang="en-US"/>
              <a:t>Click icon to add picture</a:t>
            </a:r>
            <a:endParaRPr lang="en-US" dirty="0"/>
          </a:p>
        </p:txBody>
      </p:sp>
    </p:spTree>
    <p:extLst>
      <p:ext uri="{BB962C8B-B14F-4D97-AF65-F5344CB8AC3E}">
        <p14:creationId xmlns:p14="http://schemas.microsoft.com/office/powerpoint/2010/main" val="53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77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3B72DA96-0A3D-424C-BD25-5359D430724D}"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3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3B72DA96-0A3D-424C-BD25-5359D430724D}" type="slidenum">
              <a:rPr lang="en-US" smtClean="0"/>
              <a:t>‹#›</a:t>
            </a:fld>
            <a:endParaRPr lang="en-US"/>
          </a:p>
        </p:txBody>
      </p:sp>
    </p:spTree>
    <p:extLst>
      <p:ext uri="{BB962C8B-B14F-4D97-AF65-F5344CB8AC3E}">
        <p14:creationId xmlns:p14="http://schemas.microsoft.com/office/powerpoint/2010/main" val="39420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3B72DA96-0A3D-424C-BD25-5359D430724D}" type="slidenum">
              <a:rPr lang="en-US" smtClean="0"/>
              <a:t>‹#›</a:t>
            </a:fld>
            <a:endParaRPr lang="en-US"/>
          </a:p>
        </p:txBody>
      </p:sp>
    </p:spTree>
    <p:extLst>
      <p:ext uri="{BB962C8B-B14F-4D97-AF65-F5344CB8AC3E}">
        <p14:creationId xmlns:p14="http://schemas.microsoft.com/office/powerpoint/2010/main" val="303472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olicy/gen/guid/fpco/ferpa/index.html?src=r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s://www.youtube.com/watch?v=v8LtkK2KLtI"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hyperlink" Target="https://apps.legislature.ky.gov/lrcsearch" TargetMode="Externa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www.pathlms.com/nasn/courses/3353"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trip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fda.gov/ForConsumers/ConsumerUpdates/ucm101653.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drug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school building" title="Course Overview"/>
          <p:cNvPicPr/>
          <p:nvPr/>
        </p:nvPicPr>
        <p:blipFill>
          <a:blip r:embed="rId2">
            <a:extLst>
              <a:ext uri="{28A0092B-C50C-407E-A947-70E740481C1C}">
                <a14:useLocalDpi xmlns:a14="http://schemas.microsoft.com/office/drawing/2010/main" val="0"/>
              </a:ext>
            </a:extLst>
          </a:blip>
          <a:srcRect/>
          <a:stretch>
            <a:fillRect/>
          </a:stretch>
        </p:blipFill>
        <p:spPr bwMode="auto">
          <a:xfrm>
            <a:off x="5912829" y="151816"/>
            <a:ext cx="3694430" cy="3456940"/>
          </a:xfrm>
          <a:prstGeom prst="rect">
            <a:avLst/>
          </a:prstGeom>
          <a:noFill/>
        </p:spPr>
      </p:pic>
      <p:sp>
        <p:nvSpPr>
          <p:cNvPr id="2" name="Title 1"/>
          <p:cNvSpPr>
            <a:spLocks noGrp="1"/>
          </p:cNvSpPr>
          <p:nvPr>
            <p:ph type="ctrTitle"/>
          </p:nvPr>
        </p:nvSpPr>
        <p:spPr>
          <a:xfrm>
            <a:off x="627508" y="2250827"/>
            <a:ext cx="5769558" cy="1086634"/>
          </a:xfrm>
        </p:spPr>
        <p:txBody>
          <a:bodyPr/>
          <a:lstStyle/>
          <a:p>
            <a:r>
              <a:rPr lang="en-US" sz="4000" dirty="0"/>
              <a:t>KDE Medication Administration for Unlicensed School Personnel (Regular and Emergency)</a:t>
            </a:r>
          </a:p>
        </p:txBody>
      </p:sp>
      <p:sp>
        <p:nvSpPr>
          <p:cNvPr id="3" name="Subtitle 2"/>
          <p:cNvSpPr>
            <a:spLocks noGrp="1"/>
          </p:cNvSpPr>
          <p:nvPr>
            <p:ph type="subTitle" idx="1"/>
          </p:nvPr>
        </p:nvSpPr>
        <p:spPr>
          <a:xfrm>
            <a:off x="601274" y="3623825"/>
            <a:ext cx="8835339" cy="2620438"/>
          </a:xfrm>
        </p:spPr>
        <p:txBody>
          <a:bodyPr>
            <a:normAutofit/>
          </a:bodyPr>
          <a:lstStyle/>
          <a:p>
            <a:pPr algn="l"/>
            <a:r>
              <a:rPr lang="en-US" dirty="0"/>
              <a:t>Module I:  Legal Issues, Policies and Procedures</a:t>
            </a:r>
          </a:p>
          <a:p>
            <a:pPr algn="l"/>
            <a:r>
              <a:rPr lang="en-US" dirty="0"/>
              <a:t>Module II:  Medication Administration</a:t>
            </a:r>
          </a:p>
          <a:p>
            <a:pPr algn="l"/>
            <a:r>
              <a:rPr lang="en-US" dirty="0"/>
              <a:t>Module III:  Emergency Medication Administration</a:t>
            </a:r>
          </a:p>
          <a:p>
            <a:pPr algn="l"/>
            <a:r>
              <a:rPr lang="en-US" dirty="0"/>
              <a:t>Module IV:  Local School District Policies and Procedures</a:t>
            </a:r>
          </a:p>
          <a:p>
            <a:endParaRPr lang="en-US" dirty="0"/>
          </a:p>
          <a:p>
            <a:endParaRPr lang="en-US" dirty="0"/>
          </a:p>
        </p:txBody>
      </p:sp>
    </p:spTree>
    <p:extLst>
      <p:ext uri="{BB962C8B-B14F-4D97-AF65-F5344CB8AC3E}">
        <p14:creationId xmlns:p14="http://schemas.microsoft.com/office/powerpoint/2010/main" val="28236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Educational Rights and Privacy Act (FERPA)</a:t>
            </a:r>
            <a:br>
              <a:rPr lang="en-US" dirty="0"/>
            </a:br>
            <a:endParaRPr lang="en-US" dirty="0"/>
          </a:p>
        </p:txBody>
      </p:sp>
      <p:sp>
        <p:nvSpPr>
          <p:cNvPr id="3" name="Text Placeholder 2"/>
          <p:cNvSpPr>
            <a:spLocks noGrp="1"/>
          </p:cNvSpPr>
          <p:nvPr>
            <p:ph type="body" sz="quarter" idx="13"/>
          </p:nvPr>
        </p:nvSpPr>
        <p:spPr>
          <a:xfrm>
            <a:off x="555786" y="1504060"/>
            <a:ext cx="9188715" cy="5289847"/>
          </a:xfrm>
        </p:spPr>
        <p:txBody>
          <a:bodyPr>
            <a:normAutofit fontScale="47500" lnSpcReduction="20000"/>
          </a:bodyPr>
          <a:lstStyle/>
          <a:p>
            <a:pPr marL="0" indent="0" hangingPunct="0">
              <a:lnSpc>
                <a:spcPct val="120000"/>
              </a:lnSpc>
              <a:spcBef>
                <a:spcPts val="0"/>
              </a:spcBef>
              <a:buNone/>
            </a:pPr>
            <a:r>
              <a:rPr lang="en-US" sz="3800" b="1" dirty="0">
                <a:solidFill>
                  <a:schemeClr val="bg2">
                    <a:lumMod val="75000"/>
                  </a:schemeClr>
                </a:solidFill>
              </a:rPr>
              <a:t>The Family Educational Rights and Privacy Act (FERPA) (20 U.S.C. § 1232g; 34 CFR Part 99)</a:t>
            </a:r>
            <a:r>
              <a:rPr lang="en-US" b="1" dirty="0">
                <a:solidFill>
                  <a:schemeClr val="bg2">
                    <a:lumMod val="75000"/>
                  </a:schemeClr>
                </a:solidFill>
              </a:rPr>
              <a:t> </a:t>
            </a:r>
            <a:r>
              <a:rPr lang="en-US" dirty="0"/>
              <a:t>is a Federal law that protects the privacy of student education records</a:t>
            </a:r>
          </a:p>
          <a:p>
            <a:pPr hangingPunct="0">
              <a:lnSpc>
                <a:spcPct val="120000"/>
              </a:lnSpc>
              <a:spcBef>
                <a:spcPts val="0"/>
              </a:spcBef>
            </a:pPr>
            <a:r>
              <a:rPr lang="en-US" dirty="0"/>
              <a:t>The law applies to all schools that receive funds under an applicable program of the U.S. Department of Education</a:t>
            </a:r>
          </a:p>
          <a:p>
            <a:pPr hangingPunct="0">
              <a:lnSpc>
                <a:spcPct val="120000"/>
              </a:lnSpc>
              <a:spcBef>
                <a:spcPts val="0"/>
              </a:spcBef>
            </a:pPr>
            <a:r>
              <a:rPr lang="en-US" dirty="0"/>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a:t>
            </a:r>
          </a:p>
          <a:p>
            <a:pPr lvl="1" hangingPunct="0">
              <a:lnSpc>
                <a:spcPct val="120000"/>
              </a:lnSpc>
              <a:spcBef>
                <a:spcPts val="0"/>
              </a:spcBef>
            </a:pPr>
            <a:r>
              <a:rPr lang="en-US" dirty="0"/>
              <a:t>School officials with legitimate educational interest</a:t>
            </a:r>
          </a:p>
          <a:p>
            <a:pPr lvl="1" hangingPunct="0">
              <a:lnSpc>
                <a:spcPct val="120000"/>
              </a:lnSpc>
              <a:spcBef>
                <a:spcPts val="0"/>
              </a:spcBef>
            </a:pPr>
            <a:r>
              <a:rPr lang="en-US" dirty="0"/>
              <a:t>Other schools to which a student is transferring</a:t>
            </a:r>
          </a:p>
          <a:p>
            <a:pPr lvl="1" hangingPunct="0">
              <a:lnSpc>
                <a:spcPct val="120000"/>
              </a:lnSpc>
              <a:spcBef>
                <a:spcPts val="0"/>
              </a:spcBef>
            </a:pPr>
            <a:r>
              <a:rPr lang="en-US" dirty="0"/>
              <a:t>Specified officials for audit or evaluation purposes</a:t>
            </a:r>
          </a:p>
          <a:p>
            <a:pPr lvl="1" hangingPunct="0">
              <a:lnSpc>
                <a:spcPct val="120000"/>
              </a:lnSpc>
              <a:spcBef>
                <a:spcPts val="0"/>
              </a:spcBef>
            </a:pPr>
            <a:r>
              <a:rPr lang="en-US" dirty="0"/>
              <a:t>Appropriate parties in connection with financial aid to a student</a:t>
            </a:r>
          </a:p>
          <a:p>
            <a:pPr lvl="1" hangingPunct="0">
              <a:lnSpc>
                <a:spcPct val="120000"/>
              </a:lnSpc>
              <a:spcBef>
                <a:spcPts val="0"/>
              </a:spcBef>
            </a:pPr>
            <a:r>
              <a:rPr lang="en-US" dirty="0"/>
              <a:t>Organizations conducting certain studies for or on behalf of the school</a:t>
            </a:r>
          </a:p>
          <a:p>
            <a:pPr lvl="1" hangingPunct="0">
              <a:lnSpc>
                <a:spcPct val="120000"/>
              </a:lnSpc>
              <a:spcBef>
                <a:spcPts val="0"/>
              </a:spcBef>
            </a:pPr>
            <a:r>
              <a:rPr lang="en-US" dirty="0"/>
              <a:t>Accrediting organizations</a:t>
            </a:r>
          </a:p>
          <a:p>
            <a:pPr lvl="1" hangingPunct="0">
              <a:lnSpc>
                <a:spcPct val="120000"/>
              </a:lnSpc>
              <a:spcBef>
                <a:spcPts val="0"/>
              </a:spcBef>
            </a:pPr>
            <a:r>
              <a:rPr lang="en-US" dirty="0"/>
              <a:t>To comply with a judicial order or lawfully issued subpoena </a:t>
            </a:r>
          </a:p>
          <a:p>
            <a:pPr lvl="1" hangingPunct="0">
              <a:lnSpc>
                <a:spcPct val="120000"/>
              </a:lnSpc>
              <a:spcBef>
                <a:spcPts val="0"/>
              </a:spcBef>
            </a:pPr>
            <a:r>
              <a:rPr lang="en-US" dirty="0"/>
              <a:t>Appropriate officials in cases of health and safety emergencies; and</a:t>
            </a:r>
          </a:p>
          <a:p>
            <a:pPr lvl="1" hangingPunct="0">
              <a:lnSpc>
                <a:spcPct val="120000"/>
              </a:lnSpc>
              <a:spcBef>
                <a:spcPts val="0"/>
              </a:spcBef>
            </a:pPr>
            <a:r>
              <a:rPr lang="en-US" dirty="0"/>
              <a:t>State and local authorities, within a juvenile justice system, pursuant to specific State law</a:t>
            </a:r>
          </a:p>
          <a:p>
            <a:pPr marL="0" indent="0" hangingPunct="0">
              <a:lnSpc>
                <a:spcPct val="120000"/>
              </a:lnSpc>
              <a:spcBef>
                <a:spcPts val="0"/>
              </a:spcBef>
              <a:buNone/>
            </a:pPr>
            <a:r>
              <a:rPr lang="en-US" i="1" u="sng" dirty="0"/>
              <a:t>Forum Guide to the Privacy of Student Information: A Resource for Schools</a:t>
            </a:r>
            <a:r>
              <a:rPr lang="en-US" i="1" dirty="0"/>
              <a:t> </a:t>
            </a:r>
            <a:r>
              <a:rPr lang="en-US" dirty="0"/>
              <a:t>(NFES 2006–805).U.S. Department of Education, Washington, DC: National Center for Education Statistics</a:t>
            </a:r>
          </a:p>
          <a:p>
            <a:pPr hangingPunct="0">
              <a:lnSpc>
                <a:spcPct val="120000"/>
              </a:lnSpc>
              <a:spcBef>
                <a:spcPts val="0"/>
              </a:spcBef>
            </a:pPr>
            <a:r>
              <a:rPr lang="en-US" dirty="0">
                <a:hlinkClick r:id="rId2"/>
              </a:rPr>
              <a:t>https://www2.ed.gov/policy/gen/guid/fpco/ferpa/index.html?src=rn</a:t>
            </a:r>
            <a:endParaRPr lang="en-US" dirty="0"/>
          </a:p>
          <a:p>
            <a:pPr hangingPunct="0">
              <a:lnSpc>
                <a:spcPct val="120000"/>
              </a:lnSpc>
              <a:spcBef>
                <a:spcPts val="0"/>
              </a:spcBef>
            </a:pPr>
            <a:endParaRPr lang="en-US" dirty="0"/>
          </a:p>
        </p:txBody>
      </p:sp>
    </p:spTree>
    <p:extLst>
      <p:ext uri="{BB962C8B-B14F-4D97-AF65-F5344CB8AC3E}">
        <p14:creationId xmlns:p14="http://schemas.microsoft.com/office/powerpoint/2010/main" val="1024316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fontScale="90000"/>
          </a:bodyPr>
          <a:lstStyle/>
          <a:p>
            <a:r>
              <a:rPr lang="en-US" dirty="0"/>
              <a:t>How to administer </a:t>
            </a:r>
            <a:r>
              <a:rPr lang="en-US" dirty="0" err="1"/>
              <a:t>Nayzilam</a:t>
            </a:r>
            <a:r>
              <a:rPr lang="en-US" dirty="0"/>
              <a:t> (Midazolam)</a:t>
            </a:r>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75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1 nostril until your fingers on either side of the nostril touches the bottom of the nose</a:t>
            </a:r>
          </a:p>
          <a:p>
            <a:pPr marL="742950" indent="-742950">
              <a:buFont typeface="+mj-lt"/>
              <a:buAutoNum type="arabicPeriod"/>
            </a:pPr>
            <a:r>
              <a:rPr lang="en-US" dirty="0"/>
              <a:t>Press the plunger using 1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nasal syringe">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246" y="2508372"/>
            <a:ext cx="1762354" cy="1966913"/>
          </a:xfrm>
          <a:prstGeom prst="rect">
            <a:avLst/>
          </a:prstGeom>
        </p:spPr>
      </p:pic>
    </p:spTree>
    <p:extLst>
      <p:ext uri="{BB962C8B-B14F-4D97-AF65-F5344CB8AC3E}">
        <p14:creationId xmlns:p14="http://schemas.microsoft.com/office/powerpoint/2010/main" val="2353237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Medication</a:t>
            </a:r>
            <a:br>
              <a:rPr lang="en-US" dirty="0"/>
            </a:br>
            <a:endParaRPr lang="en-US" dirty="0"/>
          </a:p>
        </p:txBody>
      </p:sp>
      <p:sp>
        <p:nvSpPr>
          <p:cNvPr id="3" name="Text Placeholder 2"/>
          <p:cNvSpPr>
            <a:spLocks noGrp="1"/>
          </p:cNvSpPr>
          <p:nvPr>
            <p:ph type="body" sz="quarter" idx="13"/>
          </p:nvPr>
        </p:nvSpPr>
        <p:spPr>
          <a:xfrm>
            <a:off x="555786" y="1495514"/>
            <a:ext cx="9188715" cy="5179261"/>
          </a:xfrm>
        </p:spPr>
        <p:txBody>
          <a:bodyPr>
            <a:normAutofit fontScale="85000" lnSpcReduction="20000"/>
          </a:bodyPr>
          <a:lstStyle/>
          <a:p>
            <a:pPr marL="0" indent="0">
              <a:buNone/>
            </a:pPr>
            <a:r>
              <a:rPr lang="en-US" dirty="0">
                <a:solidFill>
                  <a:schemeClr val="bg2">
                    <a:lumMod val="75000"/>
                  </a:schemeClr>
                </a:solidFill>
              </a:rPr>
              <a:t>Before administering any medication to a student, always wash your hands </a:t>
            </a:r>
          </a:p>
          <a:p>
            <a:r>
              <a:rPr lang="en-US" dirty="0"/>
              <a:t>If the student will touch the medication, he or she should also wash their hands </a:t>
            </a:r>
          </a:p>
          <a:p>
            <a:r>
              <a:rPr lang="en-US" dirty="0"/>
              <a:t>Good hand washing techniques include washing the hands with soap and water </a:t>
            </a:r>
          </a:p>
          <a:p>
            <a:r>
              <a:rPr lang="en-US" dirty="0"/>
              <a:t>Alcohol –based hand sanitizers are an excellent alternative to and washing when soap and water is not available  </a:t>
            </a:r>
          </a:p>
          <a:p>
            <a:pPr>
              <a:buFont typeface="Wingdings" panose="05000000000000000000" pitchFamily="2" charset="2"/>
              <a:buChar char="ü"/>
            </a:pPr>
            <a:r>
              <a:rPr lang="en-US" dirty="0"/>
              <a:t>However, if the hands are visibly soiled, wash hands with soap and water</a:t>
            </a:r>
          </a:p>
        </p:txBody>
      </p:sp>
    </p:spTree>
    <p:extLst>
      <p:ext uri="{BB962C8B-B14F-4D97-AF65-F5344CB8AC3E}">
        <p14:creationId xmlns:p14="http://schemas.microsoft.com/office/powerpoint/2010/main" val="41345950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 Washing Steps</a:t>
            </a:r>
            <a:br>
              <a:rPr lang="en-US" dirty="0"/>
            </a:br>
            <a:endParaRPr lang="en-US" dirty="0"/>
          </a:p>
        </p:txBody>
      </p:sp>
      <p:sp>
        <p:nvSpPr>
          <p:cNvPr id="3" name="Text Placeholder 2"/>
          <p:cNvSpPr>
            <a:spLocks noGrp="1"/>
          </p:cNvSpPr>
          <p:nvPr>
            <p:ph type="body" sz="quarter" idx="13"/>
          </p:nvPr>
        </p:nvSpPr>
        <p:spPr>
          <a:xfrm>
            <a:off x="555786" y="1333144"/>
            <a:ext cx="9188715" cy="5341631"/>
          </a:xfrm>
        </p:spPr>
        <p:txBody>
          <a:bodyPr>
            <a:normAutofit fontScale="47500" lnSpcReduction="20000"/>
          </a:bodyPr>
          <a:lstStyle/>
          <a:p>
            <a:pPr marL="0" indent="0" hangingPunct="0">
              <a:buNone/>
            </a:pPr>
            <a:r>
              <a:rPr lang="en-US" sz="5900" b="1" dirty="0">
                <a:solidFill>
                  <a:schemeClr val="bg2">
                    <a:lumMod val="75000"/>
                  </a:schemeClr>
                </a:solidFill>
              </a:rPr>
              <a:t>Hand Washing Steps</a:t>
            </a:r>
          </a:p>
          <a:p>
            <a:pPr marL="742950" lvl="0" indent="-742950" hangingPunct="0">
              <a:buFont typeface="+mj-lt"/>
              <a:buAutoNum type="arabicPeriod"/>
            </a:pPr>
            <a:r>
              <a:rPr lang="en-US" dirty="0"/>
              <a:t>Wet hands</a:t>
            </a:r>
          </a:p>
          <a:p>
            <a:pPr marL="742950" lvl="0" indent="-742950" hangingPunct="0">
              <a:buFont typeface="+mj-lt"/>
              <a:buAutoNum type="arabicPeriod"/>
            </a:pPr>
            <a:r>
              <a:rPr lang="en-US" dirty="0"/>
              <a:t>Apply soap and rub hands together for 20 seconds</a:t>
            </a:r>
          </a:p>
          <a:p>
            <a:pPr marL="742950" lvl="0" indent="-742950" hangingPunct="0">
              <a:buFont typeface="+mj-lt"/>
              <a:buAutoNum type="arabicPeriod"/>
            </a:pPr>
            <a:r>
              <a:rPr lang="en-US" dirty="0"/>
              <a:t>Scrub backs of hands, wrists, between fingers, and under fingernails</a:t>
            </a:r>
          </a:p>
          <a:p>
            <a:pPr marL="742950" lvl="0" indent="-742950" hangingPunct="0">
              <a:buFont typeface="+mj-lt"/>
              <a:buAutoNum type="arabicPeriod"/>
            </a:pPr>
            <a:r>
              <a:rPr lang="en-US" dirty="0"/>
              <a:t>Rinse</a:t>
            </a:r>
          </a:p>
          <a:p>
            <a:pPr marL="742950" lvl="0" indent="-742950" hangingPunct="0">
              <a:buFont typeface="+mj-lt"/>
              <a:buAutoNum type="arabicPeriod"/>
            </a:pPr>
            <a:r>
              <a:rPr lang="en-US" dirty="0"/>
              <a:t>Towel dry</a:t>
            </a:r>
          </a:p>
          <a:p>
            <a:pPr marL="742950" lvl="0" indent="-742950" hangingPunct="0">
              <a:buFont typeface="+mj-lt"/>
              <a:buAutoNum type="arabicPeriod"/>
            </a:pPr>
            <a:r>
              <a:rPr lang="en-US" dirty="0"/>
              <a:t>Turn off water with towel </a:t>
            </a:r>
          </a:p>
          <a:p>
            <a:pPr marL="0" indent="0" hangingPunct="0">
              <a:buNone/>
            </a:pPr>
            <a:r>
              <a:rPr lang="en-US" sz="5900" b="1" dirty="0">
                <a:solidFill>
                  <a:schemeClr val="bg2">
                    <a:lumMod val="75000"/>
                  </a:schemeClr>
                </a:solidFill>
              </a:rPr>
              <a:t>Alcohol Based Hand Sanitizers</a:t>
            </a:r>
          </a:p>
          <a:p>
            <a:pPr hangingPunct="0"/>
            <a:r>
              <a:rPr lang="en-US" dirty="0"/>
              <a:t>Alcohol-based hand sanitizers are an excellent alternative when soap and water are not available</a:t>
            </a:r>
          </a:p>
          <a:p>
            <a:pPr lvl="1" hangingPunct="0">
              <a:buFont typeface="Wingdings" panose="05000000000000000000" pitchFamily="2" charset="2"/>
              <a:buChar char="ü"/>
            </a:pPr>
            <a:r>
              <a:rPr lang="en-US" dirty="0">
                <a:solidFill>
                  <a:srgbClr val="FF0000"/>
                </a:solidFill>
              </a:rPr>
              <a:t>However, if hands are visibly soiled, soap and water must be used</a:t>
            </a:r>
            <a:endParaRPr lang="en-US" dirty="0"/>
          </a:p>
          <a:p>
            <a:pPr hangingPunct="0"/>
            <a:r>
              <a:rPr lang="en-US" sz="3800" dirty="0"/>
              <a:t>How to use an Alcohol Based Hand Sanitizer</a:t>
            </a:r>
          </a:p>
          <a:p>
            <a:pPr marL="742950" lvl="0" indent="-742950" hangingPunct="0">
              <a:buFont typeface="+mj-lt"/>
              <a:buAutoNum type="arabicPeriod"/>
            </a:pPr>
            <a:r>
              <a:rPr lang="en-US" dirty="0"/>
              <a:t>Apply ½ tsp (nickel size) of the sanitizer to the palm of the hand</a:t>
            </a:r>
          </a:p>
          <a:p>
            <a:pPr marL="742950" lvl="0" indent="-742950" hangingPunct="0">
              <a:buFont typeface="+mj-lt"/>
              <a:buAutoNum type="arabicPeriod"/>
            </a:pPr>
            <a:r>
              <a:rPr lang="en-US" dirty="0"/>
              <a:t>Rub hands together, covering all surfaces until they are </a:t>
            </a:r>
            <a:r>
              <a:rPr lang="en-US" b="1" u="sng" dirty="0"/>
              <a:t>dry</a:t>
            </a:r>
            <a:r>
              <a:rPr lang="en-US" dirty="0"/>
              <a:t> (approximately 20 seconds)</a:t>
            </a:r>
            <a:br>
              <a:rPr lang="en-US" dirty="0"/>
            </a:br>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1</a:t>
            </a:r>
          </a:p>
        </p:txBody>
      </p:sp>
    </p:spTree>
    <p:extLst>
      <p:ext uri="{BB962C8B-B14F-4D97-AF65-F5344CB8AC3E}">
        <p14:creationId xmlns:p14="http://schemas.microsoft.com/office/powerpoint/2010/main" val="30652660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Avoid Touching the Medication</a:t>
            </a:r>
            <a:br>
              <a:rPr lang="en-US" dirty="0"/>
            </a:br>
            <a:endParaRPr lang="en-US" dirty="0"/>
          </a:p>
        </p:txBody>
      </p:sp>
      <p:sp>
        <p:nvSpPr>
          <p:cNvPr id="3" name="Text Placeholder 2"/>
          <p:cNvSpPr>
            <a:spLocks noGrp="1"/>
          </p:cNvSpPr>
          <p:nvPr>
            <p:ph type="body" sz="quarter" idx="13"/>
          </p:nvPr>
        </p:nvSpPr>
        <p:spPr/>
        <p:txBody>
          <a:bodyPr>
            <a:normAutofit fontScale="55000" lnSpcReduction="20000"/>
          </a:bodyPr>
          <a:lstStyle/>
          <a:p>
            <a:pPr hangingPunct="0"/>
            <a:r>
              <a:rPr lang="en-US" dirty="0"/>
              <a:t>Pour pills, tablets, or capsules into the bottle cap first, and then pour them into the disposable medicine cup. (This technique allows for more control in pouring and avoids having to remove extra amounts.) </a:t>
            </a:r>
          </a:p>
          <a:p>
            <a:pPr hangingPunct="0"/>
            <a:r>
              <a:rPr lang="en-US" dirty="0"/>
              <a:t>A clean paper towel or catsup-sized paper cup may also be used if the medicine is only one capsule or tablet</a:t>
            </a:r>
          </a:p>
          <a:p>
            <a:pPr hangingPunct="0"/>
            <a:r>
              <a:rPr lang="en-US" dirty="0"/>
              <a:t>Have the student pick up the medication themselves and put it in their mouth</a:t>
            </a:r>
          </a:p>
          <a:p>
            <a:pPr marL="0" indent="0" hangingPunct="0">
              <a:buNone/>
            </a:pPr>
            <a:endParaRPr lang="en-US" dirty="0"/>
          </a:p>
          <a:p>
            <a:pPr hangingPunct="0">
              <a:buFont typeface="Wingdings" panose="05000000000000000000" pitchFamily="2" charset="2"/>
              <a:buChar char="ü"/>
            </a:pPr>
            <a:r>
              <a:rPr lang="en-US" dirty="0"/>
              <a:t>	Some children do not have the developmental skills to put tablets or 			capsules into their mouth </a:t>
            </a:r>
          </a:p>
          <a:p>
            <a:pPr hangingPunct="0">
              <a:buFont typeface="Wingdings 2" panose="05020102010507070707" pitchFamily="18" charset="2"/>
              <a:buChar char="P"/>
            </a:pPr>
            <a:r>
              <a:rPr lang="en-US" dirty="0"/>
              <a:t>	If you must put the medication directly into the child’s mouth, use 				disposable gloves</a:t>
            </a:r>
          </a:p>
          <a:p>
            <a:pPr marL="0" indent="0" hangingPunct="0">
              <a:buNone/>
            </a:pPr>
            <a:r>
              <a:rPr lang="en-US" dirty="0">
                <a:solidFill>
                  <a:srgbClr val="FF0000"/>
                </a:solidFill>
              </a:rPr>
              <a:t>		Note:  The gloves are considered contaminated after use</a:t>
            </a:r>
          </a:p>
          <a:p>
            <a:pPr marL="0" indent="0" hangingPunct="0">
              <a:buNone/>
            </a:pPr>
            <a:r>
              <a:rPr lang="en-US" dirty="0"/>
              <a:t>		</a:t>
            </a:r>
            <a:r>
              <a:rPr lang="en-US" dirty="0">
                <a:solidFill>
                  <a:srgbClr val="FF0000"/>
                </a:solidFill>
              </a:rPr>
              <a:t>Be aware of any allergies to latex gloves</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298" y="5196063"/>
            <a:ext cx="902985" cy="722388"/>
          </a:xfrm>
          <a:prstGeom prst="rect">
            <a:avLst/>
          </a:prstGeom>
        </p:spPr>
      </p:pic>
    </p:spTree>
    <p:extLst>
      <p:ext uri="{BB962C8B-B14F-4D97-AF65-F5344CB8AC3E}">
        <p14:creationId xmlns:p14="http://schemas.microsoft.com/office/powerpoint/2010/main" val="35920974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Cutting or Crushing Tablets</a:t>
            </a:r>
            <a:br>
              <a:rPr lang="en-US" b="1" dirty="0"/>
            </a:br>
            <a:endParaRPr lang="en-US" dirty="0"/>
          </a:p>
        </p:txBody>
      </p:sp>
      <p:sp>
        <p:nvSpPr>
          <p:cNvPr id="3" name="Text Placeholder 2"/>
          <p:cNvSpPr>
            <a:spLocks noGrp="1"/>
          </p:cNvSpPr>
          <p:nvPr>
            <p:ph type="body" sz="quarter" idx="13"/>
          </p:nvPr>
        </p:nvSpPr>
        <p:spPr>
          <a:xfrm>
            <a:off x="555786" y="1179320"/>
            <a:ext cx="9188715" cy="5495455"/>
          </a:xfrm>
        </p:spPr>
        <p:txBody>
          <a:bodyPr>
            <a:normAutofit fontScale="77500" lnSpcReduction="20000"/>
          </a:bodyPr>
          <a:lstStyle/>
          <a:p>
            <a:pPr marL="0" indent="0" hangingPunct="0">
              <a:buNone/>
            </a:pPr>
            <a:r>
              <a:rPr lang="en-US" dirty="0">
                <a:solidFill>
                  <a:srgbClr val="0070C0"/>
                </a:solidFill>
              </a:rPr>
              <a:t>Cutting, crushing or sprinkling of the medication are examples of changing the form of an oral medication</a:t>
            </a:r>
            <a:endParaRPr lang="en-US" dirty="0"/>
          </a:p>
          <a:p>
            <a:pPr hangingPunct="0"/>
            <a:r>
              <a:rPr lang="en-US" dirty="0"/>
              <a:t>If the form of an oral medication must be changed, (e.g. cutting, crushing or sprinkling) the prescribing health care provider will indicate this in the written prescription and on the pharmacy label</a:t>
            </a:r>
            <a:r>
              <a:rPr lang="en-US" strike="sngStrike" dirty="0"/>
              <a:t>  </a:t>
            </a:r>
            <a:endParaRPr lang="en-US" dirty="0"/>
          </a:p>
          <a:p>
            <a:pPr hangingPunct="0"/>
            <a:r>
              <a:rPr lang="en-US" dirty="0"/>
              <a:t>Scored tablets that must be cut in half to obtain a smaller dose should be cut by either the school nurse or the student’s dispensing pharmacist</a:t>
            </a:r>
          </a:p>
          <a:p>
            <a:pPr lvl="1" hangingPunct="0"/>
            <a:r>
              <a:rPr lang="en-US" dirty="0">
                <a:solidFill>
                  <a:srgbClr val="7030A0"/>
                </a:solidFill>
              </a:rPr>
              <a:t>For example, the medication is packaged in 10 milligram (mg) tablets and the health care provider’s order or prescription indicates the student is to receive 5 milligrams or ½ a tablet. The school nurse, licensed health care provider or dispensing pharmacist should cut the scored tablets</a:t>
            </a:r>
          </a:p>
          <a:p>
            <a:endParaRPr lang="en-US" dirty="0"/>
          </a:p>
        </p:txBody>
      </p:sp>
    </p:spTree>
    <p:extLst>
      <p:ext uri="{BB962C8B-B14F-4D97-AF65-F5344CB8AC3E}">
        <p14:creationId xmlns:p14="http://schemas.microsoft.com/office/powerpoint/2010/main" val="26235515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33390"/>
          </a:xfrm>
        </p:spPr>
        <p:txBody>
          <a:bodyPr>
            <a:normAutofit fontScale="90000"/>
          </a:bodyPr>
          <a:lstStyle/>
          <a:p>
            <a:r>
              <a:rPr lang="en-US" dirty="0"/>
              <a:t>Measuring Liquid Medication</a:t>
            </a:r>
            <a:br>
              <a:rPr lang="en-US" b="1" dirty="0"/>
            </a:br>
            <a:endParaRPr lang="en-US" dirty="0"/>
          </a:p>
        </p:txBody>
      </p:sp>
      <p:sp>
        <p:nvSpPr>
          <p:cNvPr id="3" name="Text Placeholder 2"/>
          <p:cNvSpPr>
            <a:spLocks noGrp="1"/>
          </p:cNvSpPr>
          <p:nvPr>
            <p:ph type="body" sz="quarter" idx="13"/>
          </p:nvPr>
        </p:nvSpPr>
        <p:spPr>
          <a:xfrm>
            <a:off x="818009" y="1153682"/>
            <a:ext cx="8565273" cy="5546221"/>
          </a:xfrm>
        </p:spPr>
        <p:txBody>
          <a:bodyPr>
            <a:normAutofit fontScale="47500" lnSpcReduction="20000"/>
          </a:bodyPr>
          <a:lstStyle/>
          <a:p>
            <a:pPr marL="0" indent="0" hangingPunct="0">
              <a:buNone/>
            </a:pPr>
            <a:r>
              <a:rPr lang="en-US" sz="5100" dirty="0">
                <a:solidFill>
                  <a:schemeClr val="bg2">
                    <a:lumMod val="75000"/>
                  </a:schemeClr>
                </a:solidFill>
              </a:rPr>
              <a:t>When pouring liquid medications, always place bottle cap upside down on a solid surface to avoid contaminating the inside of the bottle cap</a:t>
            </a:r>
            <a:endParaRPr lang="en-US" sz="5100" dirty="0"/>
          </a:p>
          <a:p>
            <a:pPr hangingPunct="0"/>
            <a:r>
              <a:rPr lang="en-US" dirty="0"/>
              <a:t>Liquid medications must be measured to ensure accurate dosage</a:t>
            </a:r>
          </a:p>
          <a:p>
            <a:pPr lvl="1" hangingPunct="0"/>
            <a:r>
              <a:rPr lang="en-US" dirty="0"/>
              <a:t>For liquid medications, always use a plastic marked medicine cup, oral syringe or dropper</a:t>
            </a:r>
          </a:p>
          <a:p>
            <a:pPr hangingPunct="0"/>
            <a:r>
              <a:rPr lang="en-US" dirty="0"/>
              <a:t>Pay close attention to the medication order (dosage on the bottle) and find the corresponding markings on the medicine cup or dropper</a:t>
            </a:r>
          </a:p>
          <a:p>
            <a:pPr hangingPunct="0"/>
            <a:r>
              <a:rPr lang="en-US" dirty="0"/>
              <a:t>When using a plastic marked medicine cup, place the cup on a solid, level surface and look at the medicine cup at eye level to ensure the correct amount has been poured </a:t>
            </a:r>
          </a:p>
          <a:p>
            <a:pPr hangingPunct="0"/>
            <a:r>
              <a:rPr lang="en-US" dirty="0"/>
              <a:t>If a student is to receive more than one liquid medication at the same time, each liquid medication must be measured separately</a:t>
            </a:r>
          </a:p>
          <a:p>
            <a:pPr hangingPunct="0"/>
            <a:r>
              <a:rPr lang="en-US" dirty="0"/>
              <a:t>When pouring the medication out of the container, hold the bottle so the label is in the palm of your hand to prevent spillage and causing the label to be illegible </a:t>
            </a:r>
          </a:p>
          <a:p>
            <a:pPr hangingPunct="0"/>
            <a:r>
              <a:rPr lang="en-US" dirty="0"/>
              <a:t>Some liquid medications are suspensions and require shaking before being administered</a:t>
            </a:r>
          </a:p>
          <a:p>
            <a:pPr lvl="1" hangingPunct="0"/>
            <a:r>
              <a:rPr lang="en-US" dirty="0"/>
              <a:t>This information will be on the label of the medication bottle </a:t>
            </a:r>
          </a:p>
          <a:p>
            <a:pPr hangingPunct="0">
              <a:buFont typeface="Wingdings" panose="05000000000000000000" pitchFamily="2" charset="2"/>
              <a:buChar char="ü"/>
            </a:pPr>
            <a:r>
              <a:rPr lang="en-US" dirty="0">
                <a:solidFill>
                  <a:srgbClr val="FF0000"/>
                </a:solidFill>
              </a:rPr>
              <a:t>Additional tips on how to use liquid measuring devices may be found on the Safe Medication website</a:t>
            </a:r>
          </a:p>
        </p:txBody>
      </p:sp>
    </p:spTree>
    <p:extLst>
      <p:ext uri="{BB962C8B-B14F-4D97-AF65-F5344CB8AC3E}">
        <p14:creationId xmlns:p14="http://schemas.microsoft.com/office/powerpoint/2010/main" val="3725911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Administering Medication Safely</a:t>
            </a:r>
            <a:br>
              <a:rPr lang="en-US" dirty="0"/>
            </a:br>
            <a:endParaRPr lang="en-US" dirty="0"/>
          </a:p>
        </p:txBody>
      </p:sp>
      <p:sp>
        <p:nvSpPr>
          <p:cNvPr id="3" name="Text Placeholder 2"/>
          <p:cNvSpPr>
            <a:spLocks noGrp="1"/>
          </p:cNvSpPr>
          <p:nvPr>
            <p:ph type="body" sz="quarter" idx="13"/>
          </p:nvPr>
        </p:nvSpPr>
        <p:spPr>
          <a:xfrm>
            <a:off x="555786" y="1504060"/>
            <a:ext cx="9188715" cy="5170715"/>
          </a:xfrm>
        </p:spPr>
        <p:txBody>
          <a:bodyPr>
            <a:normAutofit/>
          </a:bodyPr>
          <a:lstStyle/>
          <a:p>
            <a:r>
              <a:rPr lang="en-US" dirty="0"/>
              <a:t>Only prepare and administer one individual’s medication at a time  </a:t>
            </a:r>
          </a:p>
          <a:p>
            <a:r>
              <a:rPr lang="en-US" dirty="0"/>
              <a:t>Never document the medication has been administered before the student receives it  </a:t>
            </a:r>
          </a:p>
          <a:p>
            <a:r>
              <a:rPr lang="en-US" dirty="0"/>
              <a:t>To safely manage and administer medications to students, the “six rights of medication administration” must be followed</a:t>
            </a:r>
          </a:p>
        </p:txBody>
      </p:sp>
    </p:spTree>
    <p:extLst>
      <p:ext uri="{BB962C8B-B14F-4D97-AF65-F5344CB8AC3E}">
        <p14:creationId xmlns:p14="http://schemas.microsoft.com/office/powerpoint/2010/main" val="30422993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Rights of Medication Administration </a:t>
            </a:r>
          </a:p>
        </p:txBody>
      </p:sp>
      <p:sp>
        <p:nvSpPr>
          <p:cNvPr id="3" name="Text Placeholder 2"/>
          <p:cNvSpPr>
            <a:spLocks noGrp="1"/>
          </p:cNvSpPr>
          <p:nvPr>
            <p:ph type="body" sz="quarter" idx="13"/>
          </p:nvPr>
        </p:nvSpPr>
        <p:spPr>
          <a:xfrm>
            <a:off x="555786" y="1654738"/>
            <a:ext cx="9188715" cy="5096950"/>
          </a:xfrm>
        </p:spPr>
        <p:txBody>
          <a:bodyPr>
            <a:noAutofit/>
          </a:bodyPr>
          <a:lstStyle/>
          <a:p>
            <a:pPr lvl="0" hangingPunct="0">
              <a:spcBef>
                <a:spcPts val="0"/>
              </a:spcBef>
            </a:pPr>
            <a:r>
              <a:rPr lang="en-US" sz="1600" b="1" dirty="0"/>
              <a:t>Right Student  -</a:t>
            </a:r>
            <a:r>
              <a:rPr lang="en-US" sz="1600" dirty="0"/>
              <a:t>Always have two (2) ways of identifying the student when   administering medications. </a:t>
            </a:r>
          </a:p>
          <a:p>
            <a:pPr lvl="0" hangingPunct="0">
              <a:spcBef>
                <a:spcPts val="0"/>
              </a:spcBef>
            </a:pPr>
            <a:r>
              <a:rPr lang="en-US" sz="1600" b="1" dirty="0"/>
              <a:t>Right Medication - </a:t>
            </a:r>
            <a:r>
              <a:rPr lang="en-US" sz="1600" dirty="0"/>
              <a:t>Verify that the name of the medication on the label on the medication container matches the information on the Medication Administration Log</a:t>
            </a:r>
          </a:p>
          <a:p>
            <a:pPr lvl="0" hangingPunct="0">
              <a:spcBef>
                <a:spcPts val="0"/>
              </a:spcBef>
            </a:pPr>
            <a:r>
              <a:rPr lang="en-US" sz="1600" b="1" dirty="0"/>
              <a:t>Right Dose - </a:t>
            </a:r>
            <a:r>
              <a:rPr lang="en-US" sz="1600" dirty="0"/>
              <a:t>Read the label on the medication container and compare it to the information on the Medication Log.  Be sure to note the dose of the medication to be given.</a:t>
            </a:r>
          </a:p>
          <a:p>
            <a:pPr lvl="0" hangingPunct="0">
              <a:spcBef>
                <a:spcPts val="0"/>
              </a:spcBef>
            </a:pPr>
            <a:r>
              <a:rPr lang="en-US" sz="1600" b="1" dirty="0"/>
              <a:t>Right Route - </a:t>
            </a:r>
            <a:r>
              <a:rPr lang="en-US" sz="1600" dirty="0"/>
              <a:t>Read the label on the medication container and compare it to the information on the Medication Log.  Be sure this information matches.</a:t>
            </a:r>
          </a:p>
          <a:p>
            <a:pPr hangingPunct="0">
              <a:spcBef>
                <a:spcPts val="0"/>
              </a:spcBef>
            </a:pPr>
            <a:r>
              <a:rPr lang="en-US" sz="1600" b="1" dirty="0"/>
              <a:t>Right Time - </a:t>
            </a:r>
            <a:r>
              <a:rPr lang="en-US" sz="1600" dirty="0"/>
              <a:t>Follow the instructions on the Medication Log.  Compare with the instructions on the       medication container label.  Follow school district policy for the time frame acceptable to give the medication (Example:  30 minutes before or 30 minutes after the scheduled time.)</a:t>
            </a:r>
          </a:p>
          <a:p>
            <a:pPr lvl="0" hangingPunct="0">
              <a:spcBef>
                <a:spcPts val="0"/>
              </a:spcBef>
            </a:pPr>
            <a:r>
              <a:rPr lang="en-US" sz="1600" b="1" dirty="0"/>
              <a:t>Right Documentation - </a:t>
            </a:r>
            <a:r>
              <a:rPr lang="en-US" sz="1600" dirty="0"/>
              <a:t>Each medication given must be documented when it is given. </a:t>
            </a:r>
            <a:r>
              <a:rPr lang="en-US" sz="1600" u="sng" dirty="0"/>
              <a:t> (Remember</a:t>
            </a:r>
            <a:r>
              <a:rPr lang="en-US" sz="1600" dirty="0"/>
              <a:t>- If a medication has been given but not documented, there is the potential of overdosing.) </a:t>
            </a:r>
          </a:p>
          <a:p>
            <a:pPr marL="0" lvl="0" indent="0" hangingPunct="0">
              <a:spcBef>
                <a:spcPts val="0"/>
              </a:spcBef>
              <a:buNone/>
            </a:pPr>
            <a:endParaRPr lang="en-US" sz="1600" dirty="0"/>
          </a:p>
          <a:p>
            <a:pPr marL="0" indent="0" hangingPunct="0">
              <a:spcBef>
                <a:spcPts val="0"/>
              </a:spcBef>
              <a:buNone/>
            </a:pPr>
            <a:r>
              <a:rPr lang="en-US" sz="1600" b="1" dirty="0">
                <a:solidFill>
                  <a:srgbClr val="FF0000"/>
                </a:solidFill>
              </a:rPr>
              <a:t>Always Check the Medication:</a:t>
            </a:r>
            <a:endParaRPr lang="en-US" sz="1600" dirty="0">
              <a:solidFill>
                <a:srgbClr val="FF0000"/>
              </a:solidFill>
            </a:endParaRPr>
          </a:p>
          <a:p>
            <a:pPr lvl="0" hangingPunct="0">
              <a:spcBef>
                <a:spcPts val="0"/>
              </a:spcBef>
            </a:pPr>
            <a:r>
              <a:rPr lang="en-US" sz="1600" dirty="0">
                <a:solidFill>
                  <a:schemeClr val="tx1"/>
                </a:solidFill>
              </a:rPr>
              <a:t>When removing the medication from storage (drawer/shelf)</a:t>
            </a:r>
          </a:p>
          <a:p>
            <a:pPr lvl="0" hangingPunct="0">
              <a:spcBef>
                <a:spcPts val="0"/>
              </a:spcBef>
            </a:pPr>
            <a:r>
              <a:rPr lang="en-US" sz="1600" dirty="0">
                <a:solidFill>
                  <a:schemeClr val="tx1"/>
                </a:solidFill>
              </a:rPr>
              <a:t>When removing the medication from the container/package</a:t>
            </a:r>
          </a:p>
          <a:p>
            <a:pPr>
              <a:spcBef>
                <a:spcPts val="0"/>
              </a:spcBef>
            </a:pPr>
            <a:r>
              <a:rPr lang="en-US" sz="1600" dirty="0">
                <a:solidFill>
                  <a:schemeClr val="tx1"/>
                </a:solidFill>
              </a:rPr>
              <a:t>When returning the medication container to storage (drawer/shelf)</a:t>
            </a:r>
          </a:p>
        </p:txBody>
      </p:sp>
      <p:sp>
        <p:nvSpPr>
          <p:cNvPr id="4" name="Rectangle 3"/>
          <p:cNvSpPr/>
          <p:nvPr/>
        </p:nvSpPr>
        <p:spPr>
          <a:xfrm>
            <a:off x="555786" y="6382356"/>
            <a:ext cx="1221809" cy="369332"/>
          </a:xfrm>
          <a:prstGeom prst="rect">
            <a:avLst/>
          </a:prstGeom>
        </p:spPr>
        <p:txBody>
          <a:bodyPr wrap="none">
            <a:spAutoFit/>
          </a:bodyPr>
          <a:lstStyle/>
          <a:p>
            <a:r>
              <a:rPr lang="en-US" b="1" dirty="0">
                <a:solidFill>
                  <a:srgbClr val="FF6600"/>
                </a:solidFill>
              </a:rPr>
              <a:t>Handout 2</a:t>
            </a:r>
          </a:p>
        </p:txBody>
      </p:sp>
      <p:pic>
        <p:nvPicPr>
          <p:cNvPr id="5" name="Picture 4" descr="Picture of school nurse checking medication order" title="Six Rights of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6882305" y="393232"/>
            <a:ext cx="956945" cy="1048385"/>
          </a:xfrm>
          <a:prstGeom prst="rect">
            <a:avLst/>
          </a:prstGeom>
          <a:noFill/>
        </p:spPr>
      </p:pic>
    </p:spTree>
    <p:extLst>
      <p:ext uri="{BB962C8B-B14F-4D97-AF65-F5344CB8AC3E}">
        <p14:creationId xmlns:p14="http://schemas.microsoft.com/office/powerpoint/2010/main" val="12179143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922295"/>
          </a:xfrm>
        </p:spPr>
        <p:txBody>
          <a:bodyPr>
            <a:normAutofit fontScale="90000"/>
          </a:bodyPr>
          <a:lstStyle/>
          <a:p>
            <a:pPr hangingPunct="0"/>
            <a:r>
              <a:rPr lang="en-US" dirty="0"/>
              <a:t>Prescription Label Information</a:t>
            </a:r>
            <a:br>
              <a:rPr lang="en-US" dirty="0"/>
            </a:br>
            <a:r>
              <a:rPr lang="en-US" dirty="0"/>
              <a:t> </a:t>
            </a:r>
            <a:br>
              <a:rPr lang="en-US" dirty="0"/>
            </a:br>
            <a:endParaRPr lang="en-US" dirty="0"/>
          </a:p>
        </p:txBody>
      </p:sp>
      <p:sp>
        <p:nvSpPr>
          <p:cNvPr id="3" name="Text Placeholder 2"/>
          <p:cNvSpPr>
            <a:spLocks noGrp="1"/>
          </p:cNvSpPr>
          <p:nvPr>
            <p:ph type="body" sz="quarter" idx="13"/>
          </p:nvPr>
        </p:nvSpPr>
        <p:spPr>
          <a:xfrm>
            <a:off x="555786" y="1281869"/>
            <a:ext cx="9188715" cy="5649280"/>
          </a:xfrm>
        </p:spPr>
        <p:txBody>
          <a:bodyPr>
            <a:normAutofit fontScale="55000" lnSpcReduction="20000"/>
          </a:bodyPr>
          <a:lstStyle/>
          <a:p>
            <a:pPr marL="0" indent="0" hangingPunct="0">
              <a:buNone/>
            </a:pPr>
            <a:r>
              <a:rPr lang="en-US" sz="5100" dirty="0">
                <a:solidFill>
                  <a:schemeClr val="bg2">
                    <a:lumMod val="75000"/>
                  </a:schemeClr>
                </a:solidFill>
              </a:rPr>
              <a:t>Information required on a prescription label includes:</a:t>
            </a:r>
          </a:p>
          <a:p>
            <a:pPr lvl="0" hangingPunct="0">
              <a:spcBef>
                <a:spcPts val="600"/>
              </a:spcBef>
            </a:pPr>
            <a:r>
              <a:rPr lang="en-US" dirty="0"/>
              <a:t>Name and address of the  pharmacy</a:t>
            </a:r>
          </a:p>
          <a:p>
            <a:pPr lvl="0" hangingPunct="0">
              <a:spcBef>
                <a:spcPts val="600"/>
              </a:spcBef>
            </a:pPr>
            <a:r>
              <a:rPr lang="en-US" dirty="0"/>
              <a:t>Telephone number of the pharmacy</a:t>
            </a:r>
          </a:p>
          <a:p>
            <a:pPr lvl="0" hangingPunct="0">
              <a:spcBef>
                <a:spcPts val="600"/>
              </a:spcBef>
            </a:pPr>
            <a:r>
              <a:rPr lang="en-US" dirty="0"/>
              <a:t>Prescription number</a:t>
            </a:r>
          </a:p>
          <a:p>
            <a:pPr lvl="0" hangingPunct="0">
              <a:spcBef>
                <a:spcPts val="600"/>
              </a:spcBef>
            </a:pPr>
            <a:r>
              <a:rPr lang="en-US" dirty="0"/>
              <a:t>Current date of filling or refilling</a:t>
            </a:r>
          </a:p>
          <a:p>
            <a:pPr lvl="0" hangingPunct="0">
              <a:spcBef>
                <a:spcPts val="600"/>
              </a:spcBef>
            </a:pPr>
            <a:r>
              <a:rPr lang="en-US" dirty="0"/>
              <a:t>Name of prescriber</a:t>
            </a:r>
          </a:p>
          <a:p>
            <a:pPr lvl="0" hangingPunct="0">
              <a:spcBef>
                <a:spcPts val="600"/>
              </a:spcBef>
            </a:pPr>
            <a:r>
              <a:rPr lang="en-US" dirty="0"/>
              <a:t>Name of patient</a:t>
            </a:r>
          </a:p>
          <a:p>
            <a:pPr lvl="0" hangingPunct="0">
              <a:spcBef>
                <a:spcPts val="600"/>
              </a:spcBef>
            </a:pPr>
            <a:r>
              <a:rPr lang="en-US" dirty="0"/>
              <a:t>Directions for use, including precautions, if any, as indicated on the prescription</a:t>
            </a:r>
          </a:p>
          <a:p>
            <a:pPr lvl="0" hangingPunct="0">
              <a:spcBef>
                <a:spcPts val="600"/>
              </a:spcBef>
            </a:pPr>
            <a:r>
              <a:rPr lang="en-US" dirty="0"/>
              <a:t>Drug name and strength and quantity, if generic, the name of the manufacturer</a:t>
            </a:r>
          </a:p>
          <a:p>
            <a:pPr lvl="0" hangingPunct="0">
              <a:spcBef>
                <a:spcPts val="600"/>
              </a:spcBef>
            </a:pPr>
            <a:r>
              <a:rPr lang="en-US" dirty="0"/>
              <a:t>The phrase “use by” followed by the product’s use by date, if dispensed in any packaging other than the manufacturer’s original packaging</a:t>
            </a:r>
          </a:p>
          <a:p>
            <a:pPr lvl="0" hangingPunct="0">
              <a:spcBef>
                <a:spcPts val="600"/>
              </a:spcBef>
            </a:pPr>
            <a:r>
              <a:rPr lang="en-US" dirty="0"/>
              <a:t>All auxiliary labeling as recommended by the manufacturer and /or as deemed appropriate in the professional judgment of the dispensing pharmacist/an auxiliary labeling as recommended by the manufacturer and/or deemed appropriate in the professional judgement of the dispensing pharmacist</a:t>
            </a:r>
          </a:p>
          <a:p>
            <a:pPr lvl="0" hangingPunct="0">
              <a:spcBef>
                <a:spcPts val="600"/>
              </a:spcBef>
            </a:pPr>
            <a:r>
              <a:rPr lang="en-US" dirty="0"/>
              <a:t>Initials or name of the dispensing pharmacist</a:t>
            </a:r>
          </a:p>
          <a:p>
            <a:endParaRPr lang="en-US" dirty="0"/>
          </a:p>
        </p:txBody>
      </p:sp>
    </p:spTree>
    <p:extLst>
      <p:ext uri="{BB962C8B-B14F-4D97-AF65-F5344CB8AC3E}">
        <p14:creationId xmlns:p14="http://schemas.microsoft.com/office/powerpoint/2010/main" val="34434735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for Administering Medications</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pPr marL="0" indent="0" hangingPunct="0">
              <a:buNone/>
            </a:pPr>
            <a:r>
              <a:rPr lang="en-US" dirty="0">
                <a:solidFill>
                  <a:schemeClr val="bg2">
                    <a:lumMod val="75000"/>
                  </a:schemeClr>
                </a:solidFill>
              </a:rPr>
              <a:t>All medication administration procedures must include these basic steps regardless of the type of medication to be administered:</a:t>
            </a:r>
          </a:p>
          <a:p>
            <a:pPr lvl="0" hangingPunct="0"/>
            <a:r>
              <a:rPr lang="en-US" dirty="0"/>
              <a:t> Student reports to office or call student to the office</a:t>
            </a:r>
          </a:p>
          <a:p>
            <a:pPr lvl="0" hangingPunct="0"/>
            <a:r>
              <a:rPr lang="en-US" dirty="0"/>
              <a:t>Verify identity of student (using two methods of identification)</a:t>
            </a:r>
          </a:p>
          <a:p>
            <a:pPr lvl="0" hangingPunct="0"/>
            <a:r>
              <a:rPr lang="en-US" dirty="0"/>
              <a:t>Identify yourself and what you will be doing</a:t>
            </a:r>
          </a:p>
          <a:p>
            <a:pPr lvl="0" hangingPunct="0"/>
            <a:r>
              <a:rPr lang="en-US" dirty="0"/>
              <a:t>Assemble necessary equipment</a:t>
            </a:r>
          </a:p>
          <a:p>
            <a:pPr lvl="0" hangingPunct="0"/>
            <a:r>
              <a:rPr lang="en-US" dirty="0"/>
              <a:t>Wash your hands before and after administering medications</a:t>
            </a:r>
          </a:p>
          <a:p>
            <a:endParaRPr lang="en-US" dirty="0"/>
          </a:p>
        </p:txBody>
      </p:sp>
    </p:spTree>
    <p:extLst>
      <p:ext uri="{BB962C8B-B14F-4D97-AF65-F5344CB8AC3E}">
        <p14:creationId xmlns:p14="http://schemas.microsoft.com/office/powerpoint/2010/main" val="428039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Laws Related to Medication Administration</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Potential for unsafe administration of medication in schools or during school sponsored events poses a possible liability for schools</a:t>
            </a:r>
          </a:p>
          <a:p>
            <a:r>
              <a:rPr lang="en-US" dirty="0"/>
              <a:t>An understanding of state laws and school district policies and procedures is necessary to reduce the potential liability issues of medication administration in the school setting </a:t>
            </a:r>
          </a:p>
          <a:p>
            <a:r>
              <a:rPr lang="en-US" dirty="0"/>
              <a:t>School personnel who accept the delegation of medication administration and successfully complete this course, including demonstrated competency, are protected from liability under KRS 156.502</a:t>
            </a:r>
          </a:p>
          <a:p>
            <a:endParaRPr lang="en-US" dirty="0"/>
          </a:p>
        </p:txBody>
      </p:sp>
    </p:spTree>
    <p:extLst>
      <p:ext uri="{BB962C8B-B14F-4D97-AF65-F5344CB8AC3E}">
        <p14:creationId xmlns:p14="http://schemas.microsoft.com/office/powerpoint/2010/main" val="1785605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36837"/>
          </a:xfrm>
        </p:spPr>
        <p:txBody>
          <a:bodyPr>
            <a:normAutofit fontScale="90000"/>
          </a:bodyPr>
          <a:lstStyle/>
          <a:p>
            <a:r>
              <a:rPr lang="en-US" dirty="0"/>
              <a:t>Medication Errors </a:t>
            </a:r>
            <a:r>
              <a:rPr lang="en-US" dirty="0">
                <a:solidFill>
                  <a:schemeClr val="bg1"/>
                </a:solidFill>
              </a:rPr>
              <a:t>part 2</a:t>
            </a:r>
            <a:br>
              <a:rPr lang="en-US" dirty="0"/>
            </a:br>
            <a:endParaRPr lang="en-US" dirty="0"/>
          </a:p>
        </p:txBody>
      </p:sp>
      <p:sp>
        <p:nvSpPr>
          <p:cNvPr id="3" name="Text Placeholder 2"/>
          <p:cNvSpPr>
            <a:spLocks noGrp="1"/>
          </p:cNvSpPr>
          <p:nvPr>
            <p:ph type="body" sz="quarter" idx="13"/>
          </p:nvPr>
        </p:nvSpPr>
        <p:spPr>
          <a:xfrm>
            <a:off x="555786" y="1170774"/>
            <a:ext cx="9188715" cy="5504001"/>
          </a:xfrm>
        </p:spPr>
        <p:txBody>
          <a:bodyPr>
            <a:normAutofit fontScale="70000" lnSpcReduction="20000"/>
          </a:bodyPr>
          <a:lstStyle/>
          <a:p>
            <a:pPr marL="0" indent="0">
              <a:buNone/>
            </a:pPr>
            <a:r>
              <a:rPr lang="en-US" dirty="0">
                <a:solidFill>
                  <a:schemeClr val="bg2">
                    <a:lumMod val="75000"/>
                  </a:schemeClr>
                </a:solidFill>
              </a:rPr>
              <a:t>District policies and procedures state what documentation is required if an error in medication administration has been made</a:t>
            </a:r>
          </a:p>
          <a:p>
            <a:pPr marL="0" indent="0">
              <a:buNone/>
            </a:pPr>
            <a:r>
              <a:rPr lang="en-US" dirty="0">
                <a:solidFill>
                  <a:srgbClr val="7030A0"/>
                </a:solidFill>
              </a:rPr>
              <a:t>Any error must be documented on the school district’s “medication error” or incident form and reported as soon as possible to the school nurse, school principal and parents</a:t>
            </a:r>
          </a:p>
          <a:p>
            <a:pPr hangingPunct="0"/>
            <a:r>
              <a:rPr lang="en-US" dirty="0"/>
              <a:t>Report accidental errors such as:</a:t>
            </a:r>
          </a:p>
          <a:p>
            <a:pPr lvl="1" hangingPunct="0"/>
            <a:r>
              <a:rPr lang="en-US" dirty="0"/>
              <a:t>Forgetting to give a dose of medication</a:t>
            </a:r>
          </a:p>
          <a:p>
            <a:pPr lvl="1" hangingPunct="0"/>
            <a:r>
              <a:rPr lang="en-US" dirty="0"/>
              <a:t>giving medication to the wrong student</a:t>
            </a:r>
          </a:p>
          <a:p>
            <a:pPr lvl="1" hangingPunct="0"/>
            <a:r>
              <a:rPr lang="en-US" dirty="0"/>
              <a:t>giving the wrong medication or the wrong dose</a:t>
            </a:r>
          </a:p>
          <a:p>
            <a:pPr lvl="1" hangingPunct="0"/>
            <a:r>
              <a:rPr lang="en-US" dirty="0"/>
              <a:t>giving medications at the wrong time</a:t>
            </a:r>
          </a:p>
          <a:p>
            <a:pPr lvl="1" hangingPunct="0"/>
            <a:r>
              <a:rPr lang="en-US" dirty="0"/>
              <a:t>giving medication by the wrong route</a:t>
            </a:r>
          </a:p>
          <a:p>
            <a:pPr marL="0" indent="0" hangingPunct="0">
              <a:buNone/>
            </a:pPr>
            <a:endParaRPr lang="en-US" dirty="0"/>
          </a:p>
          <a:p>
            <a:pPr hangingPunct="0">
              <a:buFont typeface="Wingdings" panose="05000000000000000000" pitchFamily="2" charset="2"/>
              <a:buChar char="ü"/>
            </a:pPr>
            <a:r>
              <a:rPr lang="en-US" dirty="0">
                <a:solidFill>
                  <a:srgbClr val="FF0000"/>
                </a:solidFill>
              </a:rPr>
              <a:t>Accidents do happen. In the interest of the student’s health and safety, report all errors promptly</a:t>
            </a:r>
          </a:p>
          <a:p>
            <a:endParaRPr lang="en-US" dirty="0"/>
          </a:p>
        </p:txBody>
      </p:sp>
    </p:spTree>
    <p:extLst>
      <p:ext uri="{BB962C8B-B14F-4D97-AF65-F5344CB8AC3E}">
        <p14:creationId xmlns:p14="http://schemas.microsoft.com/office/powerpoint/2010/main" val="16629205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Refusal of Medications</a:t>
            </a:r>
            <a:br>
              <a:rPr lang="en-US" b="1" dirty="0"/>
            </a:br>
            <a:endParaRPr lang="en-US" dirty="0"/>
          </a:p>
        </p:txBody>
      </p:sp>
      <p:sp>
        <p:nvSpPr>
          <p:cNvPr id="3" name="Text Placeholder 2"/>
          <p:cNvSpPr>
            <a:spLocks noGrp="1"/>
          </p:cNvSpPr>
          <p:nvPr>
            <p:ph type="body" sz="quarter" idx="13"/>
          </p:nvPr>
        </p:nvSpPr>
        <p:spPr>
          <a:xfrm>
            <a:off x="555786" y="1401510"/>
            <a:ext cx="9188715" cy="5273265"/>
          </a:xfrm>
        </p:spPr>
        <p:txBody>
          <a:bodyPr>
            <a:normAutofit/>
          </a:bodyPr>
          <a:lstStyle/>
          <a:p>
            <a:r>
              <a:rPr lang="en-US" dirty="0"/>
              <a:t>Refusing medications is not considered a medication error, and the refusal should be documented on the Medication Administration Record as a “refused” medication</a:t>
            </a:r>
          </a:p>
          <a:p>
            <a:r>
              <a:rPr lang="en-US" dirty="0"/>
              <a:t>The documentation assures the student has been offered the medication as ordered, and also proves staff followed school district policy in administration/documentation</a:t>
            </a:r>
          </a:p>
        </p:txBody>
      </p:sp>
    </p:spTree>
    <p:extLst>
      <p:ext uri="{BB962C8B-B14F-4D97-AF65-F5344CB8AC3E}">
        <p14:creationId xmlns:p14="http://schemas.microsoft.com/office/powerpoint/2010/main" val="2082895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Text Placeholder 2"/>
          <p:cNvSpPr>
            <a:spLocks noGrp="1"/>
          </p:cNvSpPr>
          <p:nvPr>
            <p:ph type="body" sz="quarter" idx="13"/>
          </p:nvPr>
        </p:nvSpPr>
        <p:spPr>
          <a:xfrm>
            <a:off x="555786" y="1452785"/>
            <a:ext cx="9188715" cy="5221990"/>
          </a:xfrm>
        </p:spPr>
        <p:txBody>
          <a:bodyPr>
            <a:normAutofit fontScale="77500" lnSpcReduction="20000"/>
          </a:bodyPr>
          <a:lstStyle/>
          <a:p>
            <a:pPr hangingPunct="0"/>
            <a:r>
              <a:rPr lang="en-US" dirty="0"/>
              <a:t>As best practice and according to the student’s developmental level, the student should understand why the medication is being administered, and also should be made aware of any common side effects</a:t>
            </a:r>
          </a:p>
          <a:p>
            <a:pPr hangingPunct="0"/>
            <a:r>
              <a:rPr lang="en-US" dirty="0"/>
              <a:t>He/she should also be able to verbalize understanding that these medications are considered a part of treatment and that the parent/guardian will be notified should he/she refuse the scheduled medication  </a:t>
            </a:r>
          </a:p>
          <a:p>
            <a:r>
              <a:rPr lang="en-US" dirty="0"/>
              <a:t>Medication Administration Documentation</a:t>
            </a:r>
            <a:r>
              <a:rPr lang="en-US" i="1" dirty="0"/>
              <a:t> </a:t>
            </a:r>
            <a:r>
              <a:rPr lang="en-US" b="1" i="1" dirty="0"/>
              <a:t>(</a:t>
            </a:r>
            <a:r>
              <a:rPr lang="en-US" dirty="0"/>
              <a:t>Medication Log/Medication Administration Record, Electronic Record</a:t>
            </a:r>
            <a:r>
              <a:rPr lang="en-US" b="1" i="1" dirty="0"/>
              <a:t>)</a:t>
            </a:r>
            <a:endParaRPr lang="en-US" dirty="0"/>
          </a:p>
          <a:p>
            <a:endParaRPr lang="en-US" dirty="0"/>
          </a:p>
        </p:txBody>
      </p:sp>
    </p:spTree>
    <p:extLst>
      <p:ext uri="{BB962C8B-B14F-4D97-AF65-F5344CB8AC3E}">
        <p14:creationId xmlns:p14="http://schemas.microsoft.com/office/powerpoint/2010/main" val="11836677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Keeping</a:t>
            </a:r>
          </a:p>
        </p:txBody>
      </p:sp>
      <p:sp>
        <p:nvSpPr>
          <p:cNvPr id="3" name="Text Placeholder 2"/>
          <p:cNvSpPr>
            <a:spLocks noGrp="1"/>
          </p:cNvSpPr>
          <p:nvPr>
            <p:ph type="body" sz="quarter" idx="13"/>
          </p:nvPr>
        </p:nvSpPr>
        <p:spPr>
          <a:xfrm>
            <a:off x="555786" y="1512606"/>
            <a:ext cx="9188715" cy="5162169"/>
          </a:xfrm>
        </p:spPr>
        <p:txBody>
          <a:bodyPr>
            <a:normAutofit fontScale="70000" lnSpcReduction="20000"/>
          </a:bodyPr>
          <a:lstStyle/>
          <a:p>
            <a:r>
              <a:rPr lang="en-US" dirty="0"/>
              <a:t>Record-keeping is very important when medication is given at school</a:t>
            </a:r>
          </a:p>
          <a:p>
            <a:r>
              <a:rPr lang="en-US" dirty="0"/>
              <a:t>A medication “log” (medication administration record) must be kept for each student</a:t>
            </a:r>
          </a:p>
          <a:p>
            <a:r>
              <a:rPr lang="en-US" dirty="0"/>
              <a:t>The log can be kept on paper or in the Kentucky Student Information System for each student</a:t>
            </a:r>
          </a:p>
          <a:p>
            <a:r>
              <a:rPr lang="en-US" dirty="0"/>
              <a:t>Each medication given must be recorded on a separate form </a:t>
            </a:r>
          </a:p>
          <a:p>
            <a:r>
              <a:rPr lang="en-US" dirty="0"/>
              <a:t>The log contains the student’s name, the prescribed medication and dosage, the route the medication is to be given, the time the medication is scheduled to be given and any student allergies (allergies in red ink if on paper)</a:t>
            </a:r>
          </a:p>
          <a:p>
            <a:pPr>
              <a:buFont typeface="Wingdings" panose="05000000000000000000" pitchFamily="2" charset="2"/>
              <a:buChar char="ü"/>
            </a:pPr>
            <a:r>
              <a:rPr lang="en-US" dirty="0">
                <a:solidFill>
                  <a:srgbClr val="7030A0"/>
                </a:solidFill>
              </a:rPr>
              <a:t>It is also recommended that a picture of the student be attached to the document if paper is used for identification purposes</a:t>
            </a:r>
          </a:p>
          <a:p>
            <a:endParaRPr lang="en-US" dirty="0"/>
          </a:p>
        </p:txBody>
      </p:sp>
    </p:spTree>
    <p:extLst>
      <p:ext uri="{BB962C8B-B14F-4D97-AF65-F5344CB8AC3E}">
        <p14:creationId xmlns:p14="http://schemas.microsoft.com/office/powerpoint/2010/main" val="2154436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Information</a:t>
            </a:r>
          </a:p>
        </p:txBody>
      </p:sp>
      <p:sp>
        <p:nvSpPr>
          <p:cNvPr id="3" name="Text Placeholder 2"/>
          <p:cNvSpPr>
            <a:spLocks noGrp="1"/>
          </p:cNvSpPr>
          <p:nvPr>
            <p:ph type="body" sz="quarter" idx="13"/>
          </p:nvPr>
        </p:nvSpPr>
        <p:spPr>
          <a:xfrm>
            <a:off x="555786" y="1452785"/>
            <a:ext cx="9188715" cy="5221990"/>
          </a:xfrm>
        </p:spPr>
        <p:txBody>
          <a:bodyPr>
            <a:normAutofit fontScale="92500"/>
          </a:bodyPr>
          <a:lstStyle/>
          <a:p>
            <a:r>
              <a:rPr lang="en-US" dirty="0"/>
              <a:t>Compare the information on the medication label with the information on the medication log </a:t>
            </a:r>
          </a:p>
          <a:p>
            <a:r>
              <a:rPr lang="en-US" dirty="0"/>
              <a:t>This information must match whenever a change in the dose of the same medication is ordered by the prescribing medical provider, a new medication log must be created</a:t>
            </a:r>
          </a:p>
          <a:p>
            <a:r>
              <a:rPr lang="en-US" dirty="0"/>
              <a:t>Contact the school nurse immediately and do not give the medication if the medication label is missing or the label cannot be read </a:t>
            </a:r>
          </a:p>
          <a:p>
            <a:endParaRPr lang="en-US" dirty="0"/>
          </a:p>
        </p:txBody>
      </p:sp>
    </p:spTree>
    <p:extLst>
      <p:ext uri="{BB962C8B-B14F-4D97-AF65-F5344CB8AC3E}">
        <p14:creationId xmlns:p14="http://schemas.microsoft.com/office/powerpoint/2010/main" val="34269847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33390"/>
          </a:xfrm>
        </p:spPr>
        <p:txBody>
          <a:bodyPr/>
          <a:lstStyle/>
          <a:p>
            <a:r>
              <a:rPr lang="en-US" dirty="0"/>
              <a:t>Medication Record</a:t>
            </a:r>
          </a:p>
        </p:txBody>
      </p:sp>
      <p:sp>
        <p:nvSpPr>
          <p:cNvPr id="3" name="Text Placeholder 2"/>
          <p:cNvSpPr>
            <a:spLocks noGrp="1"/>
          </p:cNvSpPr>
          <p:nvPr>
            <p:ph type="body" sz="quarter" idx="13"/>
          </p:nvPr>
        </p:nvSpPr>
        <p:spPr>
          <a:xfrm>
            <a:off x="376016" y="1290415"/>
            <a:ext cx="9368486" cy="5567585"/>
          </a:xfrm>
        </p:spPr>
        <p:txBody>
          <a:bodyPr>
            <a:normAutofit fontScale="62500" lnSpcReduction="20000"/>
          </a:bodyPr>
          <a:lstStyle/>
          <a:p>
            <a:pPr marL="0" indent="0">
              <a:buNone/>
            </a:pPr>
            <a:r>
              <a:rPr lang="en-US" b="1" dirty="0">
                <a:solidFill>
                  <a:srgbClr val="00B0F0"/>
                </a:solidFill>
              </a:rPr>
              <a:t>The medication record (log) may be used to also make notes of additional comments of any unusual circumstance related to the student receiving the medication</a:t>
            </a:r>
          </a:p>
          <a:p>
            <a:r>
              <a:rPr lang="en-US" dirty="0"/>
              <a:t>This medication record becomes a permanent part of the student’s file (in student’s cumulative health folder) and provides legal documentation for those who administer medications to students</a:t>
            </a:r>
          </a:p>
          <a:p>
            <a:r>
              <a:rPr lang="en-US" dirty="0"/>
              <a:t>When a student receives a medication the actual time must be recorded on the medication record (initial if on paper)</a:t>
            </a:r>
          </a:p>
          <a:p>
            <a:r>
              <a:rPr lang="en-US" dirty="0"/>
              <a:t>This must also be done when a medication is missed due to an absence or a field trip, or if the student refuses to take the medication</a:t>
            </a:r>
          </a:p>
          <a:p>
            <a:r>
              <a:rPr lang="en-US" dirty="0"/>
              <a:t>The medication administration record (log) is a legal and permanent document</a:t>
            </a:r>
          </a:p>
          <a:p>
            <a:pPr>
              <a:buFont typeface="Wingdings" panose="05000000000000000000" pitchFamily="2" charset="2"/>
              <a:buChar char="ü"/>
            </a:pPr>
            <a:r>
              <a:rPr lang="en-US" dirty="0">
                <a:solidFill>
                  <a:srgbClr val="7030A0"/>
                </a:solidFill>
              </a:rPr>
              <a:t>Use only ink and never use “whiteout” if using a paper log.</a:t>
            </a:r>
            <a:r>
              <a:rPr lang="en-US" b="1" dirty="0">
                <a:solidFill>
                  <a:srgbClr val="7030A0"/>
                </a:solidFill>
              </a:rPr>
              <a:t> </a:t>
            </a:r>
            <a:r>
              <a:rPr lang="en-US" dirty="0">
                <a:solidFill>
                  <a:srgbClr val="7030A0"/>
                </a:solidFill>
              </a:rPr>
              <a:t>If a mistake is made in the recording of the time of the medication administration on a paper log, draw a single line through the time, write “void” and initial beside the time </a:t>
            </a:r>
          </a:p>
        </p:txBody>
      </p:sp>
    </p:spTree>
    <p:extLst>
      <p:ext uri="{BB962C8B-B14F-4D97-AF65-F5344CB8AC3E}">
        <p14:creationId xmlns:p14="http://schemas.microsoft.com/office/powerpoint/2010/main" val="11586894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Student Medication Log</a:t>
            </a:r>
          </a:p>
        </p:txBody>
      </p:sp>
      <p:pic>
        <p:nvPicPr>
          <p:cNvPr id="4" name="Picture 3" descr="Sample Student Medication 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854" y="917425"/>
            <a:ext cx="8229600" cy="5852160"/>
          </a:xfrm>
          <a:prstGeom prst="rect">
            <a:avLst/>
          </a:prstGeom>
          <a:noFill/>
          <a:ln>
            <a:noFill/>
          </a:ln>
        </p:spPr>
      </p:pic>
    </p:spTree>
    <p:extLst>
      <p:ext uri="{BB962C8B-B14F-4D97-AF65-F5344CB8AC3E}">
        <p14:creationId xmlns:p14="http://schemas.microsoft.com/office/powerpoint/2010/main" val="3777608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Student Information  System</a:t>
            </a:r>
          </a:p>
        </p:txBody>
      </p:sp>
      <p:sp>
        <p:nvSpPr>
          <p:cNvPr id="3" name="Text Placeholder 2"/>
          <p:cNvSpPr>
            <a:spLocks noGrp="1"/>
          </p:cNvSpPr>
          <p:nvPr>
            <p:ph type="body" sz="quarter" idx="13"/>
          </p:nvPr>
        </p:nvSpPr>
        <p:spPr/>
        <p:txBody>
          <a:bodyPr>
            <a:normAutofit fontScale="70000" lnSpcReduction="20000"/>
          </a:bodyPr>
          <a:lstStyle/>
          <a:p>
            <a:pPr marL="0" indent="0" hangingPunct="0">
              <a:buNone/>
            </a:pPr>
            <a:r>
              <a:rPr lang="en-US" dirty="0">
                <a:solidFill>
                  <a:schemeClr val="bg2">
                    <a:lumMod val="50000"/>
                  </a:schemeClr>
                </a:solidFill>
              </a:rPr>
              <a:t>Medication administration may also be documented in the Kentucky Student Information System.  This is a permanent record of medication administration </a:t>
            </a:r>
          </a:p>
          <a:p>
            <a:pPr marL="0" indent="0" hangingPunct="0">
              <a:buNone/>
            </a:pPr>
            <a:r>
              <a:rPr lang="en-US" dirty="0"/>
              <a:t>Advantages to electronic medical records include:</a:t>
            </a:r>
          </a:p>
          <a:p>
            <a:pPr lvl="1" hangingPunct="0"/>
            <a:r>
              <a:rPr lang="en-US" dirty="0"/>
              <a:t>Records follow student electronically when transferring from school to school within the district</a:t>
            </a:r>
          </a:p>
          <a:p>
            <a:pPr lvl="1" hangingPunct="0"/>
            <a:r>
              <a:rPr lang="en-US" dirty="0"/>
              <a:t>No more paper logs/charts to file or store</a:t>
            </a:r>
          </a:p>
          <a:p>
            <a:pPr lvl="1" hangingPunct="0"/>
            <a:r>
              <a:rPr lang="en-US" dirty="0"/>
              <a:t>Easier case management of students with chronic health conditions</a:t>
            </a:r>
          </a:p>
          <a:p>
            <a:pPr lvl="1" hangingPunct="0"/>
            <a:r>
              <a:rPr lang="en-US" dirty="0"/>
              <a:t>Ability to track health office visits and outcomes </a:t>
            </a:r>
          </a:p>
          <a:p>
            <a:pPr marL="0" indent="0" hangingPunct="0">
              <a:buNone/>
            </a:pPr>
            <a:endParaRPr lang="en-US" dirty="0"/>
          </a:p>
          <a:p>
            <a:pPr>
              <a:buFont typeface="Wingdings" panose="05000000000000000000" pitchFamily="2" charset="2"/>
              <a:buChar char="ü"/>
            </a:pPr>
            <a:r>
              <a:rPr lang="en-US" dirty="0"/>
              <a:t>See local school district medication administration form and follow local school district policies for documentation </a:t>
            </a:r>
          </a:p>
        </p:txBody>
      </p:sp>
    </p:spTree>
    <p:extLst>
      <p:ext uri="{BB962C8B-B14F-4D97-AF65-F5344CB8AC3E}">
        <p14:creationId xmlns:p14="http://schemas.microsoft.com/office/powerpoint/2010/main" val="10492660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85562"/>
          </a:xfrm>
        </p:spPr>
        <p:txBody>
          <a:bodyPr>
            <a:normAutofit fontScale="90000"/>
          </a:bodyPr>
          <a:lstStyle/>
          <a:p>
            <a:r>
              <a:rPr lang="en-US" b="1" dirty="0"/>
              <a:t>Module II:  Practice Test Page 1</a:t>
            </a:r>
            <a:endParaRPr lang="en-US" dirty="0"/>
          </a:p>
        </p:txBody>
      </p:sp>
      <p:sp>
        <p:nvSpPr>
          <p:cNvPr id="3" name="Text Placeholder 2"/>
          <p:cNvSpPr>
            <a:spLocks noGrp="1"/>
          </p:cNvSpPr>
          <p:nvPr>
            <p:ph type="body" sz="quarter" idx="13"/>
          </p:nvPr>
        </p:nvSpPr>
        <p:spPr>
          <a:xfrm>
            <a:off x="555786" y="1281869"/>
            <a:ext cx="9188715" cy="5392906"/>
          </a:xfrm>
        </p:spPr>
        <p:txBody>
          <a:bodyPr>
            <a:normAutofit fontScale="40000" lnSpcReduction="20000"/>
          </a:bodyPr>
          <a:lstStyle/>
          <a:p>
            <a:pPr marL="742950" lvl="0" indent="-742950" hangingPunct="0">
              <a:buFont typeface="+mj-lt"/>
              <a:buAutoNum type="arabicPeriod"/>
            </a:pPr>
            <a:r>
              <a:rPr lang="en-US" sz="4000" dirty="0"/>
              <a:t>Medications that a licensed practitioner orders to treat a particular medical diagnosis or symptoms are called __________________ medications.</a:t>
            </a:r>
          </a:p>
          <a:p>
            <a:pPr marL="742950" lvl="0" indent="-742950" hangingPunct="0">
              <a:buFont typeface="+mj-lt"/>
              <a:buAutoNum type="arabicPeriod"/>
            </a:pPr>
            <a:r>
              <a:rPr lang="en-US" sz="4000" dirty="0"/>
              <a:t>Give examples of the three types of medications that may be administered in the schools:</a:t>
            </a:r>
          </a:p>
          <a:p>
            <a:pPr lvl="1" hangingPunct="0"/>
            <a:r>
              <a:rPr lang="en-US" sz="4000" dirty="0"/>
              <a:t>Controlled/Scheduled: _____________________________</a:t>
            </a:r>
          </a:p>
          <a:p>
            <a:pPr lvl="1" hangingPunct="0"/>
            <a:r>
              <a:rPr lang="en-US" sz="4000" dirty="0"/>
              <a:t>Non-Controlled/Scheduled: _________________________</a:t>
            </a:r>
          </a:p>
          <a:p>
            <a:pPr lvl="1" hangingPunct="0"/>
            <a:r>
              <a:rPr lang="en-US" sz="4000" dirty="0"/>
              <a:t>Over the Counter:_________________________________</a:t>
            </a:r>
          </a:p>
          <a:p>
            <a:pPr marL="742950" lvl="0" indent="-742950" hangingPunct="0">
              <a:buFont typeface="+mj-lt"/>
              <a:buAutoNum type="arabicPeriod"/>
            </a:pPr>
            <a:r>
              <a:rPr lang="en-US" sz="4000" dirty="0"/>
              <a:t>Important student health information to know prior to administering medication includes:  Student name, date of birth, sex and ____________________________.</a:t>
            </a:r>
          </a:p>
          <a:p>
            <a:pPr marL="742950" lvl="0" indent="-742950" hangingPunct="0">
              <a:buFont typeface="+mj-lt"/>
              <a:buAutoNum type="arabicPeriod"/>
            </a:pPr>
            <a:r>
              <a:rPr lang="en-US" sz="4000" dirty="0"/>
              <a:t>An unwanted, unexpected or potentially dangerous response to a medication is known as ________________________________.</a:t>
            </a:r>
          </a:p>
          <a:p>
            <a:pPr marL="742950" lvl="0" indent="-742950" hangingPunct="0">
              <a:buFont typeface="+mj-lt"/>
              <a:buAutoNum type="arabicPeriod"/>
            </a:pPr>
            <a:r>
              <a:rPr lang="en-US" sz="4000" dirty="0"/>
              <a:t>True or False:  A Licensed Practitioner must write an order (or prescribe) oral medication to be crushed.</a:t>
            </a:r>
          </a:p>
          <a:p>
            <a:pPr marL="742950" lvl="0" indent="-742950" hangingPunct="0">
              <a:buFont typeface="+mj-lt"/>
              <a:buAutoNum type="arabicPeriod"/>
            </a:pPr>
            <a:r>
              <a:rPr lang="en-US" sz="4000" dirty="0"/>
              <a:t>_______________ tablets are meant to be chewed before swallowing.</a:t>
            </a:r>
          </a:p>
          <a:p>
            <a:pPr marL="742950" lvl="0" indent="-742950" hangingPunct="0">
              <a:buFont typeface="+mj-lt"/>
              <a:buAutoNum type="arabicPeriod"/>
            </a:pPr>
            <a:r>
              <a:rPr lang="en-US" sz="4000" dirty="0"/>
              <a:t>True or False:  Enteric coated tablets protect the stomach from irritation and therefore should not be crushed or spit.</a:t>
            </a:r>
          </a:p>
          <a:p>
            <a:pPr marL="742950" lvl="0" indent="-742950" hangingPunct="0">
              <a:buFont typeface="+mj-lt"/>
              <a:buAutoNum type="arabicPeriod"/>
            </a:pPr>
            <a:r>
              <a:rPr lang="en-US" sz="4000" dirty="0"/>
              <a:t>True or False: Capsules with SR(sustained release) after the name should not be broken or crushed unless the prescription specifically calls for it.</a:t>
            </a:r>
          </a:p>
          <a:p>
            <a:pPr marL="742950" lvl="0" indent="-742950" hangingPunct="0">
              <a:buFont typeface="+mj-lt"/>
              <a:buAutoNum type="arabicPeriod"/>
            </a:pPr>
            <a:r>
              <a:rPr lang="en-US" sz="4000" dirty="0"/>
              <a:t>Suspensions are a form of liquid medication that must be ______________________ before being measured and administered. </a:t>
            </a:r>
          </a:p>
          <a:p>
            <a:endParaRPr lang="en-US" dirty="0"/>
          </a:p>
        </p:txBody>
      </p:sp>
    </p:spTree>
    <p:extLst>
      <p:ext uri="{BB962C8B-B14F-4D97-AF65-F5344CB8AC3E}">
        <p14:creationId xmlns:p14="http://schemas.microsoft.com/office/powerpoint/2010/main" val="31956235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74" y="257025"/>
            <a:ext cx="8596668" cy="845382"/>
          </a:xfrm>
        </p:spPr>
        <p:txBody>
          <a:bodyPr>
            <a:normAutofit fontScale="90000"/>
          </a:bodyPr>
          <a:lstStyle/>
          <a:p>
            <a:r>
              <a:rPr lang="en-US" b="1" dirty="0"/>
              <a:t>Module II:  Practice Test Page 2</a:t>
            </a:r>
            <a:endParaRPr lang="en-US" dirty="0"/>
          </a:p>
        </p:txBody>
      </p:sp>
      <p:sp>
        <p:nvSpPr>
          <p:cNvPr id="3" name="Text Placeholder 2"/>
          <p:cNvSpPr>
            <a:spLocks noGrp="1"/>
          </p:cNvSpPr>
          <p:nvPr>
            <p:ph type="body" sz="quarter" idx="13"/>
          </p:nvPr>
        </p:nvSpPr>
        <p:spPr>
          <a:xfrm>
            <a:off x="478874" y="1187865"/>
            <a:ext cx="9188715" cy="5383851"/>
          </a:xfrm>
        </p:spPr>
        <p:txBody>
          <a:bodyPr>
            <a:normAutofit fontScale="32500" lnSpcReduction="20000"/>
          </a:bodyPr>
          <a:lstStyle/>
          <a:p>
            <a:pPr marL="742950" lvl="0" indent="-742950" hangingPunct="0">
              <a:buFont typeface="+mj-lt"/>
              <a:buAutoNum type="arabicPeriod" startAt="10"/>
            </a:pPr>
            <a:r>
              <a:rPr lang="en-US" sz="4800" dirty="0"/>
              <a:t>When pouring liquid medication the label should face the ___________ of the hand to prevent spilling on the label and causing the label to be illegible.</a:t>
            </a:r>
          </a:p>
          <a:p>
            <a:pPr marL="742950" lvl="0" indent="-742950" hangingPunct="0">
              <a:buFont typeface="+mj-lt"/>
              <a:buAutoNum type="arabicPeriod" startAt="11"/>
            </a:pPr>
            <a:r>
              <a:rPr lang="en-US" sz="4800" dirty="0"/>
              <a:t>All oral medications should be given with at least _____to ______ ounces of water or other liquid to allow for easy swallowing.</a:t>
            </a:r>
          </a:p>
          <a:p>
            <a:pPr marL="742950" indent="-742950" hangingPunct="0">
              <a:buFont typeface="+mj-lt"/>
              <a:buAutoNum type="arabicPeriod" startAt="12"/>
            </a:pPr>
            <a:r>
              <a:rPr lang="en-US" sz="4800" dirty="0"/>
              <a:t> It is important to verify that the student has swallowed the medication by asking them to open their mouth and checking under the tongue, roof of mouth, and _____________ for hidden medication.</a:t>
            </a:r>
          </a:p>
          <a:p>
            <a:pPr marL="742950" indent="-742950" hangingPunct="0">
              <a:buFont typeface="+mj-lt"/>
              <a:buAutoNum type="arabicPeriod" startAt="13"/>
            </a:pPr>
            <a:r>
              <a:rPr lang="en-US" sz="4800" dirty="0"/>
              <a:t> True or False: When administering eye (ophthalmic) drops, gently pull down the lower eyelid to create a pouch or “pocket”</a:t>
            </a:r>
          </a:p>
          <a:p>
            <a:pPr marL="742950" indent="-742950" hangingPunct="0">
              <a:buFont typeface="+mj-lt"/>
              <a:buAutoNum type="arabicPeriod" startAt="14"/>
            </a:pPr>
            <a:r>
              <a:rPr lang="en-US" sz="4800" dirty="0"/>
              <a:t> True or False:  When administering ear drops, gently pull the top of the ear (cartilage) back and up and hold.</a:t>
            </a:r>
          </a:p>
          <a:p>
            <a:pPr marL="742950" lvl="0" indent="-742950" hangingPunct="0">
              <a:buFont typeface="+mj-lt"/>
              <a:buAutoNum type="arabicPeriod" startAt="15"/>
            </a:pPr>
            <a:r>
              <a:rPr lang="en-US" sz="4800" dirty="0"/>
              <a:t>When washing hands, apply soap and rub hands for ______________ seconds.</a:t>
            </a:r>
          </a:p>
          <a:p>
            <a:pPr marL="742950" lvl="0" indent="-742950" hangingPunct="0">
              <a:buFont typeface="+mj-lt"/>
              <a:buAutoNum type="arabicPeriod" startAt="16"/>
            </a:pPr>
            <a:r>
              <a:rPr lang="en-US" sz="4800" dirty="0"/>
              <a:t> List the “Six Rights” of Medication Administration:</a:t>
            </a:r>
          </a:p>
          <a:p>
            <a:pPr marL="0" indent="0" hangingPunct="0">
              <a:buNone/>
            </a:pPr>
            <a:r>
              <a:rPr lang="en-US" sz="4800" dirty="0"/>
              <a:t>	A._____________________________________</a:t>
            </a:r>
          </a:p>
          <a:p>
            <a:pPr marL="0" indent="0" hangingPunct="0">
              <a:buNone/>
            </a:pPr>
            <a:r>
              <a:rPr lang="en-US" sz="4800" dirty="0"/>
              <a:t> 	B._____________________________________</a:t>
            </a:r>
          </a:p>
          <a:p>
            <a:pPr marL="0" indent="0" hangingPunct="0">
              <a:buNone/>
            </a:pPr>
            <a:r>
              <a:rPr lang="en-US" sz="4800" dirty="0"/>
              <a:t>	C._____________________________________</a:t>
            </a:r>
          </a:p>
          <a:p>
            <a:pPr marL="0" indent="0" hangingPunct="0">
              <a:buNone/>
            </a:pPr>
            <a:r>
              <a:rPr lang="en-US" sz="4800" dirty="0"/>
              <a:t>	D._____________________________________</a:t>
            </a:r>
          </a:p>
          <a:p>
            <a:pPr marL="0" indent="0" hangingPunct="0">
              <a:buNone/>
            </a:pPr>
            <a:r>
              <a:rPr lang="en-US" sz="4800" dirty="0"/>
              <a:t>	E._____________________________________</a:t>
            </a:r>
          </a:p>
          <a:p>
            <a:pPr marL="0" indent="0" hangingPunct="0">
              <a:buNone/>
            </a:pPr>
            <a:r>
              <a:rPr lang="en-US" sz="4800" dirty="0"/>
              <a:t>	F._____________________________________</a:t>
            </a:r>
          </a:p>
          <a:p>
            <a:endParaRPr lang="en-US" dirty="0"/>
          </a:p>
        </p:txBody>
      </p:sp>
    </p:spTree>
    <p:extLst>
      <p:ext uri="{BB962C8B-B14F-4D97-AF65-F5344CB8AC3E}">
        <p14:creationId xmlns:p14="http://schemas.microsoft.com/office/powerpoint/2010/main" val="147601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Prescribe Medicine?</a:t>
            </a:r>
          </a:p>
        </p:txBody>
      </p:sp>
      <p:sp>
        <p:nvSpPr>
          <p:cNvPr id="3" name="Text Placeholder 2"/>
          <p:cNvSpPr>
            <a:spLocks noGrp="1"/>
          </p:cNvSpPr>
          <p:nvPr>
            <p:ph type="body" sz="quarter" idx="13"/>
          </p:nvPr>
        </p:nvSpPr>
        <p:spPr>
          <a:xfrm>
            <a:off x="555786" y="1474348"/>
            <a:ext cx="9188715" cy="4901324"/>
          </a:xfrm>
        </p:spPr>
        <p:txBody>
          <a:bodyPr>
            <a:normAutofit fontScale="70000" lnSpcReduction="20000"/>
          </a:bodyPr>
          <a:lstStyle/>
          <a:p>
            <a:r>
              <a:rPr lang="en-US" dirty="0"/>
              <a:t>Only Physicians, Dentists and Advanced Practice Registered Nurses (APRN) are licensed to “prescribe” medication</a:t>
            </a:r>
          </a:p>
          <a:p>
            <a:r>
              <a:rPr lang="en-US" dirty="0"/>
              <a:t>Nurses are licensed to “administer” medications (KRS 314.011)</a:t>
            </a:r>
          </a:p>
          <a:p>
            <a:r>
              <a:rPr lang="en-US" dirty="0"/>
              <a:t>Only registered nurses, APRNs or physicians in the school setting may delegate the task to administer medications to persons who have completed a course such as this, and have demonstrated competency (KRS 156.502) </a:t>
            </a:r>
          </a:p>
          <a:p>
            <a:r>
              <a:rPr lang="en-US" dirty="0"/>
              <a:t>School personnel may be trained to administer medications that are prescribed to treat emergency or life-threatening health conditions such as hypoglycemia, anaphylaxis, seizures and opioid overdoses.  </a:t>
            </a:r>
          </a:p>
          <a:p>
            <a:pPr marL="0" indent="0">
              <a:buNone/>
            </a:pPr>
            <a:r>
              <a:rPr lang="en-US" dirty="0">
                <a:solidFill>
                  <a:srgbClr val="C00000"/>
                </a:solidFill>
              </a:rPr>
              <a:t>		KRS 158.838, KRS 217.186, KRS 1526.502</a:t>
            </a:r>
          </a:p>
          <a:p>
            <a:endParaRPr lang="en-US" dirty="0"/>
          </a:p>
        </p:txBody>
      </p:sp>
      <p:sp>
        <p:nvSpPr>
          <p:cNvPr id="4" name="Right Arrow 3">
            <a:extLst>
              <a:ext uri="{C183D7F6-B498-43B3-948B-1728B52AA6E4}">
                <adec:decorative xmlns:adec="http://schemas.microsoft.com/office/drawing/2017/decorative" val="1"/>
              </a:ext>
            </a:extLst>
          </p:cNvPr>
          <p:cNvSpPr/>
          <p:nvPr/>
        </p:nvSpPr>
        <p:spPr>
          <a:xfrm>
            <a:off x="1071318" y="5361632"/>
            <a:ext cx="32221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621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II:  Practice Test Page 3</a:t>
            </a:r>
            <a:endParaRPr lang="en-US" dirty="0"/>
          </a:p>
        </p:txBody>
      </p:sp>
      <p:sp>
        <p:nvSpPr>
          <p:cNvPr id="3" name="Text Placeholder 2"/>
          <p:cNvSpPr>
            <a:spLocks noGrp="1"/>
          </p:cNvSpPr>
          <p:nvPr>
            <p:ph type="body" sz="quarter" idx="13"/>
          </p:nvPr>
        </p:nvSpPr>
        <p:spPr/>
        <p:txBody>
          <a:bodyPr>
            <a:normAutofit fontScale="70000" lnSpcReduction="20000"/>
          </a:bodyPr>
          <a:lstStyle/>
          <a:p>
            <a:pPr marL="742950" lvl="0" indent="-742950" hangingPunct="0">
              <a:buFont typeface="+mj-lt"/>
              <a:buAutoNum type="arabicPeriod" startAt="17"/>
            </a:pPr>
            <a:r>
              <a:rPr lang="en-US" dirty="0"/>
              <a:t>It is important to have at least ________student identifiers when administering medication.</a:t>
            </a:r>
          </a:p>
          <a:p>
            <a:pPr marL="742950" lvl="0" indent="-742950" hangingPunct="0">
              <a:buFont typeface="+mj-lt"/>
              <a:buAutoNum type="arabicPeriod" startAt="18"/>
            </a:pPr>
            <a:r>
              <a:rPr lang="en-US" dirty="0"/>
              <a:t>True or False:  To ensure the right medication is given to the right student, always compare the medication label on the prescription bottle with the student’s Medication Administration Record.</a:t>
            </a:r>
          </a:p>
          <a:p>
            <a:pPr marL="742950" lvl="0" indent="-742950" hangingPunct="0">
              <a:buFont typeface="+mj-lt"/>
              <a:buAutoNum type="arabicPeriod" startAt="19"/>
            </a:pPr>
            <a:r>
              <a:rPr lang="en-US" dirty="0"/>
              <a:t>If the medication has been administered but not documented on the Medication Administration Record, there is the potential for _________________________ if the medication were to be re-administered.</a:t>
            </a:r>
          </a:p>
          <a:p>
            <a:pPr marL="742950" lvl="0" indent="-742950" hangingPunct="0">
              <a:buFont typeface="+mj-lt"/>
              <a:buAutoNum type="arabicPeriod" startAt="20"/>
            </a:pPr>
            <a:r>
              <a:rPr lang="en-US" dirty="0"/>
              <a:t>True or False:  The Medication Administration Record is a legal and permanent document and therefore, only ink and never “whiteout” must be used. </a:t>
            </a:r>
          </a:p>
          <a:p>
            <a:endParaRPr lang="en-US" dirty="0"/>
          </a:p>
        </p:txBody>
      </p:sp>
    </p:spTree>
    <p:extLst>
      <p:ext uri="{BB962C8B-B14F-4D97-AF65-F5344CB8AC3E}">
        <p14:creationId xmlns:p14="http://schemas.microsoft.com/office/powerpoint/2010/main" val="29823750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III: Emergency Medications</a:t>
            </a:r>
            <a:endParaRPr lang="en-US" dirty="0"/>
          </a:p>
        </p:txBody>
      </p:sp>
      <p:pic>
        <p:nvPicPr>
          <p:cNvPr id="4" name="Picture 3" descr="Picture of First Aid kit with medications included" title="E,ergemcy medications"/>
          <p:cNvPicPr/>
          <p:nvPr/>
        </p:nvPicPr>
        <p:blipFill>
          <a:blip r:embed="rId2">
            <a:extLst>
              <a:ext uri="{28A0092B-C50C-407E-A947-70E740481C1C}">
                <a14:useLocalDpi xmlns:a14="http://schemas.microsoft.com/office/drawing/2010/main" val="0"/>
              </a:ext>
            </a:extLst>
          </a:blip>
          <a:stretch>
            <a:fillRect/>
          </a:stretch>
        </p:blipFill>
        <p:spPr>
          <a:xfrm>
            <a:off x="6152025" y="3276956"/>
            <a:ext cx="2639695" cy="3124200"/>
          </a:xfrm>
          <a:prstGeom prst="rect">
            <a:avLst/>
          </a:prstGeom>
        </p:spPr>
      </p:pic>
    </p:spTree>
    <p:extLst>
      <p:ext uri="{BB962C8B-B14F-4D97-AF65-F5344CB8AC3E}">
        <p14:creationId xmlns:p14="http://schemas.microsoft.com/office/powerpoint/2010/main" val="36760288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Medication Administration</a:t>
            </a:r>
          </a:p>
        </p:txBody>
      </p:sp>
      <p:sp>
        <p:nvSpPr>
          <p:cNvPr id="3" name="Text Placeholder 2"/>
          <p:cNvSpPr>
            <a:spLocks noGrp="1"/>
          </p:cNvSpPr>
          <p:nvPr>
            <p:ph type="body" sz="quarter" idx="13"/>
          </p:nvPr>
        </p:nvSpPr>
        <p:spPr/>
        <p:txBody>
          <a:bodyPr>
            <a:normAutofit fontScale="85000" lnSpcReduction="20000"/>
          </a:bodyPr>
          <a:lstStyle/>
          <a:p>
            <a:pPr marL="0" indent="0" hangingPunct="0">
              <a:buNone/>
            </a:pPr>
            <a:r>
              <a:rPr lang="en-US" b="1" dirty="0">
                <a:solidFill>
                  <a:schemeClr val="bg2">
                    <a:lumMod val="75000"/>
                  </a:schemeClr>
                </a:solidFill>
              </a:rPr>
              <a:t>Emergency Medications</a:t>
            </a:r>
            <a:r>
              <a:rPr lang="en-US" b="1" i="1" dirty="0"/>
              <a:t>	</a:t>
            </a:r>
            <a:endParaRPr lang="en-US" b="1" dirty="0"/>
          </a:p>
          <a:p>
            <a:pPr hangingPunct="0"/>
            <a:r>
              <a:rPr lang="en-US" dirty="0"/>
              <a:t>According to KRS 158.838, KRS 217.186 and the Kentucky Board of Nursing, unlicensed school personnel may administer emergency medications (e.g. Glucagon®, Diazepam rectal gel (</a:t>
            </a:r>
            <a:r>
              <a:rPr lang="en-US" dirty="0" err="1"/>
              <a:t>Diastat</a:t>
            </a:r>
            <a:r>
              <a:rPr lang="en-US" dirty="0"/>
              <a:t>®), </a:t>
            </a:r>
            <a:r>
              <a:rPr lang="en-US" dirty="0" err="1"/>
              <a:t>EpiPen</a:t>
            </a:r>
            <a:r>
              <a:rPr lang="en-US" dirty="0"/>
              <a:t>®, naloxone for the treatment of potential opioid overdose and prescribed medications for the treatment of seizures) provided they have received training as required in KRS 156.502 </a:t>
            </a:r>
          </a:p>
          <a:p>
            <a:pPr hangingPunct="0"/>
            <a:r>
              <a:rPr lang="en-US" dirty="0"/>
              <a:t>The medications below may be prescribed to be given during a life-threatening event</a:t>
            </a:r>
          </a:p>
          <a:p>
            <a:endParaRPr lang="en-US" dirty="0"/>
          </a:p>
        </p:txBody>
      </p:sp>
    </p:spTree>
    <p:extLst>
      <p:ext uri="{BB962C8B-B14F-4D97-AF65-F5344CB8AC3E}">
        <p14:creationId xmlns:p14="http://schemas.microsoft.com/office/powerpoint/2010/main" val="39717604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for Hypoglycemia</a:t>
            </a:r>
          </a:p>
        </p:txBody>
      </p:sp>
      <p:sp>
        <p:nvSpPr>
          <p:cNvPr id="3" name="Text Placeholder 2"/>
          <p:cNvSpPr>
            <a:spLocks noGrp="1"/>
          </p:cNvSpPr>
          <p:nvPr>
            <p:ph type="body" sz="quarter" idx="13"/>
          </p:nvPr>
        </p:nvSpPr>
        <p:spPr>
          <a:xfrm>
            <a:off x="555786" y="1577825"/>
            <a:ext cx="9188715" cy="5096950"/>
          </a:xfrm>
        </p:spPr>
        <p:txBody>
          <a:bodyPr/>
          <a:lstStyle/>
          <a:p>
            <a:r>
              <a:rPr lang="en-US" dirty="0"/>
              <a:t>Hypoglycemia is the term used for a low blood sugar level</a:t>
            </a:r>
          </a:p>
          <a:p>
            <a:r>
              <a:rPr lang="en-US" dirty="0"/>
              <a:t>Hypoglycemia (low blood sugar level) is one of the most frequent complications of children with diabetes who require insulin</a:t>
            </a:r>
          </a:p>
          <a:p>
            <a:r>
              <a:rPr lang="en-US" dirty="0"/>
              <a:t>Hypoglycemia is the result of a drop in the level of the student’s blood glucose (blood sugar) and may occur very suddenly </a:t>
            </a:r>
          </a:p>
          <a:p>
            <a:endParaRPr lang="en-US" dirty="0"/>
          </a:p>
        </p:txBody>
      </p:sp>
    </p:spTree>
    <p:extLst>
      <p:ext uri="{BB962C8B-B14F-4D97-AF65-F5344CB8AC3E}">
        <p14:creationId xmlns:p14="http://schemas.microsoft.com/office/powerpoint/2010/main" val="996613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Extremely Low Blood Sugar</a:t>
            </a:r>
          </a:p>
        </p:txBody>
      </p:sp>
      <p:sp>
        <p:nvSpPr>
          <p:cNvPr id="3" name="Text Placeholder 2"/>
          <p:cNvSpPr>
            <a:spLocks noGrp="1"/>
          </p:cNvSpPr>
          <p:nvPr>
            <p:ph type="body" sz="quarter" idx="13"/>
          </p:nvPr>
        </p:nvSpPr>
        <p:spPr/>
        <p:txBody>
          <a:bodyPr>
            <a:normAutofit fontScale="77500" lnSpcReduction="20000"/>
          </a:bodyPr>
          <a:lstStyle/>
          <a:p>
            <a:pPr hangingPunct="0"/>
            <a:r>
              <a:rPr lang="en-US" dirty="0"/>
              <a:t>Sometimes an extremely low blood sugar level will cause the student to become unable to help themselves due to an impaired level of consciousness or motor function.  Hypoglycemia may result from:  </a:t>
            </a:r>
          </a:p>
          <a:p>
            <a:pPr lvl="1" hangingPunct="0"/>
            <a:r>
              <a:rPr lang="en-US" dirty="0"/>
              <a:t>Too much insulin</a:t>
            </a:r>
          </a:p>
          <a:p>
            <a:pPr lvl="1" hangingPunct="0"/>
            <a:r>
              <a:rPr lang="en-US" dirty="0"/>
              <a:t>Student administered insulin without eating</a:t>
            </a:r>
          </a:p>
          <a:p>
            <a:pPr lvl="1" hangingPunct="0"/>
            <a:r>
              <a:rPr lang="en-US" dirty="0"/>
              <a:t>Too little food consumed</a:t>
            </a:r>
          </a:p>
          <a:p>
            <a:pPr lvl="1" hangingPunct="0"/>
            <a:r>
              <a:rPr lang="en-US" dirty="0"/>
              <a:t>Delay in receiving snack/meal</a:t>
            </a:r>
          </a:p>
          <a:p>
            <a:pPr lvl="1" hangingPunct="0"/>
            <a:r>
              <a:rPr lang="en-US" dirty="0"/>
              <a:t>Increased physical activity</a:t>
            </a:r>
          </a:p>
          <a:p>
            <a:pPr lvl="1" hangingPunct="0"/>
            <a:r>
              <a:rPr lang="en-US" dirty="0"/>
              <a:t>Illness (at times)</a:t>
            </a:r>
          </a:p>
          <a:p>
            <a:pPr lvl="1" hangingPunct="0"/>
            <a:r>
              <a:rPr lang="en-US" dirty="0"/>
              <a:t>Alcohol use (a concern in adolescents)</a:t>
            </a:r>
          </a:p>
          <a:p>
            <a:endParaRPr lang="en-US" dirty="0"/>
          </a:p>
        </p:txBody>
      </p:sp>
    </p:spTree>
    <p:extLst>
      <p:ext uri="{BB962C8B-B14F-4D97-AF65-F5344CB8AC3E}">
        <p14:creationId xmlns:p14="http://schemas.microsoft.com/office/powerpoint/2010/main" val="15046885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Hypoglycemia symptoms </a:t>
            </a:r>
          </a:p>
        </p:txBody>
      </p:sp>
      <p:sp>
        <p:nvSpPr>
          <p:cNvPr id="3" name="Text Placeholder 2"/>
          <p:cNvSpPr>
            <a:spLocks noGrp="1"/>
          </p:cNvSpPr>
          <p:nvPr>
            <p:ph type="body" sz="quarter" idx="13"/>
          </p:nvPr>
        </p:nvSpPr>
        <p:spPr/>
        <p:txBody>
          <a:bodyPr>
            <a:normAutofit lnSpcReduction="10000"/>
          </a:bodyPr>
          <a:lstStyle/>
          <a:p>
            <a:r>
              <a:rPr lang="en-US" dirty="0"/>
              <a:t>Hypoglycemia symptoms are characterized as mild, moderate or severe</a:t>
            </a:r>
          </a:p>
          <a:p>
            <a:r>
              <a:rPr lang="en-US" dirty="0"/>
              <a:t>Students who receive insulin for the treatment of diabetes should have a written individual health care plan (IHP) or Emergency Diabetes Care Plan/Action Plan describing how to treat all these symptoms according to the severity of the hypoglycemia</a:t>
            </a:r>
          </a:p>
        </p:txBody>
      </p:sp>
    </p:spTree>
    <p:extLst>
      <p:ext uri="{BB962C8B-B14F-4D97-AF65-F5344CB8AC3E}">
        <p14:creationId xmlns:p14="http://schemas.microsoft.com/office/powerpoint/2010/main" val="4005237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Showing Signs</a:t>
            </a:r>
          </a:p>
        </p:txBody>
      </p:sp>
      <p:sp>
        <p:nvSpPr>
          <p:cNvPr id="3" name="Text Placeholder 2"/>
          <p:cNvSpPr>
            <a:spLocks noGrp="1"/>
          </p:cNvSpPr>
          <p:nvPr>
            <p:ph type="body" sz="quarter" idx="13"/>
          </p:nvPr>
        </p:nvSpPr>
        <p:spPr/>
        <p:txBody>
          <a:bodyPr>
            <a:normAutofit fontScale="92500" lnSpcReduction="20000"/>
          </a:bodyPr>
          <a:lstStyle/>
          <a:p>
            <a:r>
              <a:rPr lang="en-US" dirty="0"/>
              <a:t>If a student shows signs of hypoglycemia, unlicensed school personnel should consult the student’s IHP or Emergency Diabetes Care Plan/Action Plan for guidance on how the hypoglycemia is to be treated</a:t>
            </a:r>
          </a:p>
          <a:p>
            <a:r>
              <a:rPr lang="en-US" dirty="0"/>
              <a:t>The IHP or Emergency Diabetes Care Plan/Action Plan may include the administration of the emergency medication Glucagon®, which unlicensed school personnel may administer after receiving training according to KRS 156.502</a:t>
            </a:r>
          </a:p>
          <a:p>
            <a:endParaRPr lang="en-US" dirty="0"/>
          </a:p>
        </p:txBody>
      </p:sp>
    </p:spTree>
    <p:extLst>
      <p:ext uri="{BB962C8B-B14F-4D97-AF65-F5344CB8AC3E}">
        <p14:creationId xmlns:p14="http://schemas.microsoft.com/office/powerpoint/2010/main" val="32940611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Glucagon® is a life-saving injectable hormone </a:t>
            </a:r>
          </a:p>
        </p:txBody>
      </p:sp>
      <p:sp>
        <p:nvSpPr>
          <p:cNvPr id="3" name="Text Placeholder 2"/>
          <p:cNvSpPr>
            <a:spLocks noGrp="1"/>
          </p:cNvSpPr>
          <p:nvPr>
            <p:ph type="body" sz="quarter" idx="13"/>
          </p:nvPr>
        </p:nvSpPr>
        <p:spPr>
          <a:xfrm>
            <a:off x="555786" y="1683521"/>
            <a:ext cx="9188715" cy="4991254"/>
          </a:xfrm>
        </p:spPr>
        <p:txBody>
          <a:bodyPr>
            <a:normAutofit fontScale="62500" lnSpcReduction="20000"/>
          </a:bodyPr>
          <a:lstStyle/>
          <a:p>
            <a:r>
              <a:rPr lang="en-US" dirty="0"/>
              <a:t>Glucagon® is a life-saving injectable hormone prescribed for the student experiencing severe symptoms of hypoglycemia (severe sleepiness, loss of consciousness, seizure or inability to swallow)</a:t>
            </a:r>
          </a:p>
          <a:p>
            <a:r>
              <a:rPr lang="en-US" dirty="0"/>
              <a:t>Glucagon® is used to treat a student’s low blood sugar level when they are unable to take liquid or food by mouth</a:t>
            </a:r>
          </a:p>
          <a:p>
            <a:r>
              <a:rPr lang="en-US" dirty="0"/>
              <a:t>After injecting Glucagon®, the level of glucose in the blood increases within 5-15 minutes</a:t>
            </a:r>
          </a:p>
          <a:p>
            <a:r>
              <a:rPr lang="en-US" dirty="0"/>
              <a:t>Glucagon® does not harm the child</a:t>
            </a:r>
          </a:p>
          <a:p>
            <a:r>
              <a:rPr lang="en-US" dirty="0">
                <a:solidFill>
                  <a:srgbClr val="FF0000"/>
                </a:solidFill>
              </a:rPr>
              <a:t>However, after receiving Glucagon®, the student may experience nausea and vomiting. Position the student on their side after administering Glucagon® </a:t>
            </a:r>
          </a:p>
          <a:p>
            <a:r>
              <a:rPr lang="en-US" dirty="0"/>
              <a:t>Hypoglycemia can be easily and effectively treated.  </a:t>
            </a:r>
          </a:p>
          <a:p>
            <a:r>
              <a:rPr lang="en-US" dirty="0">
                <a:solidFill>
                  <a:srgbClr val="FF0000"/>
                </a:solidFill>
              </a:rPr>
              <a:t>However, potential life threatening complications can occur if hypoglycemia isn’t treated promptly</a:t>
            </a:r>
          </a:p>
        </p:txBody>
      </p:sp>
    </p:spTree>
    <p:extLst>
      <p:ext uri="{BB962C8B-B14F-4D97-AF65-F5344CB8AC3E}">
        <p14:creationId xmlns:p14="http://schemas.microsoft.com/office/powerpoint/2010/main" val="39688685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Responsibility - Glucagon</a:t>
            </a:r>
          </a:p>
        </p:txBody>
      </p:sp>
      <p:sp>
        <p:nvSpPr>
          <p:cNvPr id="3" name="Text Placeholder 2"/>
          <p:cNvSpPr>
            <a:spLocks noGrp="1"/>
          </p:cNvSpPr>
          <p:nvPr>
            <p:ph type="body" sz="quarter" idx="13"/>
          </p:nvPr>
        </p:nvSpPr>
        <p:spPr/>
        <p:txBody>
          <a:bodyPr>
            <a:normAutofit fontScale="92500"/>
          </a:bodyPr>
          <a:lstStyle/>
          <a:p>
            <a:r>
              <a:rPr lang="en-US" dirty="0"/>
              <a:t> It is the responsibility of the parent/guardian to provide the Glucagon® along with written orders when to administer the Glucagon® from the student’s health care provider</a:t>
            </a:r>
          </a:p>
          <a:p>
            <a:pPr>
              <a:buFont typeface="Wingdings" panose="05000000000000000000" pitchFamily="2" charset="2"/>
              <a:buChar char="ü"/>
            </a:pPr>
            <a:r>
              <a:rPr lang="en-US" dirty="0"/>
              <a:t>KRS 158.838 requires “each local public school district to have at least one (1) school employee who has met the requirements of KRS 156.502 on duty during the entire school day” to administer Glucagon® in an emergency” </a:t>
            </a:r>
          </a:p>
        </p:txBody>
      </p:sp>
    </p:spTree>
    <p:extLst>
      <p:ext uri="{BB962C8B-B14F-4D97-AF65-F5344CB8AC3E}">
        <p14:creationId xmlns:p14="http://schemas.microsoft.com/office/powerpoint/2010/main" val="29464963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Kit</a:t>
            </a:r>
          </a:p>
        </p:txBody>
      </p:sp>
      <p:sp>
        <p:nvSpPr>
          <p:cNvPr id="3" name="Text Placeholder 2"/>
          <p:cNvSpPr>
            <a:spLocks noGrp="1"/>
          </p:cNvSpPr>
          <p:nvPr>
            <p:ph type="body" sz="quarter" idx="13"/>
          </p:nvPr>
        </p:nvSpPr>
        <p:spPr>
          <a:xfrm>
            <a:off x="555786" y="1577825"/>
            <a:ext cx="9188715" cy="5096950"/>
          </a:xfrm>
        </p:spPr>
        <p:txBody>
          <a:bodyPr>
            <a:normAutofit/>
          </a:bodyPr>
          <a:lstStyle/>
          <a:p>
            <a:pPr>
              <a:buFont typeface="Wingdings" panose="05000000000000000000" pitchFamily="2" charset="2"/>
              <a:buChar char="Ø"/>
            </a:pPr>
            <a:r>
              <a:rPr lang="en-US" sz="2400" dirty="0"/>
              <a:t>The Glucagon® kit should be stored at room temperature in an area where trained school personnel will have easy access to it.</a:t>
            </a:r>
          </a:p>
          <a:p>
            <a:pPr>
              <a:buFont typeface="Wingdings 2" panose="05020102010507070707" pitchFamily="18" charset="2"/>
              <a:buChar char="P"/>
            </a:pPr>
            <a:r>
              <a:rPr lang="en-US" sz="2400" dirty="0"/>
              <a:t>As per KRS 158.838, the expiration date of the Glucagon® kit should be checked monthly and the parent/guardian notified one month in advance of the expiration date</a:t>
            </a:r>
          </a:p>
          <a:p>
            <a:endParaRPr lang="en-US" sz="2400" dirty="0"/>
          </a:p>
        </p:txBody>
      </p:sp>
      <p:pic>
        <p:nvPicPr>
          <p:cNvPr id="4" name="Picture 3" descr="Picture of Glucagon Injection packaging with needle inserted into vial" title="Glucagon Injection"/>
          <p:cNvPicPr/>
          <p:nvPr/>
        </p:nvPicPr>
        <p:blipFill>
          <a:blip r:embed="rId2">
            <a:extLst>
              <a:ext uri="{28A0092B-C50C-407E-A947-70E740481C1C}">
                <a14:useLocalDpi xmlns:a14="http://schemas.microsoft.com/office/drawing/2010/main" val="0"/>
              </a:ext>
            </a:extLst>
          </a:blip>
          <a:srcRect/>
          <a:stretch>
            <a:fillRect/>
          </a:stretch>
        </p:blipFill>
        <p:spPr bwMode="auto">
          <a:xfrm>
            <a:off x="3164197" y="4126300"/>
            <a:ext cx="3971892" cy="2290273"/>
          </a:xfrm>
          <a:prstGeom prst="rect">
            <a:avLst/>
          </a:prstGeom>
          <a:noFill/>
        </p:spPr>
      </p:pic>
    </p:spTree>
    <p:extLst>
      <p:ext uri="{BB962C8B-B14F-4D97-AF65-F5344CB8AC3E}">
        <p14:creationId xmlns:p14="http://schemas.microsoft.com/office/powerpoint/2010/main" val="16279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a:t>
            </a:r>
          </a:p>
        </p:txBody>
      </p:sp>
      <p:sp>
        <p:nvSpPr>
          <p:cNvPr id="3" name="Text Placeholder 2"/>
          <p:cNvSpPr>
            <a:spLocks noGrp="1"/>
          </p:cNvSpPr>
          <p:nvPr>
            <p:ph type="body" sz="quarter" idx="13"/>
          </p:nvPr>
        </p:nvSpPr>
        <p:spPr>
          <a:xfrm>
            <a:off x="555786" y="1457257"/>
            <a:ext cx="9188715" cy="4901324"/>
          </a:xfrm>
        </p:spPr>
        <p:txBody>
          <a:bodyPr>
            <a:normAutofit fontScale="92500" lnSpcReduction="10000"/>
          </a:bodyPr>
          <a:lstStyle/>
          <a:p>
            <a:r>
              <a:rPr lang="en-US" dirty="0"/>
              <a:t>May be either an Advanced Practice Registered Nurse (APRN), a registered nurse (RN) or licensed practical nurse (LPN) </a:t>
            </a:r>
          </a:p>
          <a:p>
            <a:r>
              <a:rPr lang="en-US" dirty="0"/>
              <a:t>Educational Preparedness Differences</a:t>
            </a:r>
          </a:p>
          <a:p>
            <a:pPr lvl="1"/>
            <a:r>
              <a:rPr lang="en-US" b="1" dirty="0">
                <a:solidFill>
                  <a:schemeClr val="bg2">
                    <a:lumMod val="75000"/>
                  </a:schemeClr>
                </a:solidFill>
              </a:rPr>
              <a:t>APRN</a:t>
            </a:r>
          </a:p>
          <a:p>
            <a:pPr lvl="1"/>
            <a:r>
              <a:rPr lang="en-US" b="1" dirty="0">
                <a:solidFill>
                  <a:schemeClr val="bg2">
                    <a:lumMod val="75000"/>
                  </a:schemeClr>
                </a:solidFill>
              </a:rPr>
              <a:t>RN and </a:t>
            </a:r>
          </a:p>
          <a:p>
            <a:pPr lvl="1"/>
            <a:r>
              <a:rPr lang="en-US" b="1" dirty="0">
                <a:solidFill>
                  <a:schemeClr val="bg2">
                    <a:lumMod val="75000"/>
                  </a:schemeClr>
                </a:solidFill>
              </a:rPr>
              <a:t>LPN</a:t>
            </a:r>
          </a:p>
          <a:p>
            <a:r>
              <a:rPr lang="en-US" dirty="0"/>
              <a:t>Defined in KRS 314.011 and described in KBN AOS #30, “School Nursing Practice”</a:t>
            </a:r>
          </a:p>
          <a:p>
            <a:endParaRPr lang="en-US" dirty="0"/>
          </a:p>
        </p:txBody>
      </p:sp>
    </p:spTree>
    <p:extLst>
      <p:ext uri="{BB962C8B-B14F-4D97-AF65-F5344CB8AC3E}">
        <p14:creationId xmlns:p14="http://schemas.microsoft.com/office/powerpoint/2010/main" val="30349141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Administering Glucagon</a:t>
            </a:r>
            <a:endParaRPr lang="en-US" dirty="0"/>
          </a:p>
        </p:txBody>
      </p:sp>
      <p:sp>
        <p:nvSpPr>
          <p:cNvPr id="3" name="Text Placeholder 2"/>
          <p:cNvSpPr>
            <a:spLocks noGrp="1"/>
          </p:cNvSpPr>
          <p:nvPr>
            <p:ph type="body" sz="quarter" idx="13"/>
          </p:nvPr>
        </p:nvSpPr>
        <p:spPr>
          <a:xfrm>
            <a:off x="555786" y="1367327"/>
            <a:ext cx="9188715" cy="5307448"/>
          </a:xfrm>
        </p:spPr>
        <p:txBody>
          <a:bodyPr>
            <a:normAutofit fontScale="25000" lnSpcReduction="20000"/>
          </a:bodyPr>
          <a:lstStyle/>
          <a:p>
            <a:pPr marL="742950" lvl="0" indent="-742950" hangingPunct="0">
              <a:lnSpc>
                <a:spcPct val="120000"/>
              </a:lnSpc>
              <a:spcBef>
                <a:spcPts val="0"/>
              </a:spcBef>
              <a:buFont typeface="+mj-lt"/>
              <a:buAutoNum type="arabicPeriod"/>
            </a:pPr>
            <a:r>
              <a:rPr lang="en-US" sz="6400" dirty="0"/>
              <a:t>Identify someone to call 9-1-1</a:t>
            </a:r>
          </a:p>
          <a:p>
            <a:pPr marL="742950" lvl="0" indent="-742950" hangingPunct="0">
              <a:lnSpc>
                <a:spcPct val="120000"/>
              </a:lnSpc>
              <a:spcBef>
                <a:spcPts val="0"/>
              </a:spcBef>
              <a:buFont typeface="+mj-lt"/>
              <a:buAutoNum type="arabicPeriod"/>
            </a:pPr>
            <a:r>
              <a:rPr lang="en-US" sz="6400" dirty="0"/>
              <a:t>Refer to student’s Diabetes Management Plan for Glucagon dose </a:t>
            </a:r>
          </a:p>
          <a:p>
            <a:pPr marL="742950" lvl="0" indent="-742950" hangingPunct="0">
              <a:lnSpc>
                <a:spcPct val="120000"/>
              </a:lnSpc>
              <a:spcBef>
                <a:spcPts val="0"/>
              </a:spcBef>
              <a:buFont typeface="+mj-lt"/>
              <a:buAutoNum type="arabicPeriod"/>
            </a:pPr>
            <a:r>
              <a:rPr lang="en-US" sz="6400" dirty="0"/>
              <a:t>Open kit</a:t>
            </a:r>
          </a:p>
          <a:p>
            <a:pPr marL="742950" lvl="0" indent="-742950" hangingPunct="0">
              <a:lnSpc>
                <a:spcPct val="120000"/>
              </a:lnSpc>
              <a:spcBef>
                <a:spcPts val="0"/>
              </a:spcBef>
              <a:buFont typeface="+mj-lt"/>
              <a:buAutoNum type="arabicPeriod"/>
            </a:pPr>
            <a:r>
              <a:rPr lang="en-US" sz="6400" dirty="0"/>
              <a:t>Remove flip top seal from vial	</a:t>
            </a:r>
          </a:p>
          <a:p>
            <a:pPr marL="742950" lvl="0" indent="-742950" hangingPunct="0">
              <a:lnSpc>
                <a:spcPct val="120000"/>
              </a:lnSpc>
              <a:spcBef>
                <a:spcPts val="0"/>
              </a:spcBef>
              <a:buFont typeface="+mj-lt"/>
              <a:buAutoNum type="arabicPeriod"/>
            </a:pPr>
            <a:r>
              <a:rPr lang="en-US" sz="6400" dirty="0"/>
              <a:t>Remove needle protector from syringe</a:t>
            </a:r>
          </a:p>
          <a:p>
            <a:pPr marL="742950" lvl="0" indent="-742950" hangingPunct="0">
              <a:lnSpc>
                <a:spcPct val="120000"/>
              </a:lnSpc>
              <a:spcBef>
                <a:spcPts val="0"/>
              </a:spcBef>
              <a:buFont typeface="+mj-lt"/>
              <a:buAutoNum type="arabicPeriod"/>
            </a:pPr>
            <a:r>
              <a:rPr lang="en-US" sz="6400" dirty="0"/>
              <a:t>Slowly inject all sterile water from syringe into vial of Glucagon® (leave needle in vial if possible)</a:t>
            </a:r>
          </a:p>
          <a:p>
            <a:pPr marL="742950" lvl="0" indent="-742950" hangingPunct="0">
              <a:lnSpc>
                <a:spcPct val="120000"/>
              </a:lnSpc>
              <a:spcBef>
                <a:spcPts val="0"/>
              </a:spcBef>
              <a:buFont typeface="+mj-lt"/>
              <a:buAutoNum type="arabicPeriod"/>
            </a:pPr>
            <a:r>
              <a:rPr lang="en-US" sz="6400" dirty="0"/>
              <a:t>Gently swirl vial (don’t shake) until solution is clear. (May leave syringe in vial) </a:t>
            </a:r>
          </a:p>
          <a:p>
            <a:pPr marL="742950" lvl="0" indent="-742950" hangingPunct="0">
              <a:lnSpc>
                <a:spcPct val="120000"/>
              </a:lnSpc>
              <a:spcBef>
                <a:spcPts val="0"/>
              </a:spcBef>
              <a:buFont typeface="+mj-lt"/>
              <a:buAutoNum type="arabicPeriod"/>
            </a:pPr>
            <a:r>
              <a:rPr lang="en-US" sz="6400" dirty="0"/>
              <a:t>Withdraw amount of Glucagon® prescribed from vial back into syringe</a:t>
            </a:r>
          </a:p>
          <a:p>
            <a:pPr marL="742950" indent="-742950" hangingPunct="0">
              <a:lnSpc>
                <a:spcPct val="120000"/>
              </a:lnSpc>
              <a:spcBef>
                <a:spcPts val="0"/>
              </a:spcBef>
              <a:buFont typeface="+mj-lt"/>
              <a:buAutoNum type="arabicPeriod"/>
            </a:pPr>
            <a:r>
              <a:rPr lang="en-US" sz="6400" dirty="0"/>
              <a:t>Inject straight  (90° angle) into (may inject through clothing if necessary)</a:t>
            </a:r>
          </a:p>
          <a:p>
            <a:pPr marL="742950" lvl="0" indent="-742950" hangingPunct="0">
              <a:lnSpc>
                <a:spcPct val="120000"/>
              </a:lnSpc>
              <a:spcBef>
                <a:spcPts val="0"/>
              </a:spcBef>
              <a:buFont typeface="+mj-lt"/>
              <a:buAutoNum type="arabicPeriod"/>
            </a:pPr>
            <a:endParaRPr lang="en-US" sz="6400" dirty="0"/>
          </a:p>
          <a:p>
            <a:pPr lvl="2" hangingPunct="0">
              <a:lnSpc>
                <a:spcPct val="120000"/>
              </a:lnSpc>
              <a:spcBef>
                <a:spcPts val="0"/>
              </a:spcBef>
            </a:pPr>
            <a:r>
              <a:rPr lang="en-US" sz="6400" dirty="0"/>
              <a:t>arm (upper)</a:t>
            </a:r>
          </a:p>
          <a:p>
            <a:pPr lvl="2" hangingPunct="0">
              <a:lnSpc>
                <a:spcPct val="120000"/>
              </a:lnSpc>
              <a:spcBef>
                <a:spcPts val="0"/>
              </a:spcBef>
            </a:pPr>
            <a:r>
              <a:rPr lang="en-US" sz="6400" dirty="0"/>
              <a:t> leg (thigh)</a:t>
            </a:r>
          </a:p>
          <a:p>
            <a:pPr lvl="2" hangingPunct="0">
              <a:lnSpc>
                <a:spcPct val="120000"/>
              </a:lnSpc>
              <a:spcBef>
                <a:spcPts val="0"/>
              </a:spcBef>
            </a:pPr>
            <a:r>
              <a:rPr lang="en-US" sz="6400" dirty="0"/>
              <a:t>or buttocks</a:t>
            </a:r>
          </a:p>
          <a:p>
            <a:pPr marL="742950" lvl="0" indent="-742950" hangingPunct="0">
              <a:lnSpc>
                <a:spcPct val="120000"/>
              </a:lnSpc>
              <a:spcBef>
                <a:spcPts val="0"/>
              </a:spcBef>
              <a:buFont typeface="+mj-lt"/>
              <a:buAutoNum type="arabicPeriod"/>
            </a:pPr>
            <a:r>
              <a:rPr lang="en-US" sz="6400" dirty="0"/>
              <a:t>Slowly inject Glucagon® into site</a:t>
            </a:r>
          </a:p>
          <a:p>
            <a:pPr marL="742950" lvl="0" indent="-742950" hangingPunct="0">
              <a:lnSpc>
                <a:spcPct val="120000"/>
              </a:lnSpc>
              <a:spcBef>
                <a:spcPts val="0"/>
              </a:spcBef>
              <a:buFont typeface="+mj-lt"/>
              <a:buAutoNum type="arabicPeriod"/>
            </a:pPr>
            <a:r>
              <a:rPr lang="en-US" sz="6400" dirty="0"/>
              <a:t>Withdraw needle, apply light pressure at injection site</a:t>
            </a:r>
          </a:p>
          <a:p>
            <a:pPr marL="742950" lvl="0" indent="-742950" hangingPunct="0">
              <a:lnSpc>
                <a:spcPct val="120000"/>
              </a:lnSpc>
              <a:spcBef>
                <a:spcPts val="0"/>
              </a:spcBef>
              <a:buFont typeface="+mj-lt"/>
              <a:buAutoNum type="arabicPeriod"/>
            </a:pPr>
            <a:r>
              <a:rPr lang="en-US" sz="6400" dirty="0"/>
              <a:t>Turn person on his/her side, person may vomit</a:t>
            </a:r>
          </a:p>
          <a:p>
            <a:pPr marL="742950" lvl="0" indent="-742950" hangingPunct="0">
              <a:lnSpc>
                <a:spcPct val="120000"/>
              </a:lnSpc>
              <a:spcBef>
                <a:spcPts val="0"/>
              </a:spcBef>
              <a:buFont typeface="+mj-lt"/>
              <a:buAutoNum type="arabicPeriod"/>
            </a:pPr>
            <a:r>
              <a:rPr lang="en-US" sz="6400" dirty="0"/>
              <a:t>Place used needle back in kit and close lid (do not recap)</a:t>
            </a:r>
          </a:p>
          <a:p>
            <a:pPr marL="742950" lvl="0" indent="-742950" hangingPunct="0">
              <a:lnSpc>
                <a:spcPct val="120000"/>
              </a:lnSpc>
              <a:spcBef>
                <a:spcPts val="0"/>
              </a:spcBef>
              <a:buFont typeface="+mj-lt"/>
              <a:buAutoNum type="arabicPeriod"/>
            </a:pPr>
            <a:r>
              <a:rPr lang="en-US" sz="6400" dirty="0"/>
              <a:t>Give used kit to EMS personnel</a:t>
            </a:r>
          </a:p>
          <a:p>
            <a:pPr marL="742950" lvl="0" indent="-742950" hangingPunct="0">
              <a:lnSpc>
                <a:spcPct val="120000"/>
              </a:lnSpc>
              <a:spcBef>
                <a:spcPts val="0"/>
              </a:spcBef>
              <a:buFont typeface="+mj-lt"/>
              <a:buAutoNum type="arabicPeriod"/>
            </a:pPr>
            <a:r>
              <a:rPr lang="en-US" sz="6400" dirty="0"/>
              <a:t>Document administration of Glucagon® on Medication Administration Record</a:t>
            </a:r>
          </a:p>
          <a:p>
            <a:pPr marL="0" indent="0">
              <a:lnSpc>
                <a:spcPct val="120000"/>
              </a:lnSpc>
              <a:spcBef>
                <a:spcPts val="0"/>
              </a:spcBef>
              <a:buNone/>
            </a:pPr>
            <a:r>
              <a:rPr lang="en-US" dirty="0"/>
              <a:t>	</a:t>
            </a:r>
          </a:p>
          <a:p>
            <a:pPr marL="0" indent="0">
              <a:lnSpc>
                <a:spcPct val="120000"/>
              </a:lnSpc>
              <a:spcBef>
                <a:spcPts val="0"/>
              </a:spcBef>
              <a:buNone/>
            </a:pPr>
            <a:r>
              <a:rPr lang="en-US" dirty="0"/>
              <a:t>(Modified from Eli Lilly and Company, 2017)</a:t>
            </a:r>
            <a:br>
              <a:rPr lang="en-US" sz="5400" dirty="0"/>
            </a:br>
            <a:endParaRPr lang="en-US" dirty="0"/>
          </a:p>
        </p:txBody>
      </p:sp>
    </p:spTree>
    <p:extLst>
      <p:ext uri="{BB962C8B-B14F-4D97-AF65-F5344CB8AC3E}">
        <p14:creationId xmlns:p14="http://schemas.microsoft.com/office/powerpoint/2010/main" val="17416662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a:bodyPr>
          <a:lstStyle/>
          <a:p>
            <a:r>
              <a:rPr lang="en-US" dirty="0" err="1"/>
              <a:t>Basqsimi</a:t>
            </a:r>
            <a:r>
              <a:rPr lang="en-US" dirty="0"/>
              <a:t>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Baqsimi ">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24921456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a:t>
            </a:r>
            <a:r>
              <a:rPr lang="en-US" dirty="0" err="1"/>
              <a:t>Baqsimi</a:t>
            </a:r>
            <a:r>
              <a:rPr lang="en-US" dirty="0"/>
              <a:t>™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27855249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for Anaphylaxis</a:t>
            </a:r>
            <a:r>
              <a:rPr lang="en-US" b="1" dirty="0"/>
              <a:t> </a:t>
            </a: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47500" lnSpcReduction="20000"/>
          </a:bodyPr>
          <a:lstStyle/>
          <a:p>
            <a:pPr marL="0" indent="0" hangingPunct="0">
              <a:buNone/>
            </a:pPr>
            <a:r>
              <a:rPr lang="en-US" sz="3800" b="1" dirty="0">
                <a:solidFill>
                  <a:schemeClr val="bg2">
                    <a:lumMod val="75000"/>
                  </a:schemeClr>
                </a:solidFill>
              </a:rPr>
              <a:t>Anaphylaxis is a life-threatening allergic reaction that can be fatal within minutes</a:t>
            </a:r>
            <a:r>
              <a:rPr lang="en-US" sz="3800" dirty="0"/>
              <a:t>  </a:t>
            </a:r>
          </a:p>
          <a:p>
            <a:pPr hangingPunct="0"/>
            <a:r>
              <a:rPr lang="en-US" dirty="0"/>
              <a:t>Anaphylaxis can be a reaction to: </a:t>
            </a:r>
          </a:p>
          <a:p>
            <a:pPr lvl="1" hangingPunct="0"/>
            <a:r>
              <a:rPr lang="en-US" dirty="0"/>
              <a:t>food (particularly peanuts, tree nuts, fish, wheat or eggs) </a:t>
            </a:r>
          </a:p>
          <a:p>
            <a:pPr lvl="1" hangingPunct="0"/>
            <a:r>
              <a:rPr lang="en-US" dirty="0"/>
              <a:t>stinging insects (such as wasps or bees) </a:t>
            </a:r>
          </a:p>
          <a:p>
            <a:pPr lvl="1" hangingPunct="0"/>
            <a:r>
              <a:rPr lang="en-US" dirty="0"/>
              <a:t>medication</a:t>
            </a:r>
          </a:p>
          <a:p>
            <a:pPr lvl="1" hangingPunct="0"/>
            <a:r>
              <a:rPr lang="en-US" dirty="0"/>
              <a:t>latex </a:t>
            </a:r>
          </a:p>
          <a:p>
            <a:pPr lvl="1" hangingPunct="0"/>
            <a:r>
              <a:rPr lang="en-US" dirty="0"/>
              <a:t>exercise</a:t>
            </a:r>
          </a:p>
          <a:p>
            <a:pPr marL="0" indent="0" hangingPunct="0">
              <a:buNone/>
            </a:pPr>
            <a:r>
              <a:rPr lang="en-US" dirty="0"/>
              <a:t> </a:t>
            </a:r>
          </a:p>
          <a:p>
            <a:pPr marL="0" indent="0" hangingPunct="0">
              <a:buNone/>
            </a:pPr>
            <a:r>
              <a:rPr lang="en-US" sz="3800" dirty="0">
                <a:solidFill>
                  <a:schemeClr val="bg2">
                    <a:lumMod val="50000"/>
                  </a:schemeClr>
                </a:solidFill>
              </a:rPr>
              <a:t>Symptoms of anaphylaxis include</a:t>
            </a:r>
            <a:r>
              <a:rPr lang="en-US" dirty="0">
                <a:solidFill>
                  <a:schemeClr val="bg2">
                    <a:lumMod val="50000"/>
                  </a:schemeClr>
                </a:solidFill>
              </a:rPr>
              <a:t>:</a:t>
            </a:r>
          </a:p>
          <a:p>
            <a:pPr lvl="1" hangingPunct="0"/>
            <a:r>
              <a:rPr lang="en-US" dirty="0"/>
              <a:t>itching and/or hives, particularly in the mouth or throat</a:t>
            </a:r>
          </a:p>
          <a:p>
            <a:pPr lvl="1" hangingPunct="0"/>
            <a:r>
              <a:rPr lang="en-US" dirty="0"/>
              <a:t>swelling of the throat, lips, tongue and/or eye area</a:t>
            </a:r>
          </a:p>
          <a:p>
            <a:pPr lvl="1" hangingPunct="0"/>
            <a:r>
              <a:rPr lang="en-US" dirty="0"/>
              <a:t>difficulty breathing, swallowing or speaking</a:t>
            </a:r>
          </a:p>
          <a:p>
            <a:pPr lvl="1" hangingPunct="0"/>
            <a:r>
              <a:rPr lang="en-US" dirty="0"/>
              <a:t>increased heart rate and/or sense of impending doom</a:t>
            </a:r>
          </a:p>
          <a:p>
            <a:pPr lvl="1" hangingPunct="0"/>
            <a:r>
              <a:rPr lang="en-US" dirty="0"/>
              <a:t>abdominal cramps, nausea, vomiting, diarrhea</a:t>
            </a:r>
          </a:p>
          <a:p>
            <a:pPr lvl="1" hangingPunct="0"/>
            <a:r>
              <a:rPr lang="en-US" dirty="0"/>
              <a:t>weakness, collapse, paleness, lightheadedness or loss of consciousness</a:t>
            </a:r>
          </a:p>
          <a:p>
            <a:endParaRPr lang="en-US" dirty="0"/>
          </a:p>
        </p:txBody>
      </p:sp>
    </p:spTree>
    <p:extLst>
      <p:ext uri="{BB962C8B-B14F-4D97-AF65-F5344CB8AC3E}">
        <p14:creationId xmlns:p14="http://schemas.microsoft.com/office/powerpoint/2010/main" val="35157895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Allergic Reaction</a:t>
            </a:r>
          </a:p>
        </p:txBody>
      </p:sp>
      <p:sp>
        <p:nvSpPr>
          <p:cNvPr id="3" name="Text Placeholder 2"/>
          <p:cNvSpPr>
            <a:spLocks noGrp="1"/>
          </p:cNvSpPr>
          <p:nvPr>
            <p:ph type="body" sz="quarter" idx="13"/>
          </p:nvPr>
        </p:nvSpPr>
        <p:spPr/>
        <p:txBody>
          <a:bodyPr>
            <a:normAutofit fontScale="92500"/>
          </a:bodyPr>
          <a:lstStyle/>
          <a:p>
            <a:r>
              <a:rPr lang="en-US" dirty="0"/>
              <a:t>Since the severity of an allergic reaction is difficult to predict, the allergic response may rapidly progress to anaphylaxis</a:t>
            </a:r>
          </a:p>
          <a:p>
            <a:r>
              <a:rPr lang="en-US" dirty="0"/>
              <a:t>It is important for students with severe allergies who are at risk of anaphylaxis to have an Allergy or Anaphylaxis Emergency Action Plan of Care</a:t>
            </a:r>
          </a:p>
          <a:p>
            <a:r>
              <a:rPr lang="en-US" dirty="0"/>
              <a:t>The Allergy or Anaphylaxis Emergency Action Plan may include the administration of epinephrine from an </a:t>
            </a:r>
            <a:r>
              <a:rPr lang="en-US" dirty="0" err="1"/>
              <a:t>EpiPen</a:t>
            </a:r>
            <a:r>
              <a:rPr lang="en-US" dirty="0"/>
              <a:t>®</a:t>
            </a:r>
          </a:p>
          <a:p>
            <a:endParaRPr lang="en-US" dirty="0"/>
          </a:p>
        </p:txBody>
      </p:sp>
    </p:spTree>
    <p:extLst>
      <p:ext uri="{BB962C8B-B14F-4D97-AF65-F5344CB8AC3E}">
        <p14:creationId xmlns:p14="http://schemas.microsoft.com/office/powerpoint/2010/main" val="10076475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Allergic Reactions</a:t>
            </a:r>
          </a:p>
        </p:txBody>
      </p:sp>
      <p:sp>
        <p:nvSpPr>
          <p:cNvPr id="3" name="Text Placeholder 2"/>
          <p:cNvSpPr>
            <a:spLocks noGrp="1"/>
          </p:cNvSpPr>
          <p:nvPr>
            <p:ph type="body" sz="quarter" idx="13"/>
          </p:nvPr>
        </p:nvSpPr>
        <p:spPr>
          <a:xfrm>
            <a:off x="555786" y="1577825"/>
            <a:ext cx="9188715" cy="5096950"/>
          </a:xfrm>
        </p:spPr>
        <p:txBody>
          <a:bodyPr>
            <a:normAutofit fontScale="77500" lnSpcReduction="20000"/>
          </a:bodyPr>
          <a:lstStyle/>
          <a:p>
            <a:r>
              <a:rPr lang="en-US" dirty="0"/>
              <a:t>Severe allergic reactions may be unavoidable </a:t>
            </a:r>
          </a:p>
          <a:p>
            <a:pPr lvl="1"/>
            <a:r>
              <a:rPr lang="en-US" dirty="0"/>
              <a:t>foods may contain unknown ingredients; </a:t>
            </a:r>
          </a:p>
          <a:p>
            <a:pPr lvl="2"/>
            <a:r>
              <a:rPr lang="en-US" dirty="0"/>
              <a:t>Insects range widely </a:t>
            </a:r>
          </a:p>
          <a:p>
            <a:pPr lvl="2"/>
            <a:r>
              <a:rPr lang="en-US" dirty="0"/>
              <a:t>Latex can be found anywhere</a:t>
            </a:r>
          </a:p>
          <a:p>
            <a:r>
              <a:rPr lang="en-US" dirty="0"/>
              <a:t>Once anaphylaxis has begun, the treatment may be an immediate injection of epinephrine (</a:t>
            </a:r>
            <a:r>
              <a:rPr lang="en-US" dirty="0" err="1"/>
              <a:t>EpiPen</a:t>
            </a:r>
            <a:r>
              <a:rPr lang="en-US" dirty="0"/>
              <a:t>®) which is effective for only 10 to 15 minutes </a:t>
            </a:r>
          </a:p>
          <a:p>
            <a:r>
              <a:rPr lang="en-US" dirty="0">
                <a:solidFill>
                  <a:srgbClr val="FF0000"/>
                </a:solidFill>
              </a:rPr>
              <a:t>It is not necessary to remove the student’s clothing before administering the </a:t>
            </a:r>
            <a:r>
              <a:rPr lang="en-US" dirty="0" err="1">
                <a:solidFill>
                  <a:srgbClr val="FF0000"/>
                </a:solidFill>
              </a:rPr>
              <a:t>EpiPen</a:t>
            </a:r>
            <a:r>
              <a:rPr lang="en-US" dirty="0">
                <a:solidFill>
                  <a:srgbClr val="FF0000"/>
                </a:solidFill>
              </a:rPr>
              <a:t>® auto injector</a:t>
            </a:r>
          </a:p>
          <a:p>
            <a:r>
              <a:rPr lang="en-US" dirty="0"/>
              <a:t>After receiving the epinephrine, the student should then be transported for further emergency medical attention at the nearest hospital emergency room</a:t>
            </a:r>
          </a:p>
          <a:p>
            <a:endParaRPr lang="en-US" dirty="0"/>
          </a:p>
        </p:txBody>
      </p:sp>
    </p:spTree>
    <p:extLst>
      <p:ext uri="{BB962C8B-B14F-4D97-AF65-F5344CB8AC3E}">
        <p14:creationId xmlns:p14="http://schemas.microsoft.com/office/powerpoint/2010/main" val="34292451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EpiPen</a:t>
            </a:r>
            <a:r>
              <a:rPr lang="en-US" dirty="0"/>
              <a:t> Prescribed Medication</a:t>
            </a:r>
          </a:p>
        </p:txBody>
      </p:sp>
      <p:sp>
        <p:nvSpPr>
          <p:cNvPr id="3" name="Text Placeholder 2"/>
          <p:cNvSpPr>
            <a:spLocks noGrp="1"/>
          </p:cNvSpPr>
          <p:nvPr>
            <p:ph type="body" sz="quarter" idx="13"/>
          </p:nvPr>
        </p:nvSpPr>
        <p:spPr>
          <a:xfrm>
            <a:off x="555786" y="1640793"/>
            <a:ext cx="9188715" cy="5033982"/>
          </a:xfrm>
        </p:spPr>
        <p:txBody>
          <a:bodyPr>
            <a:normAutofit fontScale="70000" lnSpcReduction="20000"/>
          </a:bodyPr>
          <a:lstStyle/>
          <a:p>
            <a:r>
              <a:rPr lang="en-US" sz="4000" dirty="0">
                <a:solidFill>
                  <a:schemeClr val="bg2">
                    <a:lumMod val="50000"/>
                  </a:schemeClr>
                </a:solidFill>
              </a:rPr>
              <a:t>The </a:t>
            </a:r>
            <a:r>
              <a:rPr lang="en-US" sz="4000" dirty="0" err="1">
                <a:solidFill>
                  <a:schemeClr val="bg2">
                    <a:lumMod val="50000"/>
                  </a:schemeClr>
                </a:solidFill>
              </a:rPr>
              <a:t>EpiPen</a:t>
            </a:r>
            <a:r>
              <a:rPr lang="en-US" sz="4000" dirty="0">
                <a:solidFill>
                  <a:schemeClr val="bg2">
                    <a:lumMod val="50000"/>
                  </a:schemeClr>
                </a:solidFill>
              </a:rPr>
              <a:t>® is a prescribed medication that contains epinephrine to reverse the most dangerous effects of an anaphylactic reaction</a:t>
            </a:r>
            <a:endParaRPr lang="en-US" sz="4000" dirty="0"/>
          </a:p>
          <a:p>
            <a:r>
              <a:rPr lang="en-US" dirty="0"/>
              <a:t>The prescription is written according to the weight of the child </a:t>
            </a:r>
          </a:p>
          <a:p>
            <a:r>
              <a:rPr lang="en-US" dirty="0"/>
              <a:t>The prescribing health care provider will instruct the student under what circumstances the </a:t>
            </a:r>
            <a:r>
              <a:rPr lang="en-US" dirty="0" err="1"/>
              <a:t>EpiPen</a:t>
            </a:r>
            <a:r>
              <a:rPr lang="en-US" dirty="0"/>
              <a:t>® should be used</a:t>
            </a:r>
          </a:p>
          <a:p>
            <a:r>
              <a:rPr lang="en-US" dirty="0"/>
              <a:t>Per KRS 158.834 and KRS 158.836, the student may carry and self-administer an </a:t>
            </a:r>
            <a:r>
              <a:rPr lang="en-US" dirty="0" err="1"/>
              <a:t>EpiPen</a:t>
            </a:r>
            <a:r>
              <a:rPr lang="en-US" dirty="0"/>
              <a:t>®</a:t>
            </a:r>
          </a:p>
          <a:p>
            <a:pPr>
              <a:buFont typeface="Wingdings 2" panose="05020102010507070707" pitchFamily="18" charset="2"/>
              <a:buChar char="P"/>
            </a:pPr>
            <a:r>
              <a:rPr lang="en-US" dirty="0">
                <a:solidFill>
                  <a:srgbClr val="7030A0"/>
                </a:solidFill>
              </a:rPr>
              <a:t>Unlicensed school personnel may administer the </a:t>
            </a:r>
            <a:r>
              <a:rPr lang="en-US" dirty="0" err="1">
                <a:solidFill>
                  <a:srgbClr val="7030A0"/>
                </a:solidFill>
              </a:rPr>
              <a:t>EpiPen</a:t>
            </a:r>
            <a:r>
              <a:rPr lang="en-US" dirty="0">
                <a:solidFill>
                  <a:srgbClr val="7030A0"/>
                </a:solidFill>
              </a:rPr>
              <a:t>® after receiving training according to KRS 156.502</a:t>
            </a:r>
          </a:p>
        </p:txBody>
      </p:sp>
    </p:spTree>
    <p:extLst>
      <p:ext uri="{BB962C8B-B14F-4D97-AF65-F5344CB8AC3E}">
        <p14:creationId xmlns:p14="http://schemas.microsoft.com/office/powerpoint/2010/main" val="17717958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a:t>
            </a:r>
            <a:r>
              <a:rPr lang="en-US" dirty="0" err="1"/>
              <a:t>EpiPen</a:t>
            </a:r>
            <a:endParaRPr lang="en-US" dirty="0"/>
          </a:p>
        </p:txBody>
      </p:sp>
      <p:sp>
        <p:nvSpPr>
          <p:cNvPr id="3" name="Text Placeholder 2"/>
          <p:cNvSpPr>
            <a:spLocks noGrp="1"/>
          </p:cNvSpPr>
          <p:nvPr>
            <p:ph type="body" sz="quarter" idx="13"/>
          </p:nvPr>
        </p:nvSpPr>
        <p:spPr>
          <a:xfrm>
            <a:off x="555786" y="1773451"/>
            <a:ext cx="9188715" cy="4901324"/>
          </a:xfrm>
        </p:spPr>
        <p:txBody>
          <a:bodyPr/>
          <a:lstStyle/>
          <a:p>
            <a:pPr lvl="1">
              <a:buFont typeface="Wingdings" panose="05000000000000000000" pitchFamily="2" charset="2"/>
              <a:buChar char="Ø"/>
            </a:pPr>
            <a:r>
              <a:rPr lang="en-US" dirty="0"/>
              <a:t>The manufacturer recommends the </a:t>
            </a:r>
            <a:r>
              <a:rPr lang="en-US" dirty="0" err="1"/>
              <a:t>EpiPen</a:t>
            </a:r>
            <a:r>
              <a:rPr lang="en-US" dirty="0"/>
              <a:t>® be stored at room temperature in a dark area </a:t>
            </a:r>
          </a:p>
          <a:p>
            <a:pPr marL="457200" lvl="1" indent="0">
              <a:buNone/>
            </a:pPr>
            <a:endParaRPr lang="en-US" dirty="0">
              <a:solidFill>
                <a:srgbClr val="FF0000"/>
              </a:solidFill>
            </a:endParaRPr>
          </a:p>
          <a:p>
            <a:pPr marL="457200" lvl="1" indent="0">
              <a:buNone/>
            </a:pPr>
            <a:r>
              <a:rPr lang="en-US" dirty="0">
                <a:solidFill>
                  <a:srgbClr val="FF0000"/>
                </a:solidFill>
              </a:rPr>
              <a:t>	The expiration date of the </a:t>
            </a:r>
            <a:r>
              <a:rPr lang="en-US" dirty="0" err="1">
                <a:solidFill>
                  <a:srgbClr val="FF0000"/>
                </a:solidFill>
              </a:rPr>
              <a:t>EpiPen</a:t>
            </a:r>
            <a:r>
              <a:rPr lang="en-US" dirty="0">
                <a:solidFill>
                  <a:srgbClr val="FF0000"/>
                </a:solidFill>
              </a:rPr>
              <a:t>® kit should 	be checked monthly and the parent/guardian 	notified by school personnel one month in 	advance of the expiration date</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3501725"/>
            <a:ext cx="902985" cy="722388"/>
          </a:xfrm>
          <a:prstGeom prst="rect">
            <a:avLst/>
          </a:prstGeom>
        </p:spPr>
      </p:pic>
      <p:pic>
        <p:nvPicPr>
          <p:cNvPr id="5" name="Picture 4" descr="Picture of EpiPen and packaging" title="Epi Pen"/>
          <p:cNvPicPr/>
          <p:nvPr/>
        </p:nvPicPr>
        <p:blipFill>
          <a:blip r:embed="rId3">
            <a:extLst>
              <a:ext uri="{28A0092B-C50C-407E-A947-70E740481C1C}">
                <a14:useLocalDpi xmlns:a14="http://schemas.microsoft.com/office/drawing/2010/main" val="0"/>
              </a:ext>
            </a:extLst>
          </a:blip>
          <a:srcRect/>
          <a:stretch>
            <a:fillRect/>
          </a:stretch>
        </p:blipFill>
        <p:spPr bwMode="auto">
          <a:xfrm>
            <a:off x="7440832" y="5255663"/>
            <a:ext cx="2224461" cy="1330957"/>
          </a:xfrm>
          <a:prstGeom prst="rect">
            <a:avLst/>
          </a:prstGeom>
          <a:noFill/>
        </p:spPr>
      </p:pic>
    </p:spTree>
    <p:extLst>
      <p:ext uri="{BB962C8B-B14F-4D97-AF65-F5344CB8AC3E}">
        <p14:creationId xmlns:p14="http://schemas.microsoft.com/office/powerpoint/2010/main" val="18800837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EpiPen </a:t>
            </a:r>
          </a:p>
        </p:txBody>
      </p:sp>
      <p:sp>
        <p:nvSpPr>
          <p:cNvPr id="3" name="Text Placeholder 2"/>
          <p:cNvSpPr>
            <a:spLocks noGrp="1"/>
          </p:cNvSpPr>
          <p:nvPr>
            <p:ph type="body" sz="quarter" idx="13"/>
          </p:nvPr>
        </p:nvSpPr>
        <p:spPr>
          <a:xfrm>
            <a:off x="555786" y="1307508"/>
            <a:ext cx="9188715" cy="5367268"/>
          </a:xfrm>
        </p:spPr>
        <p:txBody>
          <a:bodyPr>
            <a:normAutofit fontScale="47500" lnSpcReduction="20000"/>
          </a:bodyPr>
          <a:lstStyle/>
          <a:p>
            <a:pPr marL="742950" lvl="0" indent="-742950" hangingPunct="0">
              <a:buFont typeface="+mj-lt"/>
              <a:buAutoNum type="arabicPeriod"/>
            </a:pPr>
            <a:r>
              <a:rPr lang="en-US" sz="3800" dirty="0"/>
              <a:t>Identify someone to call 9-1-1.</a:t>
            </a:r>
          </a:p>
          <a:p>
            <a:pPr marL="742950" lvl="0" indent="-742950" hangingPunct="0">
              <a:buFont typeface="+mj-lt"/>
              <a:buAutoNum type="arabicPeriod"/>
            </a:pPr>
            <a:r>
              <a:rPr lang="en-US" sz="3800" dirty="0"/>
              <a:t>Flip open cap at top of carrier tube</a:t>
            </a:r>
          </a:p>
          <a:p>
            <a:pPr marL="742950" lvl="0" indent="-742950" hangingPunct="0">
              <a:buFont typeface="+mj-lt"/>
              <a:buAutoNum type="arabicPeriod"/>
            </a:pPr>
            <a:r>
              <a:rPr lang="en-US" sz="3800" dirty="0"/>
              <a:t>Remove </a:t>
            </a:r>
            <a:r>
              <a:rPr lang="en-US" sz="3800" dirty="0" err="1"/>
              <a:t>EpiPen</a:t>
            </a:r>
            <a:r>
              <a:rPr lang="en-US" sz="3800" dirty="0"/>
              <a:t>® from carrier tube and </a:t>
            </a:r>
          </a:p>
          <a:p>
            <a:pPr marL="742950" indent="-742950" hangingPunct="0">
              <a:buFont typeface="+mj-lt"/>
              <a:buAutoNum type="arabicPeriod"/>
            </a:pPr>
            <a:r>
              <a:rPr lang="en-US" sz="3800" dirty="0"/>
              <a:t>Remove the blue safety release				</a:t>
            </a:r>
            <a:r>
              <a:rPr lang="en-US" sz="3800" b="1" dirty="0"/>
              <a:t>					</a:t>
            </a:r>
            <a:endParaRPr lang="en-US" sz="3800" dirty="0"/>
          </a:p>
          <a:p>
            <a:pPr marL="742950" lvl="0" indent="-742950" hangingPunct="0">
              <a:buFont typeface="+mj-lt"/>
              <a:buAutoNum type="arabicPeriod"/>
            </a:pPr>
            <a:r>
              <a:rPr lang="en-US" sz="3800" dirty="0"/>
              <a:t>Form a fist around the unit with the orange tip pointing downward		</a:t>
            </a:r>
          </a:p>
          <a:p>
            <a:pPr marL="742950" lvl="0" indent="-742950" hangingPunct="0">
              <a:buFont typeface="+mj-lt"/>
              <a:buAutoNum type="arabicPeriod"/>
            </a:pPr>
            <a:r>
              <a:rPr lang="en-US" sz="3800" dirty="0"/>
              <a:t>Swing and </a:t>
            </a:r>
            <a:r>
              <a:rPr lang="en-US" sz="3800" b="1" dirty="0"/>
              <a:t>firmly push </a:t>
            </a:r>
            <a:r>
              <a:rPr lang="en-US" sz="3800" dirty="0"/>
              <a:t>orange tip against outer thigh until click is heard (Auto-injector may be given through clothing)							</a:t>
            </a:r>
          </a:p>
          <a:p>
            <a:pPr marL="742950" lvl="0" indent="-742950" hangingPunct="0">
              <a:buFont typeface="+mj-lt"/>
              <a:buAutoNum type="arabicPeriod"/>
            </a:pPr>
            <a:r>
              <a:rPr lang="en-US" sz="3800" b="1" dirty="0">
                <a:solidFill>
                  <a:srgbClr val="FF0000"/>
                </a:solidFill>
              </a:rPr>
              <a:t>Hold in place for 3 seconds</a:t>
            </a:r>
            <a:endParaRPr lang="en-US" sz="3800" dirty="0"/>
          </a:p>
          <a:p>
            <a:pPr marL="1257300" lvl="2" indent="-457200" hangingPunct="0">
              <a:buFont typeface="Wingdings" panose="05000000000000000000" pitchFamily="2" charset="2"/>
              <a:buChar char="ü"/>
            </a:pPr>
            <a:r>
              <a:rPr lang="en-US" sz="3400" dirty="0"/>
              <a:t>The injection is now complete</a:t>
            </a:r>
          </a:p>
          <a:p>
            <a:pPr marL="742950" lvl="0" indent="-742950" hangingPunct="0">
              <a:buFont typeface="+mj-lt"/>
              <a:buAutoNum type="arabicPeriod"/>
            </a:pPr>
            <a:r>
              <a:rPr lang="en-US" sz="3800" dirty="0"/>
              <a:t>Remove pen from thigh and message injection site for 10 seconds.</a:t>
            </a:r>
          </a:p>
          <a:p>
            <a:pPr marL="742950" lvl="0" indent="-742950" hangingPunct="0">
              <a:buFont typeface="+mj-lt"/>
              <a:buAutoNum type="arabicPeriod"/>
            </a:pPr>
            <a:r>
              <a:rPr lang="en-US" sz="3800" dirty="0"/>
              <a:t>Place used auto-injector into carrier tube and give to EMS when they arrive.</a:t>
            </a:r>
          </a:p>
          <a:p>
            <a:pPr marL="742950" lvl="0" indent="-742950" hangingPunct="0">
              <a:buFont typeface="+mj-lt"/>
              <a:buAutoNum type="arabicPeriod"/>
            </a:pPr>
            <a:r>
              <a:rPr lang="en-US" sz="3800" dirty="0"/>
              <a:t>Document administration of </a:t>
            </a:r>
            <a:r>
              <a:rPr lang="en-US" sz="3800" dirty="0" err="1"/>
              <a:t>EpiPen</a:t>
            </a:r>
            <a:r>
              <a:rPr lang="en-US" sz="3800" dirty="0"/>
              <a:t>® in Medication Administration Record (MAR)</a:t>
            </a:r>
          </a:p>
          <a:p>
            <a:pPr marL="0" indent="0" hangingPunct="0">
              <a:buNone/>
            </a:pPr>
            <a:endParaRPr lang="en-US" dirty="0"/>
          </a:p>
          <a:p>
            <a:pPr hangingPunct="0">
              <a:buFont typeface="Wingdings" panose="05000000000000000000" pitchFamily="2" charset="2"/>
              <a:buChar char="ü"/>
            </a:pPr>
            <a:r>
              <a:rPr lang="en-US" sz="5100" dirty="0">
                <a:solidFill>
                  <a:srgbClr val="FF0000"/>
                </a:solidFill>
              </a:rPr>
              <a:t>Note:  Always refer to the package insert for additional information on administration</a:t>
            </a:r>
          </a:p>
          <a:p>
            <a:endParaRPr lang="en-US" sz="4200" dirty="0">
              <a:solidFill>
                <a:srgbClr val="FF0000"/>
              </a:solidFill>
            </a:endParaRPr>
          </a:p>
        </p:txBody>
      </p:sp>
    </p:spTree>
    <p:extLst>
      <p:ext uri="{BB962C8B-B14F-4D97-AF65-F5344CB8AC3E}">
        <p14:creationId xmlns:p14="http://schemas.microsoft.com/office/powerpoint/2010/main" val="22025155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AUVI-Q Epinephrine Auto-Injector</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a:t>AUVI- Q auto-injector is another prescription epinephrine injection used to treat life-threatening allergic reactions, including anaphylaxis</a:t>
            </a:r>
          </a:p>
          <a:p>
            <a:r>
              <a:rPr lang="en-US" dirty="0"/>
              <a:t>More information about this product and how to administer may be found:</a:t>
            </a:r>
          </a:p>
          <a:p>
            <a:pPr marL="0" indent="0">
              <a:buNone/>
            </a:pPr>
            <a:r>
              <a:rPr lang="en-US" dirty="0">
                <a:solidFill>
                  <a:srgbClr val="7030A0"/>
                </a:solidFill>
              </a:rPr>
              <a:t>	https://www.auvi-q.com/about-auvi-q/</a:t>
            </a:r>
          </a:p>
        </p:txBody>
      </p:sp>
    </p:spTree>
    <p:extLst>
      <p:ext uri="{BB962C8B-B14F-4D97-AF65-F5344CB8AC3E}">
        <p14:creationId xmlns:p14="http://schemas.microsoft.com/office/powerpoint/2010/main" val="257102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Practice Registered Nursing (APRN)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b="1" dirty="0">
                <a:solidFill>
                  <a:schemeClr val="bg2">
                    <a:lumMod val="75000"/>
                  </a:schemeClr>
                </a:solidFill>
              </a:rPr>
              <a:t>Advanced Practice Registered Nurse </a:t>
            </a:r>
          </a:p>
          <a:p>
            <a:pPr hangingPunct="0"/>
            <a:r>
              <a:rPr lang="en-US" dirty="0"/>
              <a:t>Designated nurse practitioner or clinical nurse specialist</a:t>
            </a:r>
          </a:p>
          <a:p>
            <a:pPr lvl="1" hangingPunct="0"/>
            <a:r>
              <a:rPr lang="en-US" dirty="0"/>
              <a:t>provide primary healthcare services to students in accordance with 201 KAR 20:057</a:t>
            </a:r>
          </a:p>
          <a:p>
            <a:pPr lvl="1" hangingPunct="0"/>
            <a:r>
              <a:rPr lang="en-US" dirty="0"/>
              <a:t>The APRN may also perform acts within the scope of registered nursing practice</a:t>
            </a:r>
          </a:p>
          <a:p>
            <a:endParaRPr lang="en-US" dirty="0"/>
          </a:p>
        </p:txBody>
      </p:sp>
    </p:spTree>
    <p:extLst>
      <p:ext uri="{BB962C8B-B14F-4D97-AF65-F5344CB8AC3E}">
        <p14:creationId xmlns:p14="http://schemas.microsoft.com/office/powerpoint/2010/main" val="41909160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Seizures</a:t>
            </a:r>
          </a:p>
        </p:txBody>
      </p:sp>
      <p:sp>
        <p:nvSpPr>
          <p:cNvPr id="3" name="Text Placeholder 2"/>
          <p:cNvSpPr>
            <a:spLocks noGrp="1"/>
          </p:cNvSpPr>
          <p:nvPr>
            <p:ph type="body" sz="quarter" idx="13"/>
          </p:nvPr>
        </p:nvSpPr>
        <p:spPr>
          <a:xfrm>
            <a:off x="555786" y="1427148"/>
            <a:ext cx="9188715" cy="5247627"/>
          </a:xfrm>
        </p:spPr>
        <p:txBody>
          <a:bodyPr>
            <a:normAutofit lnSpcReduction="10000"/>
          </a:bodyPr>
          <a:lstStyle/>
          <a:p>
            <a:r>
              <a:rPr lang="en-US" dirty="0"/>
              <a:t>Epilepsy is a neurological disorder that causes a student to have recurrent seizures</a:t>
            </a:r>
          </a:p>
          <a:p>
            <a:r>
              <a:rPr lang="en-US" dirty="0"/>
              <a:t>Seizures are caused by a brief disruption in the brain’s electrical activity resulting in:</a:t>
            </a:r>
          </a:p>
          <a:p>
            <a:pPr lvl="1"/>
            <a:r>
              <a:rPr lang="en-US" dirty="0"/>
              <a:t>Altered or loss of awareness </a:t>
            </a:r>
          </a:p>
          <a:p>
            <a:pPr lvl="1"/>
            <a:r>
              <a:rPr lang="en-US" dirty="0"/>
              <a:t>Shaking</a:t>
            </a:r>
          </a:p>
          <a:p>
            <a:pPr lvl="1"/>
            <a:r>
              <a:rPr lang="en-US" dirty="0"/>
              <a:t>Convulsing</a:t>
            </a:r>
          </a:p>
          <a:p>
            <a:pPr lvl="1"/>
            <a:r>
              <a:rPr lang="en-US" dirty="0"/>
              <a:t>Confusion </a:t>
            </a:r>
          </a:p>
          <a:p>
            <a:pPr lvl="1"/>
            <a:r>
              <a:rPr lang="en-US" dirty="0"/>
              <a:t>Sensory experiences </a:t>
            </a:r>
          </a:p>
          <a:p>
            <a:endParaRPr lang="en-US" dirty="0"/>
          </a:p>
        </p:txBody>
      </p:sp>
    </p:spTree>
    <p:extLst>
      <p:ext uri="{BB962C8B-B14F-4D97-AF65-F5344CB8AC3E}">
        <p14:creationId xmlns:p14="http://schemas.microsoft.com/office/powerpoint/2010/main" val="19911048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Text Placeholder 2"/>
          <p:cNvSpPr>
            <a:spLocks noGrp="1"/>
          </p:cNvSpPr>
          <p:nvPr>
            <p:ph type="body" sz="quarter" idx="13"/>
          </p:nvPr>
        </p:nvSpPr>
        <p:spPr>
          <a:xfrm>
            <a:off x="555786" y="1444239"/>
            <a:ext cx="9188715" cy="5230536"/>
          </a:xfrm>
        </p:spPr>
        <p:txBody>
          <a:bodyPr>
            <a:normAutofit fontScale="62500" lnSpcReduction="20000"/>
          </a:bodyPr>
          <a:lstStyle/>
          <a:p>
            <a:pPr marL="0" indent="0" hangingPunct="0">
              <a:buNone/>
            </a:pPr>
            <a:r>
              <a:rPr lang="en-US" dirty="0">
                <a:solidFill>
                  <a:schemeClr val="bg2">
                    <a:lumMod val="50000"/>
                  </a:schemeClr>
                </a:solidFill>
              </a:rPr>
              <a:t>Seizures can take many different forms, often not resembling the convulsions that many associate with epilepsy. Common types of seizures include:</a:t>
            </a:r>
          </a:p>
          <a:p>
            <a:pPr lvl="0" hangingPunct="0"/>
            <a:r>
              <a:rPr lang="en-US" dirty="0"/>
              <a:t>Generalized Tonic </a:t>
            </a:r>
            <a:r>
              <a:rPr lang="en-US" dirty="0" err="1"/>
              <a:t>Clonic</a:t>
            </a:r>
            <a:r>
              <a:rPr lang="en-US" dirty="0"/>
              <a:t> (Grand Mal)- Convulsions, muscle rigidity, jerking</a:t>
            </a:r>
          </a:p>
          <a:p>
            <a:pPr lvl="0" hangingPunct="0"/>
            <a:r>
              <a:rPr lang="en-US" dirty="0"/>
              <a:t>Absence (Petit mal)- Blank stare lasting only a few seconds, sometimes accompanied by blinking or chewing motions</a:t>
            </a:r>
          </a:p>
          <a:p>
            <a:pPr lvl="0" hangingPunct="0"/>
            <a:r>
              <a:rPr lang="en-US" dirty="0"/>
              <a:t>Complex Partial (Psychomotor/Temporal Lobe)- random activity where the student is out of touch with their surroundings</a:t>
            </a:r>
          </a:p>
          <a:p>
            <a:pPr lvl="0" hangingPunct="0"/>
            <a:r>
              <a:rPr lang="en-US" dirty="0"/>
              <a:t>Simple Partial - jerking in one or more parts of the body or sensory distortions that may or may not be obvious to onlookers</a:t>
            </a:r>
          </a:p>
          <a:p>
            <a:pPr lvl="0" hangingPunct="0"/>
            <a:r>
              <a:rPr lang="en-US" dirty="0"/>
              <a:t>Atonic (Drop Attacks)- sudden collapse with recovery within a minute</a:t>
            </a:r>
          </a:p>
          <a:p>
            <a:pPr lvl="0" hangingPunct="0"/>
            <a:r>
              <a:rPr lang="en-US" dirty="0"/>
              <a:t>Myoclonic - sudden, brief, massive jerks involving all or part of the body</a:t>
            </a:r>
          </a:p>
          <a:p>
            <a:endParaRPr lang="en-US" dirty="0"/>
          </a:p>
        </p:txBody>
      </p:sp>
    </p:spTree>
    <p:extLst>
      <p:ext uri="{BB962C8B-B14F-4D97-AF65-F5344CB8AC3E}">
        <p14:creationId xmlns:p14="http://schemas.microsoft.com/office/powerpoint/2010/main" val="33434947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symptoms </a:t>
            </a:r>
          </a:p>
        </p:txBody>
      </p:sp>
      <p:sp>
        <p:nvSpPr>
          <p:cNvPr id="3" name="Text Placeholder 2"/>
          <p:cNvSpPr>
            <a:spLocks noGrp="1"/>
          </p:cNvSpPr>
          <p:nvPr>
            <p:ph type="body" sz="quarter" idx="13"/>
          </p:nvPr>
        </p:nvSpPr>
        <p:spPr>
          <a:xfrm>
            <a:off x="555786" y="1577825"/>
            <a:ext cx="9188715" cy="5096950"/>
          </a:xfrm>
        </p:spPr>
        <p:txBody>
          <a:bodyPr>
            <a:normAutofit lnSpcReduction="10000"/>
          </a:bodyPr>
          <a:lstStyle/>
          <a:p>
            <a:r>
              <a:rPr lang="en-US" dirty="0"/>
              <a:t>Seizure symptoms depend on where in the brain the disruption occurs and how much the brain is affected by the seizure </a:t>
            </a:r>
          </a:p>
          <a:p>
            <a:r>
              <a:rPr lang="en-US" dirty="0"/>
              <a:t>Seizures may last from a few seconds to a few minutes </a:t>
            </a:r>
          </a:p>
          <a:p>
            <a:r>
              <a:rPr lang="en-US" dirty="0"/>
              <a:t>Most seizures are not medical emergencies and resolve after one or two minutes </a:t>
            </a:r>
          </a:p>
          <a:p>
            <a:r>
              <a:rPr lang="en-US" dirty="0"/>
              <a:t>Use a watch to time the seizure from the beginning to the end</a:t>
            </a:r>
          </a:p>
          <a:p>
            <a:endParaRPr lang="en-US" dirty="0"/>
          </a:p>
        </p:txBody>
      </p:sp>
    </p:spTree>
    <p:extLst>
      <p:ext uri="{BB962C8B-B14F-4D97-AF65-F5344CB8AC3E}">
        <p14:creationId xmlns:p14="http://schemas.microsoft.com/office/powerpoint/2010/main" val="4128483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Good Seizure Control </a:t>
            </a:r>
          </a:p>
        </p:txBody>
      </p:sp>
      <p:sp>
        <p:nvSpPr>
          <p:cNvPr id="3" name="Text Placeholder 2"/>
          <p:cNvSpPr>
            <a:spLocks noGrp="1"/>
          </p:cNvSpPr>
          <p:nvPr>
            <p:ph type="body" sz="quarter" idx="13"/>
          </p:nvPr>
        </p:nvSpPr>
        <p:spPr>
          <a:xfrm>
            <a:off x="555786" y="1440165"/>
            <a:ext cx="9188715" cy="5097368"/>
          </a:xfrm>
        </p:spPr>
        <p:txBody>
          <a:bodyPr>
            <a:normAutofit fontScale="77500" lnSpcReduction="20000"/>
          </a:bodyPr>
          <a:lstStyle/>
          <a:p>
            <a:pPr marL="0" indent="0" hangingPunct="0">
              <a:buNone/>
            </a:pPr>
            <a:r>
              <a:rPr lang="en-US" dirty="0">
                <a:solidFill>
                  <a:schemeClr val="bg2">
                    <a:lumMod val="50000"/>
                  </a:schemeClr>
                </a:solidFill>
              </a:rPr>
              <a:t>Many students achieve good seizure control with prescribed medication</a:t>
            </a:r>
            <a:r>
              <a:rPr lang="en-US" dirty="0"/>
              <a:t> </a:t>
            </a:r>
          </a:p>
          <a:p>
            <a:pPr marL="0" indent="0" hangingPunct="0">
              <a:buNone/>
            </a:pPr>
            <a:r>
              <a:rPr lang="en-US" dirty="0"/>
              <a:t>However, a seizure is generally considered an emergency under the following conditions:</a:t>
            </a:r>
          </a:p>
          <a:p>
            <a:pPr lvl="0" hangingPunct="0"/>
            <a:r>
              <a:rPr lang="en-US" dirty="0"/>
              <a:t>a convulsive (tonic-</a:t>
            </a:r>
            <a:r>
              <a:rPr lang="en-US" dirty="0" err="1"/>
              <a:t>clonic</a:t>
            </a:r>
            <a:r>
              <a:rPr lang="en-US" dirty="0"/>
              <a:t>) seizure lasts longer than 5 minutes</a:t>
            </a:r>
          </a:p>
          <a:p>
            <a:pPr lvl="0" hangingPunct="0"/>
            <a:r>
              <a:rPr lang="en-US" dirty="0"/>
              <a:t>a student has repeated seizures without regaining consciousness</a:t>
            </a:r>
          </a:p>
          <a:p>
            <a:pPr lvl="0" hangingPunct="0"/>
            <a:r>
              <a:rPr lang="en-US" dirty="0"/>
              <a:t>a student is injured or has diabetes</a:t>
            </a:r>
          </a:p>
          <a:p>
            <a:pPr lvl="0" hangingPunct="0"/>
            <a:r>
              <a:rPr lang="en-US" dirty="0"/>
              <a:t>a student has a first-time seizure</a:t>
            </a:r>
          </a:p>
          <a:p>
            <a:pPr lvl="0" hangingPunct="0"/>
            <a:r>
              <a:rPr lang="en-US" dirty="0"/>
              <a:t>a student has breathing difficulties</a:t>
            </a:r>
          </a:p>
          <a:p>
            <a:pPr lvl="0" hangingPunct="0"/>
            <a:r>
              <a:rPr lang="en-US" dirty="0"/>
              <a:t>a student has a seizure in water</a:t>
            </a:r>
          </a:p>
          <a:p>
            <a:endParaRPr lang="en-US" dirty="0"/>
          </a:p>
        </p:txBody>
      </p:sp>
    </p:spTree>
    <p:extLst>
      <p:ext uri="{BB962C8B-B14F-4D97-AF65-F5344CB8AC3E}">
        <p14:creationId xmlns:p14="http://schemas.microsoft.com/office/powerpoint/2010/main" val="29875036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During a Seizure </a:t>
            </a:r>
          </a:p>
        </p:txBody>
      </p:sp>
      <p:sp>
        <p:nvSpPr>
          <p:cNvPr id="3" name="Text Placeholder 2"/>
          <p:cNvSpPr>
            <a:spLocks noGrp="1"/>
          </p:cNvSpPr>
          <p:nvPr>
            <p:ph type="body" sz="quarter" idx="13"/>
          </p:nvPr>
        </p:nvSpPr>
        <p:spPr>
          <a:xfrm>
            <a:off x="555786" y="1401510"/>
            <a:ext cx="9188715" cy="5273265"/>
          </a:xfrm>
        </p:spPr>
        <p:txBody>
          <a:bodyPr>
            <a:normAutofit fontScale="85000" lnSpcReduction="20000"/>
          </a:bodyPr>
          <a:lstStyle/>
          <a:p>
            <a:pPr marL="0" indent="0">
              <a:buNone/>
            </a:pPr>
            <a:r>
              <a:rPr lang="en-US" dirty="0">
                <a:solidFill>
                  <a:schemeClr val="bg2">
                    <a:lumMod val="50000"/>
                  </a:schemeClr>
                </a:solidFill>
              </a:rPr>
              <a:t>The first two priorities during a seizure are airway patency (keeping the airway open) and safety </a:t>
            </a:r>
          </a:p>
          <a:p>
            <a:r>
              <a:rPr lang="en-US" dirty="0"/>
              <a:t>Do not try to place an object in the student’s mouth between the teeth, during a seizure</a:t>
            </a:r>
          </a:p>
          <a:p>
            <a:pPr lvl="1"/>
            <a:r>
              <a:rPr lang="en-US" dirty="0"/>
              <a:t>Efforts to hold the tongue down could injure teeth or jaw </a:t>
            </a:r>
          </a:p>
          <a:p>
            <a:r>
              <a:rPr lang="en-US" dirty="0"/>
              <a:t>Turn the student to one side</a:t>
            </a:r>
          </a:p>
          <a:p>
            <a:pPr lvl="1"/>
            <a:r>
              <a:rPr lang="en-US" dirty="0"/>
              <a:t>This will help keep the airway open </a:t>
            </a:r>
          </a:p>
          <a:p>
            <a:pPr lvl="1"/>
            <a:r>
              <a:rPr lang="en-US" dirty="0"/>
              <a:t>Do not attempt to hold the student down or restrain their movements </a:t>
            </a:r>
          </a:p>
          <a:p>
            <a:pPr>
              <a:buFont typeface="Wingdings" panose="05000000000000000000" pitchFamily="2" charset="2"/>
              <a:buChar char="ü"/>
            </a:pPr>
            <a:r>
              <a:rPr lang="en-US" dirty="0">
                <a:solidFill>
                  <a:srgbClr val="7030A0"/>
                </a:solidFill>
              </a:rPr>
              <a:t>Clear the area around the person of anything hard or sharp </a:t>
            </a:r>
          </a:p>
          <a:p>
            <a:endParaRPr lang="en-US" dirty="0"/>
          </a:p>
        </p:txBody>
      </p:sp>
    </p:spTree>
    <p:extLst>
      <p:ext uri="{BB962C8B-B14F-4D97-AF65-F5344CB8AC3E}">
        <p14:creationId xmlns:p14="http://schemas.microsoft.com/office/powerpoint/2010/main" val="4969235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Emergency Action Plan</a:t>
            </a:r>
          </a:p>
        </p:txBody>
      </p:sp>
      <p:sp>
        <p:nvSpPr>
          <p:cNvPr id="3" name="Text Placeholder 2"/>
          <p:cNvSpPr>
            <a:spLocks noGrp="1"/>
          </p:cNvSpPr>
          <p:nvPr>
            <p:ph type="body" sz="quarter" idx="13"/>
          </p:nvPr>
        </p:nvSpPr>
        <p:spPr>
          <a:xfrm>
            <a:off x="555786" y="1341690"/>
            <a:ext cx="9188715" cy="5333085"/>
          </a:xfrm>
        </p:spPr>
        <p:txBody>
          <a:bodyPr>
            <a:normAutofit fontScale="55000" lnSpcReduction="20000"/>
          </a:bodyPr>
          <a:lstStyle/>
          <a:p>
            <a:r>
              <a:rPr lang="en-US" dirty="0"/>
              <a:t>Students receiving medication for the control of their seizures shall have a written Seizure Emergency Action Plan with instructions for how to manage the student’s seizures during school hours </a:t>
            </a:r>
          </a:p>
          <a:p>
            <a:r>
              <a:rPr lang="en-US" dirty="0"/>
              <a:t>The student’s health care provider will determine in the Seizure Emergency Action Plan what medication shall be given for seizure activity </a:t>
            </a:r>
          </a:p>
          <a:p>
            <a:r>
              <a:rPr lang="en-US" dirty="0"/>
              <a:t>According to KRS 158.838, the Seizure Emergency Action Plan may include the administration of the emergency medication </a:t>
            </a:r>
            <a:r>
              <a:rPr lang="en-US" dirty="0" err="1"/>
              <a:t>Diastat</a:t>
            </a:r>
            <a:r>
              <a:rPr lang="en-US" dirty="0"/>
              <a:t>® or other FDA approved seizure management medication which unlicensed school personnel may administer after receiving training per KRS 156.502  </a:t>
            </a:r>
          </a:p>
          <a:p>
            <a:r>
              <a:rPr lang="en-US" dirty="0"/>
              <a:t>Personnel trained in medication administration for the treatment of seizures and how to contact them if a seizure occurs shall be identified and shared with school personnel </a:t>
            </a:r>
          </a:p>
          <a:p>
            <a:r>
              <a:rPr lang="en-US" dirty="0"/>
              <a:t>Per KRS 158.838, the expiration date of the </a:t>
            </a:r>
            <a:r>
              <a:rPr lang="en-US" dirty="0" err="1"/>
              <a:t>Diastat</a:t>
            </a:r>
            <a:r>
              <a:rPr lang="en-US" dirty="0"/>
              <a:t>® kit should be checked monthly and the parent/guardian notified by school personnel one month in advance of the expiration date</a:t>
            </a:r>
          </a:p>
          <a:p>
            <a:endParaRPr lang="en-US" dirty="0"/>
          </a:p>
        </p:txBody>
      </p:sp>
    </p:spTree>
    <p:extLst>
      <p:ext uri="{BB962C8B-B14F-4D97-AF65-F5344CB8AC3E}">
        <p14:creationId xmlns:p14="http://schemas.microsoft.com/office/powerpoint/2010/main" val="27951905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Administer </a:t>
            </a:r>
            <a:r>
              <a:rPr lang="en-US" dirty="0" err="1"/>
              <a:t>Diastat</a:t>
            </a:r>
            <a:r>
              <a:rPr lang="en-US" dirty="0"/>
              <a:t>® </a:t>
            </a:r>
            <a:r>
              <a:rPr lang="en-US" dirty="0" err="1"/>
              <a:t>AcuDial</a:t>
            </a:r>
            <a:endParaRPr lang="en-US" dirty="0"/>
          </a:p>
        </p:txBody>
      </p:sp>
      <p:sp>
        <p:nvSpPr>
          <p:cNvPr id="3" name="Text Placeholder 2"/>
          <p:cNvSpPr>
            <a:spLocks noGrp="1"/>
          </p:cNvSpPr>
          <p:nvPr>
            <p:ph type="body" sz="quarter" idx="13"/>
          </p:nvPr>
        </p:nvSpPr>
        <p:spPr>
          <a:xfrm>
            <a:off x="555786" y="1187865"/>
            <a:ext cx="9188715" cy="5486910"/>
          </a:xfrm>
        </p:spPr>
        <p:txBody>
          <a:bodyPr>
            <a:normAutofit fontScale="47500" lnSpcReduction="20000"/>
          </a:bodyPr>
          <a:lstStyle/>
          <a:p>
            <a:pPr marL="0" indent="0">
              <a:buNone/>
            </a:pPr>
            <a:r>
              <a:rPr lang="en-US" sz="4500" dirty="0">
                <a:solidFill>
                  <a:schemeClr val="bg2">
                    <a:lumMod val="50000"/>
                  </a:schemeClr>
                </a:solidFill>
              </a:rPr>
              <a:t>How to Administer </a:t>
            </a:r>
            <a:r>
              <a:rPr lang="en-US" sz="4500" dirty="0" err="1">
                <a:solidFill>
                  <a:schemeClr val="bg2">
                    <a:lumMod val="50000"/>
                  </a:schemeClr>
                </a:solidFill>
              </a:rPr>
              <a:t>Diastat</a:t>
            </a:r>
            <a:r>
              <a:rPr lang="en-US" sz="4500" dirty="0">
                <a:solidFill>
                  <a:schemeClr val="bg2">
                    <a:lumMod val="50000"/>
                  </a:schemeClr>
                </a:solidFill>
              </a:rPr>
              <a:t>® </a:t>
            </a:r>
            <a:r>
              <a:rPr lang="en-US" sz="4500" dirty="0" err="1">
                <a:solidFill>
                  <a:schemeClr val="bg2">
                    <a:lumMod val="50000"/>
                  </a:schemeClr>
                </a:solidFill>
              </a:rPr>
              <a:t>AcuDial</a:t>
            </a:r>
            <a:r>
              <a:rPr lang="en-US" sz="4500" dirty="0">
                <a:solidFill>
                  <a:schemeClr val="bg2">
                    <a:lumMod val="50000"/>
                  </a:schemeClr>
                </a:solidFill>
              </a:rPr>
              <a:t> (Diazepam rectal gel)</a:t>
            </a:r>
          </a:p>
          <a:p>
            <a:pPr marL="742950" lvl="0" indent="-742950" hangingPunct="0">
              <a:lnSpc>
                <a:spcPct val="120000"/>
              </a:lnSpc>
              <a:spcBef>
                <a:spcPts val="0"/>
              </a:spcBef>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Turn student on side where they can’t fall</a:t>
            </a:r>
          </a:p>
          <a:p>
            <a:pPr marL="742950" lvl="0" indent="-742950" hangingPunct="0">
              <a:lnSpc>
                <a:spcPct val="120000"/>
              </a:lnSpc>
              <a:spcBef>
                <a:spcPts val="0"/>
              </a:spcBef>
              <a:buFont typeface="+mj-lt"/>
              <a:buAutoNum type="arabicPeriod"/>
            </a:pPr>
            <a:r>
              <a:rPr lang="en-US" dirty="0"/>
              <a:t>Put on gloves</a:t>
            </a:r>
          </a:p>
          <a:p>
            <a:pPr marL="742950" lvl="0" indent="-742950" hangingPunct="0">
              <a:lnSpc>
                <a:spcPct val="120000"/>
              </a:lnSpc>
              <a:spcBef>
                <a:spcPts val="0"/>
              </a:spcBef>
              <a:buFont typeface="+mj-lt"/>
              <a:buAutoNum type="arabicPeriod"/>
            </a:pPr>
            <a:r>
              <a:rPr lang="en-US" dirty="0"/>
              <a:t>Remove medication (syringe)from  container (Note:  Seal pin is attached to the cap)                                                                                                     </a:t>
            </a:r>
          </a:p>
          <a:p>
            <a:pPr marL="742950" lvl="0" indent="-742950" hangingPunct="0">
              <a:lnSpc>
                <a:spcPct val="120000"/>
              </a:lnSpc>
              <a:spcBef>
                <a:spcPts val="0"/>
              </a:spcBef>
              <a:buFont typeface="+mj-lt"/>
              <a:buAutoNum type="arabicPeriod"/>
            </a:pPr>
            <a:r>
              <a:rPr lang="en-US" dirty="0"/>
              <a:t>Push up with thumb and pull to remove  protective cap from syringe tip   (Be sure seal pin is removed with the cap)                                                                   </a:t>
            </a:r>
          </a:p>
          <a:p>
            <a:pPr marL="742950" lvl="0" indent="-742950" hangingPunct="0">
              <a:lnSpc>
                <a:spcPct val="120000"/>
              </a:lnSpc>
              <a:spcBef>
                <a:spcPts val="0"/>
              </a:spcBef>
              <a:buFont typeface="+mj-lt"/>
              <a:buAutoNum type="arabicPeriod"/>
            </a:pPr>
            <a:r>
              <a:rPr lang="en-US" dirty="0"/>
              <a:t>Lubricate rectal tip with lubricating jelly from kit </a:t>
            </a:r>
          </a:p>
          <a:p>
            <a:pPr marL="742950" lvl="0" indent="-742950" hangingPunct="0">
              <a:lnSpc>
                <a:spcPct val="120000"/>
              </a:lnSpc>
              <a:spcBef>
                <a:spcPts val="0"/>
              </a:spcBef>
              <a:buFont typeface="+mj-lt"/>
              <a:buAutoNum type="arabicPeriod"/>
            </a:pPr>
            <a:r>
              <a:rPr lang="en-US" dirty="0"/>
              <a:t>Turn student on side facing you and lower clothing                                                                                                   </a:t>
            </a:r>
          </a:p>
          <a:p>
            <a:pPr marL="742950" lvl="0" indent="-742950" hangingPunct="0">
              <a:lnSpc>
                <a:spcPct val="120000"/>
              </a:lnSpc>
              <a:spcBef>
                <a:spcPts val="0"/>
              </a:spcBef>
              <a:buFont typeface="+mj-lt"/>
              <a:buAutoNum type="arabicPeriod"/>
            </a:pPr>
            <a:r>
              <a:rPr lang="en-US" dirty="0"/>
              <a:t>Bend upper leg forward to expose rectum                                                                                                  </a:t>
            </a:r>
          </a:p>
          <a:p>
            <a:pPr marL="742950" lvl="0" indent="-742950" hangingPunct="0">
              <a:lnSpc>
                <a:spcPct val="120000"/>
              </a:lnSpc>
              <a:spcBef>
                <a:spcPts val="0"/>
              </a:spcBef>
              <a:buFont typeface="+mj-lt"/>
              <a:buAutoNum type="arabicPeriod"/>
            </a:pPr>
            <a:r>
              <a:rPr lang="en-US" dirty="0"/>
              <a:t>Separate buttocks to expose rectum   </a:t>
            </a:r>
          </a:p>
          <a:p>
            <a:pPr marL="742950" lvl="0" indent="-742950" hangingPunct="0">
              <a:lnSpc>
                <a:spcPct val="120000"/>
              </a:lnSpc>
              <a:spcBef>
                <a:spcPts val="0"/>
              </a:spcBef>
              <a:buFont typeface="+mj-lt"/>
              <a:buAutoNum type="arabicPeriod"/>
            </a:pPr>
            <a:r>
              <a:rPr lang="en-US" dirty="0"/>
              <a:t>Gently insert lubricated syringe tip into rectum. (Rim of syringe should be against rectal opening)                                                            </a:t>
            </a:r>
          </a:p>
          <a:p>
            <a:pPr marL="742950" lvl="0" indent="-742950" hangingPunct="0">
              <a:lnSpc>
                <a:spcPct val="120000"/>
              </a:lnSpc>
              <a:spcBef>
                <a:spcPts val="0"/>
              </a:spcBef>
              <a:buFont typeface="+mj-lt"/>
              <a:buAutoNum type="arabicPeriod"/>
            </a:pPr>
            <a:r>
              <a:rPr lang="en-US" dirty="0"/>
              <a:t>Slowly count to three (3) while gently pushing plunger until it stops </a:t>
            </a:r>
          </a:p>
          <a:p>
            <a:pPr marL="742950" lvl="0" indent="-742950" hangingPunct="0">
              <a:lnSpc>
                <a:spcPct val="120000"/>
              </a:lnSpc>
              <a:spcBef>
                <a:spcPts val="0"/>
              </a:spcBef>
              <a:buFont typeface="+mj-lt"/>
              <a:buAutoNum type="arabicPeriod"/>
            </a:pPr>
            <a:r>
              <a:rPr lang="en-US" dirty="0"/>
              <a:t>Slowly count to three (3) while holding buttocks together to prevent leakage                                                             </a:t>
            </a:r>
          </a:p>
          <a:p>
            <a:pPr marL="742950" lvl="0" indent="-742950" hangingPunct="0">
              <a:lnSpc>
                <a:spcPct val="120000"/>
              </a:lnSpc>
              <a:spcBef>
                <a:spcPts val="0"/>
              </a:spcBef>
              <a:buFont typeface="+mj-lt"/>
              <a:buAutoNum type="arabicPeriod"/>
            </a:pPr>
            <a:r>
              <a:rPr lang="en-US" dirty="0"/>
              <a:t>Keep student on their side and note the time </a:t>
            </a:r>
            <a:r>
              <a:rPr lang="en-US" dirty="0" err="1"/>
              <a:t>Diastat</a:t>
            </a:r>
            <a:r>
              <a:rPr lang="en-US" dirty="0"/>
              <a:t>® was given;  continue to observe until EMS arrives</a:t>
            </a:r>
          </a:p>
          <a:p>
            <a:pPr marL="742950" lvl="0" indent="-742950" hangingPunct="0">
              <a:lnSpc>
                <a:spcPct val="120000"/>
              </a:lnSpc>
              <a:spcBef>
                <a:spcPts val="0"/>
              </a:spcBef>
              <a:buFont typeface="+mj-lt"/>
              <a:buAutoNum type="arabicPeriod"/>
            </a:pPr>
            <a:r>
              <a:rPr lang="en-US" dirty="0"/>
              <a:t>Give EMS the used </a:t>
            </a:r>
            <a:r>
              <a:rPr lang="en-US" dirty="0" err="1"/>
              <a:t>Diastat</a:t>
            </a:r>
            <a:r>
              <a:rPr lang="en-US" dirty="0"/>
              <a:t>® syringe (Note: you may recap the syringe)</a:t>
            </a:r>
          </a:p>
          <a:p>
            <a:pPr marL="742950" lvl="0" indent="-742950" hangingPunct="0">
              <a:lnSpc>
                <a:spcPct val="120000"/>
              </a:lnSpc>
              <a:spcBef>
                <a:spcPts val="0"/>
              </a:spcBef>
              <a:buFont typeface="+mj-lt"/>
              <a:buAutoNum type="arabicPeriod"/>
            </a:pPr>
            <a:r>
              <a:rPr lang="en-US" dirty="0"/>
              <a:t>Document the administration of </a:t>
            </a:r>
            <a:r>
              <a:rPr lang="en-US" dirty="0" err="1"/>
              <a:t>Diastat</a:t>
            </a:r>
            <a:r>
              <a:rPr lang="en-US" dirty="0"/>
              <a:t>® in the student’s Medication Administration  Record</a:t>
            </a:r>
          </a:p>
          <a:p>
            <a:endParaRPr lang="en-US" dirty="0"/>
          </a:p>
        </p:txBody>
      </p:sp>
    </p:spTree>
    <p:extLst>
      <p:ext uri="{BB962C8B-B14F-4D97-AF65-F5344CB8AC3E}">
        <p14:creationId xmlns:p14="http://schemas.microsoft.com/office/powerpoint/2010/main" val="30108984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Demonstration</a:t>
            </a:r>
          </a:p>
        </p:txBody>
      </p:sp>
      <p:sp>
        <p:nvSpPr>
          <p:cNvPr id="3" name="Text Placeholder 2"/>
          <p:cNvSpPr>
            <a:spLocks noGrp="1"/>
          </p:cNvSpPr>
          <p:nvPr>
            <p:ph type="body" sz="quarter" idx="13"/>
          </p:nvPr>
        </p:nvSpPr>
        <p:spPr/>
        <p:txBody>
          <a:bodyPr/>
          <a:lstStyle/>
          <a:p>
            <a:endParaRPr lang="en-US" dirty="0">
              <a:hlinkClick r:id="rId2"/>
            </a:endParaRPr>
          </a:p>
          <a:p>
            <a:r>
              <a:rPr lang="en-US" dirty="0">
                <a:hlinkClick r:id="rId2"/>
              </a:rPr>
              <a:t>https://www.youtube.com/watch?v=v8LtkK2KLtI</a:t>
            </a:r>
            <a:endParaRPr lang="en-US" dirty="0"/>
          </a:p>
          <a:p>
            <a:endParaRPr lang="en-US" dirty="0"/>
          </a:p>
        </p:txBody>
      </p:sp>
    </p:spTree>
    <p:extLst>
      <p:ext uri="{BB962C8B-B14F-4D97-AF65-F5344CB8AC3E}">
        <p14:creationId xmlns:p14="http://schemas.microsoft.com/office/powerpoint/2010/main" val="40483993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 and Lock Reminder</a:t>
            </a:r>
            <a:br>
              <a:rPr lang="en-US" dirty="0"/>
            </a:br>
            <a:endParaRPr lang="en-US" dirty="0"/>
          </a:p>
        </p:txBody>
      </p:sp>
      <p:sp>
        <p:nvSpPr>
          <p:cNvPr id="3" name="Text Placeholder 2"/>
          <p:cNvSpPr>
            <a:spLocks noGrp="1"/>
          </p:cNvSpPr>
          <p:nvPr>
            <p:ph type="body" sz="quarter" idx="13"/>
          </p:nvPr>
        </p:nvSpPr>
        <p:spPr>
          <a:xfrm>
            <a:off x="555786" y="1452785"/>
            <a:ext cx="9188715" cy="5221990"/>
          </a:xfrm>
        </p:spPr>
        <p:txBody>
          <a:bodyPr>
            <a:normAutofit fontScale="70000" lnSpcReduction="20000"/>
          </a:bodyPr>
          <a:lstStyle/>
          <a:p>
            <a:pPr marL="0" indent="0">
              <a:buNone/>
            </a:pPr>
            <a:r>
              <a:rPr lang="en-US" b="1" dirty="0">
                <a:solidFill>
                  <a:srgbClr val="FF0000"/>
                </a:solidFill>
              </a:rPr>
              <a:t>IMPORTANT: Check the dose when receiving </a:t>
            </a:r>
            <a:r>
              <a:rPr lang="en-US" b="1" dirty="0" err="1">
                <a:solidFill>
                  <a:srgbClr val="FF0000"/>
                </a:solidFill>
              </a:rPr>
              <a:t>Diastat</a:t>
            </a:r>
            <a:r>
              <a:rPr lang="en-US" b="1" dirty="0">
                <a:solidFill>
                  <a:srgbClr val="FF0000"/>
                </a:solidFill>
              </a:rPr>
              <a:t>® from a parent</a:t>
            </a:r>
            <a:endParaRPr lang="en-US" b="1" dirty="0"/>
          </a:p>
          <a:p>
            <a:r>
              <a:rPr lang="en-US" dirty="0"/>
              <a:t>DIASTAT®</a:t>
            </a:r>
            <a:r>
              <a:rPr lang="en-US" baseline="30000" dirty="0"/>
              <a:t>®</a:t>
            </a:r>
            <a:r>
              <a:rPr lang="en-US" dirty="0"/>
              <a:t> </a:t>
            </a:r>
            <a:r>
              <a:rPr lang="en-US" dirty="0" err="1"/>
              <a:t>AcuDial</a:t>
            </a:r>
            <a:r>
              <a:rPr lang="en-US" dirty="0"/>
              <a:t>™ has a unique locking mechanism that ensures that the student receives the correct dose. </a:t>
            </a:r>
            <a:r>
              <a:rPr lang="en-US" u="sng" dirty="0"/>
              <a:t>ALWAYS</a:t>
            </a:r>
            <a:r>
              <a:rPr lang="en-US" dirty="0"/>
              <a:t> make sure that the green "READY" is visible</a:t>
            </a:r>
          </a:p>
          <a:p>
            <a:endParaRPr lang="en-US" dirty="0"/>
          </a:p>
          <a:p>
            <a:endParaRPr lang="en-US" dirty="0"/>
          </a:p>
          <a:p>
            <a:endParaRPr lang="en-US" dirty="0"/>
          </a:p>
          <a:p>
            <a:pPr lvl="0" hangingPunct="0"/>
            <a:r>
              <a:rPr lang="en-US" dirty="0"/>
              <a:t>If the prescription is for a child, ensure that you have the smaller tip size. Tip sizes come in 4.4 cm or 6.0 cm</a:t>
            </a:r>
          </a:p>
          <a:p>
            <a:pPr lvl="0" hangingPunct="0"/>
            <a:r>
              <a:rPr lang="en-US" dirty="0"/>
              <a:t>Because you receive 2 DIASTAT® </a:t>
            </a:r>
            <a:r>
              <a:rPr lang="en-US" dirty="0" err="1"/>
              <a:t>AcuDial</a:t>
            </a:r>
            <a:r>
              <a:rPr lang="en-US" dirty="0"/>
              <a:t> delivery systems as part of your Twin Pack with each prescription, be sure to double-check both</a:t>
            </a:r>
          </a:p>
          <a:p>
            <a:endParaRPr lang="en-US" dirty="0"/>
          </a:p>
          <a:p>
            <a:endParaRPr lang="en-US" dirty="0"/>
          </a:p>
        </p:txBody>
      </p:sp>
      <p:pic>
        <p:nvPicPr>
          <p:cNvPr id="4" name="Picture 3" descr="content-3"/>
          <p:cNvPicPr/>
          <p:nvPr/>
        </p:nvPicPr>
        <p:blipFill>
          <a:blip r:embed="rId2">
            <a:extLst>
              <a:ext uri="{28A0092B-C50C-407E-A947-70E740481C1C}">
                <a14:useLocalDpi xmlns:a14="http://schemas.microsoft.com/office/drawing/2010/main" val="0"/>
              </a:ext>
            </a:extLst>
          </a:blip>
          <a:srcRect/>
          <a:stretch>
            <a:fillRect/>
          </a:stretch>
        </p:blipFill>
        <p:spPr bwMode="auto">
          <a:xfrm>
            <a:off x="3421355" y="3429131"/>
            <a:ext cx="3457575" cy="1095375"/>
          </a:xfrm>
          <a:prstGeom prst="rect">
            <a:avLst/>
          </a:prstGeom>
          <a:noFill/>
          <a:ln>
            <a:noFill/>
          </a:ln>
        </p:spPr>
      </p:pic>
    </p:spTree>
    <p:extLst>
      <p:ext uri="{BB962C8B-B14F-4D97-AF65-F5344CB8AC3E}">
        <p14:creationId xmlns:p14="http://schemas.microsoft.com/office/powerpoint/2010/main" val="9756321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should you do if you don't see the green "READY" band?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If you don't see the green "READY" band, it means that the medicine in your DIASTAT® </a:t>
            </a:r>
            <a:r>
              <a:rPr lang="en-US" dirty="0" err="1"/>
              <a:t>AcuDial</a:t>
            </a:r>
            <a:r>
              <a:rPr lang="en-US" dirty="0"/>
              <a:t> is not properly locked in</a:t>
            </a:r>
          </a:p>
          <a:p>
            <a:r>
              <a:rPr lang="en-US" b="1" dirty="0">
                <a:solidFill>
                  <a:srgbClr val="FF0000"/>
                </a:solidFill>
              </a:rPr>
              <a:t>Do not accept the prescription</a:t>
            </a:r>
            <a:r>
              <a:rPr lang="en-US" dirty="0">
                <a:solidFill>
                  <a:srgbClr val="FF0000"/>
                </a:solidFill>
              </a:rPr>
              <a:t> </a:t>
            </a:r>
            <a:r>
              <a:rPr lang="en-US" dirty="0"/>
              <a:t>and have parent contact the pharmacist and return the DIASTAT® </a:t>
            </a:r>
            <a:r>
              <a:rPr lang="en-US" dirty="0" err="1"/>
              <a:t>AcuDial</a:t>
            </a:r>
            <a:r>
              <a:rPr lang="en-US" dirty="0"/>
              <a:t> to the pharmacy immediately </a:t>
            </a:r>
          </a:p>
          <a:p>
            <a:r>
              <a:rPr lang="en-US" b="1" dirty="0">
                <a:solidFill>
                  <a:srgbClr val="FF0000"/>
                </a:solidFill>
              </a:rPr>
              <a:t>Do not use a DIASTAT® </a:t>
            </a:r>
            <a:r>
              <a:rPr lang="en-US" b="1" dirty="0" err="1">
                <a:solidFill>
                  <a:srgbClr val="FF0000"/>
                </a:solidFill>
              </a:rPr>
              <a:t>AcuDial</a:t>
            </a:r>
            <a:r>
              <a:rPr lang="en-US" b="1" dirty="0">
                <a:solidFill>
                  <a:srgbClr val="FF0000"/>
                </a:solidFill>
              </a:rPr>
              <a:t> that does not have the correct dose properly locked in</a:t>
            </a:r>
            <a:endParaRPr lang="en-US" dirty="0"/>
          </a:p>
        </p:txBody>
      </p:sp>
    </p:spTree>
    <p:extLst>
      <p:ext uri="{BB962C8B-B14F-4D97-AF65-F5344CB8AC3E}">
        <p14:creationId xmlns:p14="http://schemas.microsoft.com/office/powerpoint/2010/main" val="211355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Nursing Practice </a:t>
            </a:r>
            <a:br>
              <a:rPr lang="en-US" dirty="0"/>
            </a:br>
            <a:endParaRPr lang="en-US" dirty="0"/>
          </a:p>
        </p:txBody>
      </p:sp>
      <p:sp>
        <p:nvSpPr>
          <p:cNvPr id="3" name="Text Placeholder 2"/>
          <p:cNvSpPr>
            <a:spLocks noGrp="1"/>
          </p:cNvSpPr>
          <p:nvPr>
            <p:ph type="body" sz="quarter" idx="13"/>
          </p:nvPr>
        </p:nvSpPr>
        <p:spPr>
          <a:xfrm>
            <a:off x="555786" y="1290415"/>
            <a:ext cx="9188715" cy="5279998"/>
          </a:xfrm>
        </p:spPr>
        <p:txBody>
          <a:bodyPr>
            <a:normAutofit fontScale="40000" lnSpcReduction="20000"/>
          </a:bodyPr>
          <a:lstStyle/>
          <a:p>
            <a:pPr marL="0" indent="0" hangingPunct="0">
              <a:buNone/>
            </a:pPr>
            <a:r>
              <a:rPr lang="en-US" sz="7000" b="1" dirty="0">
                <a:solidFill>
                  <a:schemeClr val="bg2">
                    <a:lumMod val="75000"/>
                  </a:schemeClr>
                </a:solidFill>
              </a:rPr>
              <a:t>Registered Nurse </a:t>
            </a:r>
            <a:endParaRPr lang="en-US" sz="7000" b="1" dirty="0"/>
          </a:p>
          <a:p>
            <a:pPr hangingPunct="0"/>
            <a:r>
              <a:rPr lang="en-US" sz="5000" dirty="0"/>
              <a:t>Qualified by education, experience, and current clinical competence to provide school health services/acts including but not limited to the following:</a:t>
            </a:r>
          </a:p>
          <a:p>
            <a:pPr lvl="1" hangingPunct="0"/>
            <a:r>
              <a:rPr lang="en-US" sz="3800" dirty="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lvl="1" hangingPunct="0"/>
            <a:r>
              <a:rPr lang="en-US" sz="3800" dirty="0"/>
              <a:t>Serve as a health advocate of students, and a consultant to educational staff</a:t>
            </a:r>
          </a:p>
          <a:p>
            <a:pPr lvl="1" hangingPunct="0"/>
            <a:r>
              <a:rPr lang="en-US" sz="3800" dirty="0"/>
              <a:t>Serve in family resource and youth services centers as defined in KRS 156.497</a:t>
            </a:r>
          </a:p>
          <a:p>
            <a:pPr lvl="1" hangingPunct="0"/>
            <a:r>
              <a:rPr lang="en-US" sz="3800" dirty="0"/>
              <a:t>Provide health teaching with a focus on disease prevention, health promotion and health restoration</a:t>
            </a:r>
          </a:p>
          <a:p>
            <a:pPr lvl="1" hangingPunct="0"/>
            <a:r>
              <a:rPr lang="en-US" sz="3800" dirty="0"/>
              <a:t>Monitor the quality of the healthcare services provided for students</a:t>
            </a:r>
          </a:p>
          <a:p>
            <a:pPr lvl="1" hangingPunct="0"/>
            <a:r>
              <a:rPr lang="en-US" sz="3800" dirty="0"/>
              <a:t>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p>
          <a:p>
            <a:pPr lvl="1" hangingPunct="0"/>
            <a:r>
              <a:rPr lang="en-US" sz="3800" dirty="0"/>
              <a:t>Participate in the development of policies and procedures to guide nursing practice in school settings, and to address expanding school health services to students, families and communities</a:t>
            </a:r>
          </a:p>
          <a:p>
            <a:pPr lvl="1" hangingPunct="0"/>
            <a:r>
              <a:rPr lang="en-US" sz="3800" dirty="0"/>
              <a:t>Delegate select health services to a school employee in accordance with KRS 156.502 and 201 KAR 20:400</a:t>
            </a:r>
          </a:p>
          <a:p>
            <a:pPr marL="457200" lvl="1" indent="0" hangingPunct="0">
              <a:buNone/>
            </a:pPr>
            <a:endParaRPr lang="en-US" dirty="0"/>
          </a:p>
        </p:txBody>
      </p:sp>
    </p:spTree>
    <p:extLst>
      <p:ext uri="{BB962C8B-B14F-4D97-AF65-F5344CB8AC3E}">
        <p14:creationId xmlns:p14="http://schemas.microsoft.com/office/powerpoint/2010/main" val="36453915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by FDA</a:t>
            </a:r>
          </a:p>
        </p:txBody>
      </p:sp>
      <p:sp>
        <p:nvSpPr>
          <p:cNvPr id="3" name="Text Placeholder 2"/>
          <p:cNvSpPr>
            <a:spLocks noGrp="1"/>
          </p:cNvSpPr>
          <p:nvPr>
            <p:ph type="body" sz="quarter" idx="13"/>
          </p:nvPr>
        </p:nvSpPr>
        <p:spPr/>
        <p:txBody>
          <a:bodyPr>
            <a:normAutofit lnSpcReduction="10000"/>
          </a:bodyPr>
          <a:lstStyle/>
          <a:p>
            <a:r>
              <a:rPr lang="en-US" b="1" dirty="0">
                <a:solidFill>
                  <a:srgbClr val="7030A0"/>
                </a:solidFill>
              </a:rPr>
              <a:t>Seizure rescue and seizure management medications approved by the FDA for the treatment of seizures may be delegated to be administered by trained, unlicensed school personnel </a:t>
            </a:r>
          </a:p>
          <a:p>
            <a:r>
              <a:rPr lang="en-US" b="1" dirty="0"/>
              <a:t>Non-FDA approved medications for management of seizures may not be delegated to unlicensed school personnel (KRS 158.838)</a:t>
            </a:r>
          </a:p>
          <a:p>
            <a:endParaRPr lang="en-US" dirty="0"/>
          </a:p>
        </p:txBody>
      </p:sp>
    </p:spTree>
    <p:extLst>
      <p:ext uri="{BB962C8B-B14F-4D97-AF65-F5344CB8AC3E}">
        <p14:creationId xmlns:p14="http://schemas.microsoft.com/office/powerpoint/2010/main" val="334694940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rmAutofit fontScale="90000"/>
          </a:bodyPr>
          <a:lstStyle/>
          <a:p>
            <a:pPr marL="0" marR="0" hangingPunct="0">
              <a:spcBef>
                <a:spcPts val="0"/>
              </a:spcBef>
              <a:spcAft>
                <a:spcPts val="0"/>
              </a:spcAft>
            </a:pPr>
            <a:r>
              <a:rPr lang="en-US" b="1" dirty="0">
                <a:latin typeface="Times New Roman" panose="02020603050405020304" pitchFamily="18" charset="0"/>
                <a:ea typeface="Times New Roman" panose="02020603050405020304" pitchFamily="18" charset="0"/>
              </a:rPr>
              <a:t>VALTOCO</a:t>
            </a:r>
            <a:r>
              <a:rPr lang="en-US" b="1" baseline="30000" dirty="0">
                <a:latin typeface="Times New Roman" panose="02020603050405020304" pitchFamily="18"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(nasal spray)</a:t>
            </a:r>
            <a:br>
              <a:rPr lang="en-US" dirty="0">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lnSpcReduction="10000"/>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 Same medication as </a:t>
            </a:r>
            <a:r>
              <a:rPr lang="en-US" dirty="0" err="1"/>
              <a:t>Diastat</a:t>
            </a:r>
            <a:r>
              <a:rPr lang="en-US" dirty="0"/>
              <a:t>, different route.</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
        <p:nvSpPr>
          <p:cNvPr id="4" name="Rectangle 3">
            <a:extLst>
              <a:ext uri="{FF2B5EF4-FFF2-40B4-BE49-F238E27FC236}">
                <a16:creationId xmlns:a16="http://schemas.microsoft.com/office/drawing/2014/main" id="{C11D922B-69A4-4EC9-83B5-AC4F700D2158}"/>
              </a:ext>
            </a:extLst>
          </p:cNvPr>
          <p:cNvSpPr/>
          <p:nvPr/>
        </p:nvSpPr>
        <p:spPr>
          <a:xfrm>
            <a:off x="3807553" y="3244334"/>
            <a:ext cx="4576894" cy="369332"/>
          </a:xfrm>
          <a:prstGeom prst="rect">
            <a:avLst/>
          </a:prstGeom>
        </p:spPr>
        <p:txBody>
          <a:bodyPr wrap="none">
            <a:spAutoFit/>
          </a:bodyPr>
          <a:lstStyle/>
          <a:p>
            <a:r>
              <a:rPr lang="en-US" dirty="0"/>
              <a:t>Same medication as </a:t>
            </a:r>
            <a:r>
              <a:rPr lang="en-US" dirty="0" err="1"/>
              <a:t>Diastat</a:t>
            </a:r>
            <a:r>
              <a:rPr lang="en-US" dirty="0"/>
              <a:t>, different route.</a:t>
            </a:r>
          </a:p>
        </p:txBody>
      </p:sp>
    </p:spTree>
    <p:extLst>
      <p:ext uri="{BB962C8B-B14F-4D97-AF65-F5344CB8AC3E}">
        <p14:creationId xmlns:p14="http://schemas.microsoft.com/office/powerpoint/2010/main" val="42904230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All about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39495418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Administering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a:t>
            </a:r>
            <a:r>
              <a:rPr lang="en-US" baseline="30000" dirty="0" err="1">
                <a:solidFill>
                  <a:srgbClr val="7030A0"/>
                </a:solidFill>
              </a:rPr>
              <a:t>Neurelis</a:t>
            </a:r>
            <a:r>
              <a:rPr lang="en-US" baseline="30000" dirty="0">
                <a:solidFill>
                  <a:srgbClr val="7030A0"/>
                </a:solidFill>
              </a:rPr>
              <a:t>,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306876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normAutofit fontScale="90000"/>
          </a:bodyPr>
          <a:lstStyle/>
          <a:p>
            <a:r>
              <a:rPr lang="en-US" dirty="0"/>
              <a:t>Important Safety Information Regarding Valtoco</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6686830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42318225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a:bodyPr>
          <a:lstStyle/>
          <a:p>
            <a:r>
              <a:rPr lang="en-US" dirty="0"/>
              <a:t>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2835253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fontScale="90000"/>
          </a:bodyPr>
          <a:lstStyle/>
          <a:p>
            <a:r>
              <a:rPr lang="en-US" sz="4400" dirty="0">
                <a:solidFill>
                  <a:schemeClr val="bg2">
                    <a:lumMod val="25000"/>
                  </a:schemeClr>
                </a:solidFill>
              </a:rPr>
              <a:t>Preparation for administration of midazolam</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a:solidFill>
                  <a:schemeClr val="tx1">
                    <a:lumMod val="75000"/>
                    <a:lumOff val="25000"/>
                  </a:schemeClr>
                </a:solidFill>
              </a:rPr>
              <a:t>Attach Atomizer</a:t>
            </a:r>
          </a:p>
          <a:p>
            <a:pPr marL="400050" lvl="1" indent="0">
              <a:lnSpc>
                <a:spcPct val="90000"/>
              </a:lnSpc>
              <a:buNone/>
            </a:pPr>
            <a:r>
              <a:rPr lang="en-US" sz="200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a:solidFill>
                <a:schemeClr val="tx1">
                  <a:lumMod val="75000"/>
                  <a:lumOff val="25000"/>
                </a:schemeClr>
              </a:solidFill>
            </a:endParaRPr>
          </a:p>
          <a:p>
            <a:pPr marL="400050" lvl="1" indent="0">
              <a:lnSpc>
                <a:spcPct val="90000"/>
              </a:lnSpc>
              <a:buNone/>
            </a:pPr>
            <a:endParaRPr lang="en-US" sz="2000">
              <a:solidFill>
                <a:schemeClr val="tx1">
                  <a:lumMod val="75000"/>
                  <a:lumOff val="25000"/>
                </a:schemeClr>
              </a:solidFill>
            </a:endParaRPr>
          </a:p>
        </p:txBody>
      </p:sp>
      <p:pic>
        <p:nvPicPr>
          <p:cNvPr id="4" name="Picture 3" descr="Photo of syringe with needle, nasal atomizer and vial&#10;">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17204759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dirty="0">
                <a:solidFill>
                  <a:schemeClr val="bg2">
                    <a:lumMod val="25000"/>
                  </a:schemeClr>
                </a:solidFill>
              </a:rPr>
              <a:t>Administration </a:t>
            </a:r>
            <a:r>
              <a:rPr lang="en-US" dirty="0"/>
              <a:t>of midazolam</a:t>
            </a:r>
            <a:r>
              <a:rPr lang="en-US" sz="4400" dirty="0">
                <a:solidFill>
                  <a:schemeClr val="bg2">
                    <a:lumMod val="25000"/>
                  </a:schemeClr>
                </a:solidFill>
              </a:rPr>
              <a:t>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578016"/>
            <a:ext cx="4297680" cy="4918317"/>
          </a:xfrm>
          <a:prstGeom prst="rect">
            <a:avLst/>
          </a:prstGeom>
        </p:spPr>
        <p:txBody>
          <a:bodyPr>
            <a:normAutofit lnSpcReduction="10000"/>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r>
              <a:rPr lang="en-US" sz="2000" dirty="0">
                <a:solidFill>
                  <a:srgbClr val="FF0000"/>
                </a:solidFill>
              </a:rPr>
              <a:t>Handout 19</a:t>
            </a:r>
          </a:p>
          <a:p>
            <a:pPr>
              <a:lnSpc>
                <a:spcPct val="90000"/>
              </a:lnSpc>
            </a:pPr>
            <a:endParaRPr lang="en-US" sz="2000" dirty="0">
              <a:solidFill>
                <a:schemeClr val="tx1">
                  <a:lumMod val="75000"/>
                  <a:lumOff val="25000"/>
                </a:schemeClr>
              </a:solidFill>
            </a:endParaRPr>
          </a:p>
        </p:txBody>
      </p:sp>
      <p:pic>
        <p:nvPicPr>
          <p:cNvPr id="4" name="Picture 3" descr="How to administer nasal midazolam">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reference source">
            <a:extLst>
              <a:ext uri="{FF2B5EF4-FFF2-40B4-BE49-F238E27FC236}">
                <a16:creationId xmlns:a16="http://schemas.microsoft.com/office/drawing/2014/main" id="{C38EB256-35B4-41DD-A601-C96DDCEB3964}"/>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21454449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fontScale="90000"/>
          </a:bodyPr>
          <a:lstStyle/>
          <a:p>
            <a:r>
              <a:rPr lang="en-US" dirty="0" err="1"/>
              <a:t>Nayzilam</a:t>
            </a:r>
            <a:r>
              <a:rPr lang="en-US" dirty="0"/>
              <a:t> (midazolam) for seizure rescue</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FDA approved for ages 12 and above</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261004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Licensed Practical Nursing Practice</a:t>
            </a:r>
            <a:r>
              <a:rPr lang="en-US" b="1" dirty="0"/>
              <a:t> </a:t>
            </a:r>
            <a:br>
              <a:rPr lang="en-US" dirty="0"/>
            </a:br>
            <a:endParaRPr lang="en-US" dirty="0"/>
          </a:p>
        </p:txBody>
      </p:sp>
      <p:sp>
        <p:nvSpPr>
          <p:cNvPr id="3" name="Text Placeholder 2"/>
          <p:cNvSpPr>
            <a:spLocks noGrp="1"/>
          </p:cNvSpPr>
          <p:nvPr>
            <p:ph type="body" sz="quarter" idx="13"/>
          </p:nvPr>
        </p:nvSpPr>
        <p:spPr>
          <a:xfrm>
            <a:off x="555786" y="1341120"/>
            <a:ext cx="9188715" cy="5333655"/>
          </a:xfrm>
        </p:spPr>
        <p:txBody>
          <a:bodyPr>
            <a:normAutofit fontScale="77500" lnSpcReduction="20000"/>
          </a:bodyPr>
          <a:lstStyle/>
          <a:p>
            <a:pPr marL="0" indent="0" hangingPunct="0">
              <a:buNone/>
            </a:pPr>
            <a:r>
              <a:rPr lang="en-US" b="1" dirty="0">
                <a:solidFill>
                  <a:schemeClr val="bg2">
                    <a:lumMod val="75000"/>
                  </a:schemeClr>
                </a:solidFill>
              </a:rPr>
              <a:t>Licensed Practical Nursing Practice</a:t>
            </a:r>
          </a:p>
          <a:p>
            <a:pPr marL="0" indent="0" hangingPunct="0">
              <a:buNone/>
            </a:pPr>
            <a:r>
              <a:rPr lang="en-US" dirty="0"/>
              <a:t>KRS 314.011(10) </a:t>
            </a:r>
          </a:p>
          <a:p>
            <a:pPr lvl="2" hangingPunct="0"/>
            <a:r>
              <a:rPr lang="en-US" dirty="0"/>
              <a:t>Licensed practical nurses practice under the direction of a registered nurse, physician, or dentist and are not licensed for independent nursing practice</a:t>
            </a:r>
          </a:p>
          <a:p>
            <a:pPr lvl="2" hangingPunct="0"/>
            <a:r>
              <a:rPr lang="en-US" dirty="0"/>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p>
          <a:p>
            <a:pPr lvl="2" hangingPunct="0"/>
            <a:r>
              <a:rPr lang="en-US" dirty="0"/>
              <a:t>The licensed practical nurse performs acts within the scope of licensed practical nursing practice as defined in KRS 314.011 (10); however, under KRS 156.502 (2) the LPN does not delegate the performance of health services to school employees</a:t>
            </a:r>
          </a:p>
          <a:p>
            <a:endParaRPr lang="en-US" dirty="0"/>
          </a:p>
        </p:txBody>
      </p:sp>
    </p:spTree>
    <p:extLst>
      <p:ext uri="{BB962C8B-B14F-4D97-AF65-F5344CB8AC3E}">
        <p14:creationId xmlns:p14="http://schemas.microsoft.com/office/powerpoint/2010/main" val="33656967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a:bodyPr>
          <a:lstStyle/>
          <a:p>
            <a:r>
              <a:rPr lang="en-US" dirty="0"/>
              <a:t>How to administer </a:t>
            </a:r>
            <a:r>
              <a:rPr lang="en-US" dirty="0" err="1"/>
              <a:t>Nayzilam</a:t>
            </a:r>
            <a:endParaRPr lang="en-US" dirty="0"/>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75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1 nostril until your fingers on either side of the nostril touches the bottom of the nose</a:t>
            </a:r>
          </a:p>
          <a:p>
            <a:pPr marL="742950" indent="-742950">
              <a:buFont typeface="+mj-lt"/>
              <a:buAutoNum type="arabicPeriod"/>
            </a:pPr>
            <a:r>
              <a:rPr lang="en-US" dirty="0"/>
              <a:t>Press the plunger using 1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nasal inhaler&#10;">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246" y="2508372"/>
            <a:ext cx="1762354" cy="1966913"/>
          </a:xfrm>
          <a:prstGeom prst="rect">
            <a:avLst/>
          </a:prstGeom>
        </p:spPr>
      </p:pic>
    </p:spTree>
    <p:extLst>
      <p:ext uri="{BB962C8B-B14F-4D97-AF65-F5344CB8AC3E}">
        <p14:creationId xmlns:p14="http://schemas.microsoft.com/office/powerpoint/2010/main" val="15812093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Klonopin</a:t>
            </a:r>
            <a:r>
              <a:rPr lang="en-US" dirty="0"/>
              <a:t> (Clonazepam)</a:t>
            </a:r>
          </a:p>
        </p:txBody>
      </p:sp>
      <p:sp>
        <p:nvSpPr>
          <p:cNvPr id="3" name="Text Placeholder 2"/>
          <p:cNvSpPr>
            <a:spLocks noGrp="1"/>
          </p:cNvSpPr>
          <p:nvPr>
            <p:ph type="body" sz="quarter" idx="13"/>
          </p:nvPr>
        </p:nvSpPr>
        <p:spPr>
          <a:xfrm>
            <a:off x="555786" y="1504060"/>
            <a:ext cx="9188715" cy="5170715"/>
          </a:xfrm>
        </p:spPr>
        <p:txBody>
          <a:bodyPr>
            <a:normAutofit fontScale="92500" lnSpcReduction="10000"/>
          </a:bodyPr>
          <a:lstStyle/>
          <a:p>
            <a:pPr marL="0" indent="0">
              <a:buNone/>
            </a:pPr>
            <a:r>
              <a:rPr lang="en-US" dirty="0" err="1">
                <a:solidFill>
                  <a:schemeClr val="bg2">
                    <a:lumMod val="50000"/>
                  </a:schemeClr>
                </a:solidFill>
              </a:rPr>
              <a:t>Klonopin</a:t>
            </a:r>
            <a:r>
              <a:rPr lang="en-US" dirty="0">
                <a:solidFill>
                  <a:schemeClr val="bg2">
                    <a:lumMod val="50000"/>
                  </a:schemeClr>
                </a:solidFill>
              </a:rPr>
              <a:t> (Clonazepam) is a Benzodiazepine approved by the FDA for seizure management</a:t>
            </a:r>
          </a:p>
          <a:p>
            <a:r>
              <a:rPr lang="en-US" dirty="0"/>
              <a:t>Some students may also be prescribed </a:t>
            </a:r>
            <a:r>
              <a:rPr lang="en-US" dirty="0" err="1"/>
              <a:t>Klonopin</a:t>
            </a:r>
            <a:r>
              <a:rPr lang="en-US" dirty="0"/>
              <a:t> for break through seizures </a:t>
            </a:r>
          </a:p>
          <a:p>
            <a:r>
              <a:rPr lang="en-US" dirty="0" err="1"/>
              <a:t>Klonopin</a:t>
            </a:r>
            <a:r>
              <a:rPr lang="en-US" dirty="0"/>
              <a:t> may be provided as an oral disintegrating tablet (wafer) which can be administered by placing the tablet in the mouth between the gum and the cheek or between the lower lip and gum for it to dissolve (Buccal administration) </a:t>
            </a:r>
          </a:p>
          <a:p>
            <a:endParaRPr lang="en-US" dirty="0"/>
          </a:p>
        </p:txBody>
      </p:sp>
    </p:spTree>
    <p:extLst>
      <p:ext uri="{BB962C8B-B14F-4D97-AF65-F5344CB8AC3E}">
        <p14:creationId xmlns:p14="http://schemas.microsoft.com/office/powerpoint/2010/main" val="31580869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18053" cy="1516426"/>
          </a:xfrm>
        </p:spPr>
        <p:txBody>
          <a:bodyPr>
            <a:normAutofit fontScale="90000"/>
          </a:bodyPr>
          <a:lstStyle/>
          <a:p>
            <a:pPr hangingPunct="0"/>
            <a:r>
              <a:rPr lang="en-US" sz="3600" b="1" dirty="0"/>
              <a:t>How to administer </a:t>
            </a:r>
            <a:r>
              <a:rPr lang="en-US" sz="3600" b="1" dirty="0" err="1"/>
              <a:t>Klonopin</a:t>
            </a:r>
            <a:r>
              <a:rPr lang="en-US" sz="3600" b="1" dirty="0"/>
              <a:t> (Clonazepam) oral disintegrating tablet (wafer)</a:t>
            </a:r>
            <a:br>
              <a:rPr lang="en-US" sz="3600" dirty="0"/>
            </a:br>
            <a:r>
              <a:rPr lang="en-US" dirty="0"/>
              <a:t> </a:t>
            </a:r>
            <a:br>
              <a:rPr lang="en-US" dirty="0"/>
            </a:br>
            <a:endParaRPr lang="en-US" dirty="0"/>
          </a:p>
        </p:txBody>
      </p:sp>
      <p:sp>
        <p:nvSpPr>
          <p:cNvPr id="3" name="Text Placeholder 2"/>
          <p:cNvSpPr>
            <a:spLocks noGrp="1"/>
          </p:cNvSpPr>
          <p:nvPr>
            <p:ph type="body" sz="quarter" idx="13"/>
          </p:nvPr>
        </p:nvSpPr>
        <p:spPr/>
        <p:txBody>
          <a:bodyPr>
            <a:normAutofit fontScale="62500" lnSpcReduction="20000"/>
          </a:bodyPr>
          <a:lstStyle/>
          <a:p>
            <a:pPr marL="742950" lvl="0" indent="-742950">
              <a:buFont typeface="+mj-lt"/>
              <a:buAutoNum type="arabicPeriod"/>
            </a:pPr>
            <a:r>
              <a:rPr lang="en-US" dirty="0"/>
              <a:t>Turn student on their side where they can’t fall </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 or between lower lip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endParaRPr lang="en-US" dirty="0"/>
          </a:p>
        </p:txBody>
      </p:sp>
    </p:spTree>
    <p:extLst>
      <p:ext uri="{BB962C8B-B14F-4D97-AF65-F5344CB8AC3E}">
        <p14:creationId xmlns:p14="http://schemas.microsoft.com/office/powerpoint/2010/main" val="14638822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Narcan</a:t>
            </a:r>
            <a:r>
              <a:rPr lang="en-US" dirty="0"/>
              <a:t> (naloxone) for Opioid Overdose</a:t>
            </a:r>
          </a:p>
        </p:txBody>
      </p:sp>
      <p:sp>
        <p:nvSpPr>
          <p:cNvPr id="3" name="Text Placeholder 2"/>
          <p:cNvSpPr>
            <a:spLocks noGrp="1"/>
          </p:cNvSpPr>
          <p:nvPr>
            <p:ph type="body" sz="quarter" idx="13"/>
          </p:nvPr>
        </p:nvSpPr>
        <p:spPr/>
        <p:txBody>
          <a:bodyPr/>
          <a:lstStyle/>
          <a:p>
            <a:pPr marL="0" indent="0" hangingPunct="0">
              <a:buNone/>
            </a:pPr>
            <a:r>
              <a:rPr lang="en-US" dirty="0" err="1"/>
              <a:t>Narcan</a:t>
            </a:r>
            <a:r>
              <a:rPr lang="en-US" dirty="0"/>
              <a:t> (naloxone) for Opioid Overdose</a:t>
            </a:r>
          </a:p>
          <a:p>
            <a:pPr hangingPunct="0"/>
            <a:r>
              <a:rPr lang="en-US" dirty="0"/>
              <a:t>Young adults are the biggest abusers of prescription pain medications which increases the risk of overdose in that age group</a:t>
            </a:r>
          </a:p>
          <a:p>
            <a:pPr hangingPunct="0"/>
            <a:r>
              <a:rPr lang="en-US" dirty="0">
                <a:solidFill>
                  <a:srgbClr val="FF0000"/>
                </a:solidFill>
              </a:rPr>
              <a:t>Substance use disorder (drug addiction) does not discriminate and can happen to anyone </a:t>
            </a:r>
          </a:p>
          <a:p>
            <a:endParaRPr lang="en-US" dirty="0"/>
          </a:p>
        </p:txBody>
      </p:sp>
    </p:spTree>
    <p:extLst>
      <p:ext uri="{BB962C8B-B14F-4D97-AF65-F5344CB8AC3E}">
        <p14:creationId xmlns:p14="http://schemas.microsoft.com/office/powerpoint/2010/main" val="38211011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commonly Abused Prescription Drugs</a:t>
            </a:r>
          </a:p>
        </p:txBody>
      </p:sp>
      <p:sp>
        <p:nvSpPr>
          <p:cNvPr id="3" name="Text Placeholder 2"/>
          <p:cNvSpPr>
            <a:spLocks noGrp="1"/>
          </p:cNvSpPr>
          <p:nvPr>
            <p:ph type="body" sz="quarter" idx="13"/>
          </p:nvPr>
        </p:nvSpPr>
        <p:spPr/>
        <p:txBody>
          <a:bodyPr/>
          <a:lstStyle/>
          <a:p>
            <a:pPr lvl="0"/>
            <a:r>
              <a:rPr lang="en-US" dirty="0"/>
              <a:t>Opioids (for pain) such as Hydrocodone, Vicodin, Percocet, Percodan, </a:t>
            </a:r>
            <a:r>
              <a:rPr lang="en-US" dirty="0" err="1"/>
              <a:t>Oxycontin</a:t>
            </a:r>
            <a:r>
              <a:rPr lang="en-US" dirty="0"/>
              <a:t> (oxycodone), Demerol or Fentanyl</a:t>
            </a:r>
          </a:p>
          <a:p>
            <a:pPr lvl="0"/>
            <a:r>
              <a:rPr lang="en-US" dirty="0"/>
              <a:t> Stimulants (ADHD medications) such as Ritalin, </a:t>
            </a:r>
            <a:r>
              <a:rPr lang="en-US" dirty="0" err="1"/>
              <a:t>Concerta</a:t>
            </a:r>
            <a:r>
              <a:rPr lang="en-US" dirty="0"/>
              <a:t>, Adderall or </a:t>
            </a:r>
            <a:r>
              <a:rPr lang="en-US" dirty="0" err="1"/>
              <a:t>Dexadrine</a:t>
            </a:r>
            <a:endParaRPr lang="en-US" dirty="0"/>
          </a:p>
          <a:p>
            <a:pPr lvl="0"/>
            <a:r>
              <a:rPr lang="en-US" dirty="0"/>
              <a:t> Benzodiazepines/ CNS Depressants (for anxiety and sleep disorders) such as Xanax, Valium or Nembutal</a:t>
            </a:r>
          </a:p>
          <a:p>
            <a:endParaRPr lang="en-US" dirty="0"/>
          </a:p>
        </p:txBody>
      </p:sp>
    </p:spTree>
    <p:extLst>
      <p:ext uri="{BB962C8B-B14F-4D97-AF65-F5344CB8AC3E}">
        <p14:creationId xmlns:p14="http://schemas.microsoft.com/office/powerpoint/2010/main" val="23253612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Abuse</a:t>
            </a:r>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75000"/>
                  </a:schemeClr>
                </a:solidFill>
              </a:rPr>
              <a:t>There are a variety of reasons why students abuse prescription drugs, such as:</a:t>
            </a:r>
          </a:p>
          <a:p>
            <a:pPr lvl="0"/>
            <a:r>
              <a:rPr lang="en-US" dirty="0"/>
              <a:t>Easy access</a:t>
            </a:r>
          </a:p>
          <a:p>
            <a:pPr lvl="0"/>
            <a:r>
              <a:rPr lang="en-US" dirty="0"/>
              <a:t>Perceive them to be safer</a:t>
            </a:r>
          </a:p>
          <a:p>
            <a:pPr lvl="0"/>
            <a:r>
              <a:rPr lang="en-US" dirty="0"/>
              <a:t>To get high</a:t>
            </a:r>
          </a:p>
          <a:p>
            <a:pPr lvl="0"/>
            <a:r>
              <a:rPr lang="en-US" dirty="0"/>
              <a:t>To help them study</a:t>
            </a:r>
          </a:p>
          <a:p>
            <a:pPr lvl="0"/>
            <a:r>
              <a:rPr lang="en-US" dirty="0"/>
              <a:t>To relieve stress and anxiety</a:t>
            </a:r>
          </a:p>
          <a:p>
            <a:pPr lvl="0"/>
            <a:r>
              <a:rPr lang="en-US" dirty="0"/>
              <a:t>To experiment</a:t>
            </a:r>
          </a:p>
          <a:p>
            <a:pPr lvl="0"/>
            <a:r>
              <a:rPr lang="en-US" dirty="0"/>
              <a:t>To fit in</a:t>
            </a:r>
          </a:p>
        </p:txBody>
      </p:sp>
    </p:spTree>
    <p:extLst>
      <p:ext uri="{BB962C8B-B14F-4D97-AF65-F5344CB8AC3E}">
        <p14:creationId xmlns:p14="http://schemas.microsoft.com/office/powerpoint/2010/main" val="5453445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Opioid Epidemic</a:t>
            </a:r>
            <a:br>
              <a:rPr lang="en-US" dirty="0"/>
            </a:br>
            <a:endParaRPr lang="en-US" dirty="0"/>
          </a:p>
        </p:txBody>
      </p:sp>
      <p:sp>
        <p:nvSpPr>
          <p:cNvPr id="3" name="Text Placeholder 2"/>
          <p:cNvSpPr>
            <a:spLocks noGrp="1"/>
          </p:cNvSpPr>
          <p:nvPr>
            <p:ph type="body" sz="quarter" idx="13"/>
          </p:nvPr>
        </p:nvSpPr>
        <p:spPr>
          <a:xfrm>
            <a:off x="555786" y="1465803"/>
            <a:ext cx="9188715" cy="4901324"/>
          </a:xfrm>
        </p:spPr>
        <p:txBody>
          <a:bodyPr>
            <a:normAutofit fontScale="70000" lnSpcReduction="20000"/>
          </a:bodyPr>
          <a:lstStyle/>
          <a:p>
            <a:pPr marL="0" indent="0" hangingPunct="0">
              <a:buNone/>
            </a:pPr>
            <a:r>
              <a:rPr lang="en-US" b="1" dirty="0">
                <a:solidFill>
                  <a:schemeClr val="bg2">
                    <a:lumMod val="75000"/>
                  </a:schemeClr>
                </a:solidFill>
              </a:rPr>
              <a:t>Although adolescent opioid drug use may begin with prescription pain pills, many adolescents make the switch to heroin  </a:t>
            </a:r>
          </a:p>
          <a:p>
            <a:pPr hangingPunct="0"/>
            <a:r>
              <a:rPr lang="en-US" dirty="0"/>
              <a:t>Heroin is approximately half the cost of prescription pain pills and is often more readily available  </a:t>
            </a:r>
          </a:p>
          <a:p>
            <a:pPr hangingPunct="0"/>
            <a:r>
              <a:rPr lang="en-US" dirty="0"/>
              <a:t>There has been a significant rise in the number of adolescents aged 12 and older who received treatment for the heroin problem-from 277,000 in 2002 to 526,000 in 2013</a:t>
            </a:r>
          </a:p>
          <a:p>
            <a:pPr hangingPunct="0"/>
            <a:r>
              <a:rPr lang="en-US" dirty="0"/>
              <a:t>Opioid overdose can affect breathing to the extent that breathing slows down and eventually stops  </a:t>
            </a:r>
          </a:p>
          <a:p>
            <a:pPr hangingPunct="0"/>
            <a:r>
              <a:rPr lang="en-US" dirty="0"/>
              <a:t>Oxygen starvation leads to unconsciousness, coma and within 3-5 minutes without oxygen, brain damage starts to occur, soon followed by death</a:t>
            </a:r>
          </a:p>
          <a:p>
            <a:endParaRPr lang="en-US" dirty="0"/>
          </a:p>
        </p:txBody>
      </p:sp>
    </p:spTree>
    <p:extLst>
      <p:ext uri="{BB962C8B-B14F-4D97-AF65-F5344CB8AC3E}">
        <p14:creationId xmlns:p14="http://schemas.microsoft.com/office/powerpoint/2010/main" val="32747925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Overdose and High</a:t>
            </a:r>
          </a:p>
        </p:txBody>
      </p:sp>
      <p:pic>
        <p:nvPicPr>
          <p:cNvPr id="4" name="Picture 3" descr="Table comparing Opioid high to Opioid overdose" title="Overdose vs High table"/>
          <p:cNvPicPr/>
          <p:nvPr/>
        </p:nvPicPr>
        <p:blipFill>
          <a:blip r:embed="rId2"/>
          <a:stretch>
            <a:fillRect/>
          </a:stretch>
        </p:blipFill>
        <p:spPr>
          <a:xfrm>
            <a:off x="1201835" y="1888621"/>
            <a:ext cx="7437963" cy="4153256"/>
          </a:xfrm>
          <a:prstGeom prst="rect">
            <a:avLst/>
          </a:prstGeom>
        </p:spPr>
      </p:pic>
    </p:spTree>
    <p:extLst>
      <p:ext uri="{BB962C8B-B14F-4D97-AF65-F5344CB8AC3E}">
        <p14:creationId xmlns:p14="http://schemas.microsoft.com/office/powerpoint/2010/main" val="36819232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an Opioid Overdose from Becoming Fatal</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Kentucky Revised Statute</a:t>
            </a:r>
            <a:r>
              <a:rPr lang="en-US" b="1" dirty="0"/>
              <a:t>, </a:t>
            </a:r>
            <a:r>
              <a:rPr lang="en-US" b="1" u="sng" dirty="0">
                <a:hlinkClick r:id="rId2"/>
              </a:rPr>
              <a:t>KRS 217.186</a:t>
            </a:r>
            <a:r>
              <a:rPr lang="en-US" dirty="0"/>
              <a:t>, allows non-medical school personnel, authorized to administer medications per KRS 156.502, to administer </a:t>
            </a:r>
            <a:r>
              <a:rPr lang="en-US" dirty="0" err="1"/>
              <a:t>Narcan</a:t>
            </a:r>
            <a:r>
              <a:rPr lang="en-US" dirty="0"/>
              <a:t> (naloxone) to a person who displays  signs/symptoms of opioid overdose to prevent an opioid/heroin dose from becoming fatal </a:t>
            </a:r>
          </a:p>
          <a:p>
            <a:r>
              <a:rPr lang="en-US" dirty="0"/>
              <a:t>KRS 217.186 also includes a “Good Samaritan” provision shielding people from prosecution when seeking help for someone who overdoses from heroin/opioids</a:t>
            </a:r>
          </a:p>
          <a:p>
            <a:endParaRPr lang="en-US" dirty="0"/>
          </a:p>
        </p:txBody>
      </p:sp>
    </p:spTree>
    <p:extLst>
      <p:ext uri="{BB962C8B-B14F-4D97-AF65-F5344CB8AC3E}">
        <p14:creationId xmlns:p14="http://schemas.microsoft.com/office/powerpoint/2010/main" val="13410188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an Opioid Overdose</a:t>
            </a:r>
            <a:br>
              <a:rPr lang="en-US" dirty="0"/>
            </a:br>
            <a:endParaRPr lang="en-US" dirty="0"/>
          </a:p>
        </p:txBody>
      </p:sp>
      <p:sp>
        <p:nvSpPr>
          <p:cNvPr id="3" name="Text Placeholder 2"/>
          <p:cNvSpPr>
            <a:spLocks noGrp="1"/>
          </p:cNvSpPr>
          <p:nvPr>
            <p:ph type="body" sz="quarter" idx="13"/>
          </p:nvPr>
        </p:nvSpPr>
        <p:spPr/>
        <p:txBody>
          <a:bodyPr/>
          <a:lstStyle/>
          <a:p>
            <a:r>
              <a:rPr lang="en-US" dirty="0"/>
              <a:t>If you suspect an overdose, </a:t>
            </a:r>
            <a:r>
              <a:rPr lang="en-US" b="1" dirty="0">
                <a:solidFill>
                  <a:srgbClr val="FF0000"/>
                </a:solidFill>
              </a:rPr>
              <a:t>act promptly!</a:t>
            </a:r>
            <a:r>
              <a:rPr lang="en-US" dirty="0">
                <a:solidFill>
                  <a:srgbClr val="FF0000"/>
                </a:solidFill>
              </a:rPr>
              <a:t>   </a:t>
            </a:r>
          </a:p>
          <a:p>
            <a:r>
              <a:rPr lang="en-US" dirty="0"/>
              <a:t>Always go to the distressed individual  Never send the individual to the health room/school nurse alone or leave them alone </a:t>
            </a:r>
          </a:p>
          <a:p>
            <a:r>
              <a:rPr lang="en-US" dirty="0"/>
              <a:t>Do not move an individual who is in severe distress  </a:t>
            </a:r>
          </a:p>
          <a:p>
            <a:endParaRPr lang="en-US" dirty="0"/>
          </a:p>
        </p:txBody>
      </p:sp>
    </p:spTree>
    <p:extLst>
      <p:ext uri="{BB962C8B-B14F-4D97-AF65-F5344CB8AC3E}">
        <p14:creationId xmlns:p14="http://schemas.microsoft.com/office/powerpoint/2010/main" val="283174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Medication</a:t>
            </a:r>
          </a:p>
        </p:txBody>
      </p:sp>
      <p:sp>
        <p:nvSpPr>
          <p:cNvPr id="3" name="Text Placeholder 2"/>
          <p:cNvSpPr>
            <a:spLocks noGrp="1"/>
          </p:cNvSpPr>
          <p:nvPr>
            <p:ph type="body" sz="quarter" idx="13"/>
          </p:nvPr>
        </p:nvSpPr>
        <p:spPr>
          <a:xfrm>
            <a:off x="555785" y="1291635"/>
            <a:ext cx="9188715" cy="5237861"/>
          </a:xfrm>
        </p:spPr>
        <p:txBody>
          <a:bodyPr>
            <a:normAutofit fontScale="92500" lnSpcReduction="20000"/>
          </a:bodyPr>
          <a:lstStyle/>
          <a:p>
            <a:r>
              <a:rPr lang="en-US" dirty="0"/>
              <a:t>The RNs may administer medications and treatments as prescribed by physicians, physician assistants, dentists and advanced practice registered nurses (APRNs) </a:t>
            </a:r>
          </a:p>
          <a:p>
            <a:r>
              <a:rPr lang="en-US" dirty="0"/>
              <a:t>Supervision of the LPN does not require the supervisor to be physically present in the same building. </a:t>
            </a:r>
          </a:p>
          <a:p>
            <a:pPr marL="0" indent="0">
              <a:buNone/>
            </a:pPr>
            <a:r>
              <a:rPr lang="en-US" dirty="0"/>
              <a:t>	  However, the LPN shall not provide nursing    	  care in the school setting without oversight (supervision) from an RN, APRN, MD or when applicable, dentist</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4" y="4376215"/>
            <a:ext cx="902985" cy="722388"/>
          </a:xfrm>
          <a:prstGeom prst="rect">
            <a:avLst/>
          </a:prstGeom>
        </p:spPr>
      </p:pic>
    </p:spTree>
    <p:extLst>
      <p:ext uri="{BB962C8B-B14F-4D97-AF65-F5344CB8AC3E}">
        <p14:creationId xmlns:p14="http://schemas.microsoft.com/office/powerpoint/2010/main" val="1007185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IMMEDIATE MEDICAL ATTENTION</a:t>
            </a:r>
          </a:p>
        </p:txBody>
      </p:sp>
      <p:sp>
        <p:nvSpPr>
          <p:cNvPr id="3" name="Text Placeholder 2"/>
          <p:cNvSpPr>
            <a:spLocks noGrp="1"/>
          </p:cNvSpPr>
          <p:nvPr>
            <p:ph type="body" sz="quarter" idx="13"/>
          </p:nvPr>
        </p:nvSpPr>
        <p:spPr>
          <a:xfrm>
            <a:off x="555787" y="1577825"/>
            <a:ext cx="9075324" cy="5062257"/>
          </a:xfrm>
        </p:spPr>
        <p:txBody>
          <a:bodyPr>
            <a:noAutofit/>
          </a:bodyPr>
          <a:lstStyle/>
          <a:p>
            <a:pPr marL="0" indent="0" hangingPunct="0">
              <a:lnSpc>
                <a:spcPct val="120000"/>
              </a:lnSpc>
              <a:spcBef>
                <a:spcPts val="0"/>
              </a:spcBef>
              <a:buNone/>
            </a:pPr>
            <a:r>
              <a:rPr lang="en-US" sz="1600" dirty="0">
                <a:solidFill>
                  <a:srgbClr val="FF0000"/>
                </a:solidFill>
              </a:rPr>
              <a:t>AN OPIOID OVERDOSE NEEDS IMMEDIATE MEDICAL ATTENTION</a:t>
            </a:r>
          </a:p>
          <a:p>
            <a:pPr lvl="0">
              <a:lnSpc>
                <a:spcPct val="120000"/>
              </a:lnSpc>
              <a:spcBef>
                <a:spcPts val="0"/>
              </a:spcBef>
            </a:pPr>
            <a:r>
              <a:rPr lang="en-US" sz="1400" b="1" dirty="0"/>
              <a:t>Recognize</a:t>
            </a:r>
            <a:r>
              <a:rPr lang="en-US" sz="1400" dirty="0"/>
              <a:t> signs/symptoms of opioid overdose (slow or absence of breathing; unresponsiveness to stimuli (calling name, shaking, sternal rub)</a:t>
            </a:r>
          </a:p>
          <a:p>
            <a:pPr lvl="0">
              <a:lnSpc>
                <a:spcPct val="120000"/>
              </a:lnSpc>
              <a:spcBef>
                <a:spcPts val="0"/>
              </a:spcBef>
            </a:pPr>
            <a:r>
              <a:rPr lang="en-US" sz="1400" b="1" dirty="0"/>
              <a:t>Respond </a:t>
            </a:r>
            <a:r>
              <a:rPr lang="en-US" sz="1400" dirty="0"/>
              <a:t>by </a:t>
            </a:r>
            <a:r>
              <a:rPr lang="en-US" sz="1400" u="sng" dirty="0"/>
              <a:t>calling immediately for help</a:t>
            </a:r>
            <a:r>
              <a:rPr lang="en-US" sz="1400" dirty="0"/>
              <a:t>: </a:t>
            </a:r>
          </a:p>
          <a:p>
            <a:pPr lvl="1">
              <a:lnSpc>
                <a:spcPct val="120000"/>
              </a:lnSpc>
              <a:spcBef>
                <a:spcPts val="0"/>
              </a:spcBef>
            </a:pPr>
            <a:r>
              <a:rPr lang="en-US" sz="1200" dirty="0"/>
              <a:t>Call 911 or direct someone to call 911 to request immediate medical assistance.  Advise the 911 operator that an opioid overdose is suspected and that </a:t>
            </a:r>
            <a:r>
              <a:rPr lang="en-US" sz="1200" dirty="0" err="1"/>
              <a:t>Narcan</a:t>
            </a:r>
            <a:r>
              <a:rPr lang="en-US" sz="1200" dirty="0"/>
              <a:t> (naloxone) is being given or has been given.</a:t>
            </a:r>
          </a:p>
          <a:p>
            <a:pPr lvl="1">
              <a:lnSpc>
                <a:spcPct val="120000"/>
              </a:lnSpc>
              <a:spcBef>
                <a:spcPts val="0"/>
              </a:spcBef>
            </a:pPr>
            <a:r>
              <a:rPr lang="en-US" sz="1200" dirty="0"/>
              <a:t>Assess for breathing. If necessary, provide rescue breathing</a:t>
            </a:r>
          </a:p>
          <a:p>
            <a:pPr hangingPunct="0">
              <a:lnSpc>
                <a:spcPct val="120000"/>
              </a:lnSpc>
              <a:spcBef>
                <a:spcPts val="0"/>
              </a:spcBef>
            </a:pPr>
            <a:r>
              <a:rPr lang="en-US" sz="1400" dirty="0"/>
              <a:t>Steps for rescue breathing:  </a:t>
            </a:r>
          </a:p>
          <a:p>
            <a:pPr lvl="1">
              <a:lnSpc>
                <a:spcPct val="120000"/>
              </a:lnSpc>
              <a:spcBef>
                <a:spcPts val="0"/>
              </a:spcBef>
            </a:pPr>
            <a:r>
              <a:rPr lang="en-US" sz="1200" dirty="0"/>
              <a:t>Place on his or her back and pinch nose</a:t>
            </a:r>
          </a:p>
          <a:p>
            <a:pPr lvl="1">
              <a:lnSpc>
                <a:spcPct val="120000"/>
              </a:lnSpc>
              <a:spcBef>
                <a:spcPts val="0"/>
              </a:spcBef>
            </a:pPr>
            <a:r>
              <a:rPr lang="en-US" sz="1200" dirty="0"/>
              <a:t>Tilt chin up to open airway.  	</a:t>
            </a:r>
          </a:p>
          <a:p>
            <a:pPr lvl="1">
              <a:lnSpc>
                <a:spcPct val="120000"/>
              </a:lnSpc>
              <a:spcBef>
                <a:spcPts val="0"/>
              </a:spcBef>
            </a:pPr>
            <a:r>
              <a:rPr lang="en-US" sz="1200" dirty="0"/>
              <a:t>Look in mouth to see if anything is blocking their airway.  If so, remove it</a:t>
            </a:r>
          </a:p>
          <a:p>
            <a:pPr lvl="1">
              <a:lnSpc>
                <a:spcPct val="120000"/>
              </a:lnSpc>
              <a:spcBef>
                <a:spcPts val="0"/>
              </a:spcBef>
            </a:pPr>
            <a:r>
              <a:rPr lang="en-US" sz="1200" dirty="0"/>
              <a:t>Create an air tight mouth to mouth seal on victim’s mouth </a:t>
            </a:r>
          </a:p>
          <a:p>
            <a:pPr lvl="1">
              <a:lnSpc>
                <a:spcPct val="120000"/>
              </a:lnSpc>
              <a:spcBef>
                <a:spcPts val="0"/>
              </a:spcBef>
            </a:pPr>
            <a:r>
              <a:rPr lang="en-US" sz="1200" dirty="0"/>
              <a:t>If using mask, place and hold mask over mouth and nose</a:t>
            </a:r>
          </a:p>
          <a:p>
            <a:pPr lvl="1">
              <a:lnSpc>
                <a:spcPct val="120000"/>
              </a:lnSpc>
              <a:spcBef>
                <a:spcPts val="0"/>
              </a:spcBef>
            </a:pPr>
            <a:r>
              <a:rPr lang="en-US" sz="1200" dirty="0"/>
              <a:t>Give 2 even, regular-sized breaths</a:t>
            </a:r>
          </a:p>
          <a:p>
            <a:pPr lvl="1">
              <a:lnSpc>
                <a:spcPct val="120000"/>
              </a:lnSpc>
              <a:spcBef>
                <a:spcPts val="0"/>
              </a:spcBef>
            </a:pPr>
            <a:r>
              <a:rPr lang="en-US" sz="1200" dirty="0"/>
              <a:t>Blow enough air into their lungs to make their chest rise</a:t>
            </a:r>
          </a:p>
          <a:p>
            <a:pPr marL="0" indent="0" hangingPunct="0">
              <a:lnSpc>
                <a:spcPct val="120000"/>
              </a:lnSpc>
              <a:spcBef>
                <a:spcPts val="0"/>
              </a:spcBef>
              <a:buNone/>
            </a:pPr>
            <a:r>
              <a:rPr lang="en-US" sz="1400" dirty="0">
                <a:solidFill>
                  <a:srgbClr val="FF0000"/>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p>
          <a:p>
            <a:pPr lvl="0">
              <a:lnSpc>
                <a:spcPct val="120000"/>
              </a:lnSpc>
              <a:spcBef>
                <a:spcPts val="0"/>
              </a:spcBef>
            </a:pPr>
            <a:r>
              <a:rPr lang="en-US" sz="1400" dirty="0"/>
              <a:t>Breathe again</a:t>
            </a:r>
          </a:p>
          <a:p>
            <a:pPr lvl="0">
              <a:lnSpc>
                <a:spcPct val="120000"/>
              </a:lnSpc>
              <a:spcBef>
                <a:spcPts val="0"/>
              </a:spcBef>
            </a:pPr>
            <a:r>
              <a:rPr lang="en-US" sz="1400" dirty="0"/>
              <a:t>Give one breath every 5 seconds</a:t>
            </a:r>
          </a:p>
          <a:p>
            <a:pPr>
              <a:lnSpc>
                <a:spcPct val="120000"/>
              </a:lnSpc>
              <a:spcBef>
                <a:spcPts val="0"/>
              </a:spcBef>
            </a:pPr>
            <a:endParaRPr lang="en-US" sz="1400" dirty="0"/>
          </a:p>
        </p:txBody>
      </p:sp>
    </p:spTree>
    <p:extLst>
      <p:ext uri="{BB962C8B-B14F-4D97-AF65-F5344CB8AC3E}">
        <p14:creationId xmlns:p14="http://schemas.microsoft.com/office/powerpoint/2010/main" val="278199701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a:t>
            </a:r>
            <a:endParaRPr lang="en-US" dirty="0"/>
          </a:p>
        </p:txBody>
      </p:sp>
      <p:sp>
        <p:nvSpPr>
          <p:cNvPr id="3" name="Text Placeholder 2"/>
          <p:cNvSpPr>
            <a:spLocks noGrp="1"/>
          </p:cNvSpPr>
          <p:nvPr>
            <p:ph type="body" sz="quarter" idx="13"/>
          </p:nvPr>
        </p:nvSpPr>
        <p:spPr>
          <a:xfrm>
            <a:off x="555786" y="1170774"/>
            <a:ext cx="9188715" cy="5504001"/>
          </a:xfrm>
        </p:spPr>
        <p:txBody>
          <a:bodyPr/>
          <a:lstStyle/>
          <a:p>
            <a:pPr marL="0" lvl="0" indent="0">
              <a:buNone/>
            </a:pPr>
            <a:r>
              <a:rPr lang="en-US" dirty="0">
                <a:solidFill>
                  <a:srgbClr val="FF0000"/>
                </a:solidFill>
              </a:rPr>
              <a:t>Administer </a:t>
            </a:r>
            <a:r>
              <a:rPr lang="en-US" dirty="0" err="1">
                <a:solidFill>
                  <a:srgbClr val="FF0000"/>
                </a:solidFill>
              </a:rPr>
              <a:t>Narcan</a:t>
            </a:r>
            <a:r>
              <a:rPr lang="en-US" dirty="0">
                <a:solidFill>
                  <a:srgbClr val="FF0000"/>
                </a:solidFill>
              </a:rPr>
              <a:t> (naloxone)</a:t>
            </a:r>
          </a:p>
          <a:p>
            <a:pPr hangingPunct="0"/>
            <a:r>
              <a:rPr lang="en-US" sz="2400" dirty="0"/>
              <a:t>Via Intra-Nasal </a:t>
            </a:r>
            <a:r>
              <a:rPr lang="en-US" sz="2400" dirty="0" err="1"/>
              <a:t>Narcan</a:t>
            </a:r>
            <a:r>
              <a:rPr lang="en-US" sz="2400" dirty="0"/>
              <a:t>:</a:t>
            </a:r>
          </a:p>
          <a:p>
            <a:pPr lvl="1"/>
            <a:r>
              <a:rPr lang="en-US" sz="2400" dirty="0"/>
              <a:t>Tilt head back and administer nasal spray (4 mg) into one nostril. (Do not prime spray)   </a:t>
            </a:r>
          </a:p>
          <a:p>
            <a:pPr lvl="1"/>
            <a:r>
              <a:rPr lang="en-US" sz="2400" dirty="0"/>
              <a:t>If additional doses are needed, give in the other nostril</a:t>
            </a:r>
          </a:p>
        </p:txBody>
      </p:sp>
      <p:pic>
        <p:nvPicPr>
          <p:cNvPr id="4" name="Picture 3" descr="Pictures with descriptions of steps to administering Narcan" title="How to administer Narcan"/>
          <p:cNvPicPr/>
          <p:nvPr/>
        </p:nvPicPr>
        <p:blipFill rotWithShape="1">
          <a:blip r:embed="rId2"/>
          <a:srcRect l="31944" t="18725" r="21875" b="35596"/>
          <a:stretch/>
        </p:blipFill>
        <p:spPr bwMode="auto">
          <a:xfrm>
            <a:off x="2585060" y="3829450"/>
            <a:ext cx="5371075" cy="284532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8544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Administering </a:t>
            </a:r>
            <a:r>
              <a:rPr lang="en-US" dirty="0" err="1"/>
              <a:t>Narcan</a:t>
            </a: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742950" lvl="0" indent="-742950">
              <a:buFont typeface="+mj-lt"/>
              <a:buAutoNum type="arabicPeriod"/>
            </a:pPr>
            <a:r>
              <a:rPr lang="en-US" dirty="0"/>
              <a:t>Place person in recovery position (lying on their side)</a:t>
            </a:r>
          </a:p>
          <a:p>
            <a:pPr marL="742950" lvl="0" indent="-742950">
              <a:buFont typeface="+mj-lt"/>
              <a:buAutoNum type="arabicPeriod"/>
            </a:pPr>
            <a:r>
              <a:rPr lang="en-US" dirty="0"/>
              <a:t>Stay with the person monitoring for respiratory distress until help arrives</a:t>
            </a:r>
          </a:p>
          <a:p>
            <a:pPr marL="742950" lvl="0" indent="-742950">
              <a:buFont typeface="+mj-lt"/>
              <a:buAutoNum type="arabicPeriod"/>
            </a:pPr>
            <a:r>
              <a:rPr lang="en-US" dirty="0"/>
              <a:t>If person does not respond by waking up, to voice or touch, or breathing normally, within 2-3 minutes, a second dose of </a:t>
            </a:r>
            <a:r>
              <a:rPr lang="en-US" dirty="0" err="1"/>
              <a:t>Narcan</a:t>
            </a:r>
            <a:r>
              <a:rPr lang="en-US" dirty="0"/>
              <a:t> Nasal Spray may be given (use a second </a:t>
            </a:r>
            <a:r>
              <a:rPr lang="en-US" dirty="0" err="1"/>
              <a:t>Narcan</a:t>
            </a:r>
            <a:r>
              <a:rPr lang="en-US" dirty="0"/>
              <a:t> Nasal Spray from box)</a:t>
            </a:r>
          </a:p>
          <a:p>
            <a:pPr marL="742950" lvl="0" indent="-742950">
              <a:buFont typeface="+mj-lt"/>
              <a:buAutoNum type="arabicPeriod"/>
            </a:pPr>
            <a:r>
              <a:rPr lang="en-US" dirty="0"/>
              <a:t>Seize all illegal and/or non-prescribed opioid narcotics found on victim and give to school administrator per school protocol</a:t>
            </a:r>
          </a:p>
          <a:p>
            <a:endParaRPr lang="en-US" dirty="0"/>
          </a:p>
        </p:txBody>
      </p:sp>
    </p:spTree>
    <p:extLst>
      <p:ext uri="{BB962C8B-B14F-4D97-AF65-F5344CB8AC3E}">
        <p14:creationId xmlns:p14="http://schemas.microsoft.com/office/powerpoint/2010/main" val="32075756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to the Nearest Facility</a:t>
            </a:r>
          </a:p>
        </p:txBody>
      </p:sp>
      <p:sp>
        <p:nvSpPr>
          <p:cNvPr id="3" name="Text Placeholder 2"/>
          <p:cNvSpPr>
            <a:spLocks noGrp="1"/>
          </p:cNvSpPr>
          <p:nvPr>
            <p:ph type="body" sz="quarter" idx="13"/>
          </p:nvPr>
        </p:nvSpPr>
        <p:spPr/>
        <p:txBody>
          <a:bodyPr>
            <a:normAutofit fontScale="92500" lnSpcReduction="20000"/>
          </a:bodyPr>
          <a:lstStyle/>
          <a:p>
            <a:pPr marL="0" lvl="0" indent="0">
              <a:buNone/>
            </a:pPr>
            <a:r>
              <a:rPr lang="en-US" dirty="0">
                <a:solidFill>
                  <a:schemeClr val="bg2">
                    <a:lumMod val="50000"/>
                  </a:schemeClr>
                </a:solidFill>
              </a:rPr>
              <a:t>Transport person to nearest medical facility, even if person seems to get better</a:t>
            </a:r>
          </a:p>
          <a:p>
            <a:pPr lvl="0"/>
            <a:r>
              <a:rPr lang="en-US" dirty="0"/>
              <a:t>Notify parent/guardians per school protocol</a:t>
            </a:r>
          </a:p>
          <a:p>
            <a:pPr lvl="0"/>
            <a:r>
              <a:rPr lang="en-US" dirty="0"/>
              <a:t>Document administration of </a:t>
            </a:r>
            <a:r>
              <a:rPr lang="en-US" dirty="0" err="1"/>
              <a:t>Narcan</a:t>
            </a:r>
            <a:r>
              <a:rPr lang="en-US" dirty="0"/>
              <a:t> and complete school incident report</a:t>
            </a:r>
          </a:p>
          <a:p>
            <a:pPr hangingPunct="0"/>
            <a:r>
              <a:rPr lang="en-US" dirty="0"/>
              <a:t>Sources: </a:t>
            </a:r>
            <a:r>
              <a:rPr lang="en-US" b="1" u="sng" dirty="0">
                <a:hlinkClick r:id="rId2"/>
              </a:rPr>
              <a:t>NASN Naloxone in Schools Toolki</a:t>
            </a:r>
            <a:r>
              <a:rPr lang="en-US" u="sng" dirty="0">
                <a:hlinkClick r:id="rId2"/>
              </a:rPr>
              <a:t>t</a:t>
            </a:r>
            <a:r>
              <a:rPr lang="en-US" dirty="0"/>
              <a:t>: Department for Public Health Clinical Protocol for Intranasal Naloxone in the School Setting, Core Clinical Service Guide, Appendix B, July1, 2016</a:t>
            </a:r>
          </a:p>
          <a:p>
            <a:endParaRPr lang="en-US" dirty="0"/>
          </a:p>
        </p:txBody>
      </p:sp>
    </p:spTree>
    <p:extLst>
      <p:ext uri="{BB962C8B-B14F-4D97-AF65-F5344CB8AC3E}">
        <p14:creationId xmlns:p14="http://schemas.microsoft.com/office/powerpoint/2010/main" val="39270240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III:  Practice Test Page 1</a:t>
            </a:r>
            <a:br>
              <a:rPr lang="en-US" dirty="0"/>
            </a:br>
            <a:endParaRPr lang="en-US" dirty="0"/>
          </a:p>
        </p:txBody>
      </p:sp>
      <p:sp>
        <p:nvSpPr>
          <p:cNvPr id="3" name="Text Placeholder 2"/>
          <p:cNvSpPr>
            <a:spLocks noGrp="1"/>
          </p:cNvSpPr>
          <p:nvPr>
            <p:ph type="body" sz="quarter" idx="13"/>
          </p:nvPr>
        </p:nvSpPr>
        <p:spPr>
          <a:xfrm>
            <a:off x="555786" y="1008404"/>
            <a:ext cx="9188715" cy="5666371"/>
          </a:xfrm>
        </p:spPr>
        <p:txBody>
          <a:bodyPr>
            <a:normAutofit fontScale="40000" lnSpcReduction="20000"/>
          </a:bodyPr>
          <a:lstStyle/>
          <a:p>
            <a:pPr marL="742950" indent="-742950" hangingPunct="0">
              <a:lnSpc>
                <a:spcPct val="120000"/>
              </a:lnSpc>
              <a:spcBef>
                <a:spcPts val="0"/>
              </a:spcBef>
              <a:buFont typeface="+mj-lt"/>
              <a:buAutoNum type="arabicPeriod"/>
            </a:pPr>
            <a:r>
              <a:rPr lang="en-US" dirty="0"/>
              <a:t>Name the three emergency medications that a registered nurse may delegate and train unlicensed school personnel to administer to treat a life-threatening event:</a:t>
            </a:r>
          </a:p>
          <a:p>
            <a:pPr marL="0" indent="0" hangingPunct="0">
              <a:lnSpc>
                <a:spcPct val="120000"/>
              </a:lnSpc>
              <a:spcBef>
                <a:spcPts val="0"/>
              </a:spcBef>
              <a:buNone/>
            </a:pPr>
            <a:r>
              <a:rPr lang="en-US" dirty="0"/>
              <a:t>	           _____________________    _____________________    ________________________</a:t>
            </a:r>
          </a:p>
          <a:p>
            <a:pPr marL="0" indent="0" hangingPunct="0">
              <a:lnSpc>
                <a:spcPct val="120000"/>
              </a:lnSpc>
              <a:spcBef>
                <a:spcPts val="0"/>
              </a:spcBef>
              <a:buNone/>
            </a:pPr>
            <a:r>
              <a:rPr lang="en-US" b="1" dirty="0"/>
              <a:t>           </a:t>
            </a:r>
          </a:p>
          <a:p>
            <a:pPr marL="0" indent="0" hangingPunct="0">
              <a:lnSpc>
                <a:spcPct val="120000"/>
              </a:lnSpc>
              <a:spcBef>
                <a:spcPts val="0"/>
              </a:spcBef>
              <a:buNone/>
            </a:pPr>
            <a:r>
              <a:rPr lang="en-US" b="1" dirty="0"/>
              <a:t>Diabetes</a:t>
            </a:r>
            <a:endParaRPr lang="en-US" dirty="0"/>
          </a:p>
          <a:p>
            <a:pPr marL="742950" indent="-742950" hangingPunct="0">
              <a:lnSpc>
                <a:spcPct val="120000"/>
              </a:lnSpc>
              <a:spcBef>
                <a:spcPts val="0"/>
              </a:spcBef>
              <a:buFont typeface="+mj-lt"/>
              <a:buAutoNum type="arabicPeriod" startAt="2"/>
            </a:pPr>
            <a:r>
              <a:rPr lang="en-US" dirty="0"/>
              <a:t>Another term for a low blood sugar level is ________________________.</a:t>
            </a:r>
          </a:p>
          <a:p>
            <a:pPr marL="742950" indent="-742950" hangingPunct="0">
              <a:lnSpc>
                <a:spcPct val="120000"/>
              </a:lnSpc>
              <a:spcBef>
                <a:spcPts val="0"/>
              </a:spcBef>
              <a:buFont typeface="+mj-lt"/>
              <a:buAutoNum type="arabicPeriod" startAt="3"/>
            </a:pPr>
            <a:r>
              <a:rPr lang="en-US" dirty="0"/>
              <a:t>List three examples of potential causes for a low blood sugar level:		</a:t>
            </a:r>
          </a:p>
          <a:p>
            <a:pPr marL="0" indent="0" hangingPunct="0">
              <a:lnSpc>
                <a:spcPct val="120000"/>
              </a:lnSpc>
              <a:spcBef>
                <a:spcPts val="0"/>
              </a:spcBef>
              <a:buNone/>
            </a:pPr>
            <a:r>
              <a:rPr lang="en-US" dirty="0"/>
              <a:t>		A.	____________________		</a:t>
            </a:r>
          </a:p>
          <a:p>
            <a:pPr marL="0" indent="0" hangingPunct="0">
              <a:lnSpc>
                <a:spcPct val="120000"/>
              </a:lnSpc>
              <a:spcBef>
                <a:spcPts val="0"/>
              </a:spcBef>
              <a:buNone/>
            </a:pPr>
            <a:r>
              <a:rPr lang="en-US" dirty="0"/>
              <a:t>		B.	____________________</a:t>
            </a:r>
          </a:p>
          <a:p>
            <a:pPr marL="0" indent="0" hangingPunct="0">
              <a:lnSpc>
                <a:spcPct val="120000"/>
              </a:lnSpc>
              <a:spcBef>
                <a:spcPts val="0"/>
              </a:spcBef>
              <a:buNone/>
            </a:pPr>
            <a:r>
              <a:rPr lang="en-US" dirty="0"/>
              <a:t>		C.	____________________</a:t>
            </a:r>
          </a:p>
          <a:p>
            <a:pPr marL="742950" indent="-742950" hangingPunct="0">
              <a:lnSpc>
                <a:spcPct val="120000"/>
              </a:lnSpc>
              <a:spcBef>
                <a:spcPts val="0"/>
              </a:spcBef>
              <a:buFont typeface="+mj-lt"/>
              <a:buAutoNum type="arabicPeriod" startAt="4"/>
            </a:pPr>
            <a:r>
              <a:rPr lang="en-US" dirty="0"/>
              <a:t>	___________________is the name of the medication used to treat a student’s low blood          sugar level when the student is unable to take liquid or food by mouth.</a:t>
            </a:r>
          </a:p>
          <a:p>
            <a:pPr marL="0" indent="0" hangingPunct="0">
              <a:lnSpc>
                <a:spcPct val="120000"/>
              </a:lnSpc>
              <a:spcBef>
                <a:spcPts val="0"/>
              </a:spcBef>
              <a:buNone/>
            </a:pPr>
            <a:endParaRPr lang="en-US" dirty="0"/>
          </a:p>
          <a:p>
            <a:pPr marL="742950" indent="-742950" hangingPunct="0">
              <a:lnSpc>
                <a:spcPct val="120000"/>
              </a:lnSpc>
              <a:spcBef>
                <a:spcPts val="0"/>
              </a:spcBef>
              <a:buFont typeface="+mj-lt"/>
              <a:buAutoNum type="arabicPeriod" startAt="5"/>
            </a:pPr>
            <a:r>
              <a:rPr lang="en-US" dirty="0"/>
              <a:t>True or False:  According to KRS 158.838, each local public school district is required to have at least one school employee on duty during the entire school day to administer Glucagon® in an emergency.   </a:t>
            </a:r>
          </a:p>
          <a:p>
            <a:pPr marL="0" indent="0" hangingPunct="0">
              <a:lnSpc>
                <a:spcPct val="120000"/>
              </a:lnSpc>
              <a:spcBef>
                <a:spcPts val="0"/>
              </a:spcBef>
              <a:buNone/>
            </a:pPr>
            <a:r>
              <a:rPr lang="en-US" b="1" dirty="0"/>
              <a:t>Anaphylaxis </a:t>
            </a:r>
            <a:endParaRPr lang="en-US" dirty="0"/>
          </a:p>
          <a:p>
            <a:pPr marL="742950" lvl="0" indent="-742950" hangingPunct="0">
              <a:lnSpc>
                <a:spcPct val="120000"/>
              </a:lnSpc>
              <a:spcBef>
                <a:spcPts val="0"/>
              </a:spcBef>
              <a:buFont typeface="+mj-lt"/>
              <a:buAutoNum type="arabicPeriod" startAt="6"/>
            </a:pPr>
            <a:r>
              <a:rPr lang="en-US" dirty="0"/>
              <a:t>True or False:  Anaphylaxis is a life-threatening allergic reaction that can be fatal within minutes.  </a:t>
            </a:r>
          </a:p>
          <a:p>
            <a:pPr marL="742950" lvl="0" indent="-742950" hangingPunct="0">
              <a:lnSpc>
                <a:spcPct val="120000"/>
              </a:lnSpc>
              <a:spcBef>
                <a:spcPts val="0"/>
              </a:spcBef>
              <a:buFont typeface="+mj-lt"/>
              <a:buAutoNum type="arabicPeriod" startAt="7"/>
            </a:pPr>
            <a:r>
              <a:rPr lang="en-US" dirty="0"/>
              <a:t>True or False:  Anaphylaxis can be a reaction to:  foods, stinging insects, medication, latex or exercise. </a:t>
            </a:r>
          </a:p>
          <a:p>
            <a:pPr marL="742950" indent="-742950" hangingPunct="0">
              <a:lnSpc>
                <a:spcPct val="120000"/>
              </a:lnSpc>
              <a:spcBef>
                <a:spcPts val="0"/>
              </a:spcBef>
              <a:buFont typeface="+mj-lt"/>
              <a:buAutoNum type="arabicPeriod" startAt="8"/>
            </a:pPr>
            <a:r>
              <a:rPr lang="en-US" dirty="0"/>
              <a:t> List symptoms of anaphylaxis:</a:t>
            </a:r>
          </a:p>
          <a:p>
            <a:pPr marL="0" indent="0" hangingPunct="0">
              <a:lnSpc>
                <a:spcPct val="120000"/>
              </a:lnSpc>
              <a:spcBef>
                <a:spcPts val="0"/>
              </a:spcBef>
              <a:buNone/>
            </a:pPr>
            <a:endParaRPr lang="en-US" dirty="0"/>
          </a:p>
          <a:p>
            <a:pPr marL="0" indent="0" hangingPunct="0">
              <a:lnSpc>
                <a:spcPct val="120000"/>
              </a:lnSpc>
              <a:spcBef>
                <a:spcPts val="0"/>
              </a:spcBef>
              <a:buNone/>
            </a:pPr>
            <a:r>
              <a:rPr lang="en-US" dirty="0"/>
              <a:t>		A.	_______________________________________</a:t>
            </a:r>
          </a:p>
          <a:p>
            <a:pPr marL="0" indent="0" hangingPunct="0">
              <a:lnSpc>
                <a:spcPct val="120000"/>
              </a:lnSpc>
              <a:spcBef>
                <a:spcPts val="0"/>
              </a:spcBef>
              <a:buNone/>
            </a:pPr>
            <a:r>
              <a:rPr lang="en-US" dirty="0"/>
              <a:t>		B.	_______________________________________</a:t>
            </a:r>
          </a:p>
          <a:p>
            <a:pPr marL="0" indent="0" hangingPunct="0">
              <a:lnSpc>
                <a:spcPct val="120000"/>
              </a:lnSpc>
              <a:spcBef>
                <a:spcPts val="0"/>
              </a:spcBef>
              <a:buNone/>
            </a:pPr>
            <a:r>
              <a:rPr lang="en-US" dirty="0"/>
              <a:t>		C.	_______________________________________</a:t>
            </a:r>
          </a:p>
          <a:p>
            <a:pPr marL="0" indent="0" hangingPunct="0">
              <a:lnSpc>
                <a:spcPct val="120000"/>
              </a:lnSpc>
              <a:spcBef>
                <a:spcPts val="0"/>
              </a:spcBef>
              <a:buNone/>
            </a:pPr>
            <a:r>
              <a:rPr lang="en-US" dirty="0"/>
              <a:t>		D.	_______________________________________</a:t>
            </a:r>
          </a:p>
          <a:p>
            <a:pPr marL="0" indent="0" hangingPunct="0">
              <a:lnSpc>
                <a:spcPct val="120000"/>
              </a:lnSpc>
              <a:spcBef>
                <a:spcPts val="0"/>
              </a:spcBef>
              <a:buNone/>
            </a:pPr>
            <a:r>
              <a:rPr lang="en-US" dirty="0"/>
              <a:t>		E.	_______________________________________</a:t>
            </a:r>
          </a:p>
          <a:p>
            <a:pPr>
              <a:lnSpc>
                <a:spcPct val="120000"/>
              </a:lnSpc>
              <a:spcBef>
                <a:spcPts val="0"/>
              </a:spcBef>
            </a:pPr>
            <a:endParaRPr lang="en-US" dirty="0"/>
          </a:p>
        </p:txBody>
      </p:sp>
    </p:spTree>
    <p:extLst>
      <p:ext uri="{BB962C8B-B14F-4D97-AF65-F5344CB8AC3E}">
        <p14:creationId xmlns:p14="http://schemas.microsoft.com/office/powerpoint/2010/main" val="26699193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066778" cy="802654"/>
          </a:xfrm>
        </p:spPr>
        <p:txBody>
          <a:bodyPr>
            <a:normAutofit fontScale="90000"/>
          </a:bodyPr>
          <a:lstStyle/>
          <a:p>
            <a:r>
              <a:rPr lang="en-US" b="1" dirty="0"/>
              <a:t>Module III:  Practice Test Page 2</a:t>
            </a:r>
            <a:endParaRPr lang="en-US" dirty="0"/>
          </a:p>
        </p:txBody>
      </p:sp>
      <p:sp>
        <p:nvSpPr>
          <p:cNvPr id="3" name="Text Placeholder 2"/>
          <p:cNvSpPr>
            <a:spLocks noGrp="1"/>
          </p:cNvSpPr>
          <p:nvPr>
            <p:ph type="body" sz="quarter" idx="13"/>
          </p:nvPr>
        </p:nvSpPr>
        <p:spPr>
          <a:xfrm>
            <a:off x="555786" y="982766"/>
            <a:ext cx="9188715" cy="5708591"/>
          </a:xfrm>
        </p:spPr>
        <p:txBody>
          <a:bodyPr>
            <a:normAutofit fontScale="32500" lnSpcReduction="20000"/>
          </a:bodyPr>
          <a:lstStyle/>
          <a:p>
            <a:pPr marL="742950" indent="-742950" hangingPunct="0">
              <a:buFont typeface="+mj-lt"/>
              <a:buAutoNum type="arabicPeriod" startAt="9"/>
            </a:pPr>
            <a:r>
              <a:rPr lang="en-US" sz="5600" dirty="0"/>
              <a:t>____________________is a prescribed medication that contains epinephrine to reverse the most             dangerous effects of an anaphylactic reaction.</a:t>
            </a:r>
          </a:p>
          <a:p>
            <a:pPr marL="742950" indent="-742950" hangingPunct="0">
              <a:buFont typeface="+mj-lt"/>
              <a:buAutoNum type="arabicPeriod" startAt="10"/>
            </a:pPr>
            <a:r>
              <a:rPr lang="en-US" sz="5600" dirty="0"/>
              <a:t>Once administered, Epinephrine is effective for only __________ to _________ minutes.</a:t>
            </a:r>
          </a:p>
          <a:p>
            <a:pPr marL="742950" indent="-742950" hangingPunct="0">
              <a:buFont typeface="+mj-lt"/>
              <a:buAutoNum type="arabicPeriod" startAt="11"/>
            </a:pPr>
            <a:r>
              <a:rPr lang="en-US" sz="5600" dirty="0"/>
              <a:t>True or False:  KRS 158.834 and KRS 158.836 permits a student to self-carry and self-administer medication to treat anaphylaxis.</a:t>
            </a:r>
          </a:p>
          <a:p>
            <a:pPr marL="0" indent="0" hangingPunct="0">
              <a:buNone/>
            </a:pPr>
            <a:r>
              <a:rPr lang="en-US" sz="5600" b="1" dirty="0"/>
              <a:t>Seizure Disorders</a:t>
            </a:r>
            <a:endParaRPr lang="en-US" sz="5600" dirty="0"/>
          </a:p>
          <a:p>
            <a:pPr marL="742950" indent="-742950" hangingPunct="0">
              <a:buFont typeface="+mj-lt"/>
              <a:buAutoNum type="arabicPeriod" startAt="12"/>
            </a:pPr>
            <a:r>
              <a:rPr lang="en-US" sz="5600" dirty="0"/>
              <a:t>_______________is a neurological disorder that causes a student to have recurrent seizures.	</a:t>
            </a:r>
          </a:p>
          <a:p>
            <a:pPr marL="742950" indent="-742950" hangingPunct="0">
              <a:buFont typeface="+mj-lt"/>
              <a:buAutoNum type="arabicPeriod" startAt="13"/>
            </a:pPr>
            <a:r>
              <a:rPr lang="en-US" sz="5600" dirty="0"/>
              <a:t>Describe the many different forms of seizures:</a:t>
            </a:r>
          </a:p>
          <a:p>
            <a:pPr marL="0" indent="0" hangingPunct="0">
              <a:buNone/>
            </a:pPr>
            <a:r>
              <a:rPr lang="en-US" sz="5600" dirty="0"/>
              <a:t>		A.	Generalized Tonic </a:t>
            </a:r>
            <a:r>
              <a:rPr lang="en-US" sz="5600" dirty="0" err="1"/>
              <a:t>Clonic</a:t>
            </a:r>
            <a:r>
              <a:rPr lang="en-US" sz="5600" dirty="0"/>
              <a:t> (Grand Mal) __________________________________</a:t>
            </a:r>
          </a:p>
          <a:p>
            <a:pPr marL="0" indent="0" hangingPunct="0">
              <a:buNone/>
            </a:pPr>
            <a:r>
              <a:rPr lang="en-US" sz="5600" dirty="0"/>
              <a:t>		B. 	Absence (Petit Mal) _________________________________________________</a:t>
            </a:r>
          </a:p>
          <a:p>
            <a:pPr marL="0" indent="0" hangingPunct="0">
              <a:buNone/>
            </a:pPr>
            <a:r>
              <a:rPr lang="en-US" sz="5600" dirty="0"/>
              <a:t>		C. 	Complex Partial (Psychomotor) _______________________________________</a:t>
            </a:r>
          </a:p>
          <a:p>
            <a:pPr marL="0" indent="0" hangingPunct="0">
              <a:buNone/>
            </a:pPr>
            <a:r>
              <a:rPr lang="en-US" sz="5600" dirty="0"/>
              <a:t>		D.	Simple Partial _____________________________________________________</a:t>
            </a:r>
          </a:p>
          <a:p>
            <a:pPr marL="0" indent="0" hangingPunct="0">
              <a:buNone/>
            </a:pPr>
            <a:r>
              <a:rPr lang="en-US" sz="5600" dirty="0"/>
              <a:t>		E.	Atonic (Drop Attacks) _______________________________________________</a:t>
            </a:r>
          </a:p>
          <a:p>
            <a:pPr marL="0" indent="0" hangingPunct="0">
              <a:buNone/>
            </a:pPr>
            <a:r>
              <a:rPr lang="en-US" sz="5600" dirty="0"/>
              <a:t>		F.	Myoclonic ________________________________________________________</a:t>
            </a:r>
          </a:p>
        </p:txBody>
      </p:sp>
    </p:spTree>
    <p:extLst>
      <p:ext uri="{BB962C8B-B14F-4D97-AF65-F5344CB8AC3E}">
        <p14:creationId xmlns:p14="http://schemas.microsoft.com/office/powerpoint/2010/main" val="411062481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61679" cy="777016"/>
          </a:xfrm>
        </p:spPr>
        <p:txBody>
          <a:bodyPr>
            <a:normAutofit fontScale="90000"/>
          </a:bodyPr>
          <a:lstStyle/>
          <a:p>
            <a:r>
              <a:rPr lang="en-US" b="1" dirty="0"/>
              <a:t>Module III:  Practice Test Page 3</a:t>
            </a:r>
            <a:endParaRPr lang="en-US" dirty="0"/>
          </a:p>
        </p:txBody>
      </p:sp>
      <p:sp>
        <p:nvSpPr>
          <p:cNvPr id="3" name="Text Placeholder 2"/>
          <p:cNvSpPr>
            <a:spLocks noGrp="1"/>
          </p:cNvSpPr>
          <p:nvPr>
            <p:ph type="body" sz="quarter" idx="13"/>
          </p:nvPr>
        </p:nvSpPr>
        <p:spPr>
          <a:xfrm>
            <a:off x="555786" y="1145136"/>
            <a:ext cx="9188715" cy="5529639"/>
          </a:xfrm>
        </p:spPr>
        <p:txBody>
          <a:bodyPr>
            <a:normAutofit fontScale="25000" lnSpcReduction="20000"/>
          </a:bodyPr>
          <a:lstStyle/>
          <a:p>
            <a:pPr marL="742950" indent="-742950" hangingPunct="0">
              <a:buFont typeface="+mj-lt"/>
              <a:buAutoNum type="arabicPeriod" startAt="14"/>
            </a:pPr>
            <a:r>
              <a:rPr lang="en-US" sz="5600" dirty="0"/>
              <a:t>A seizure is generally considered an emergency when (circle the correct answer):</a:t>
            </a:r>
          </a:p>
          <a:p>
            <a:pPr marL="0" indent="0" hangingPunct="0">
              <a:buNone/>
            </a:pPr>
            <a:r>
              <a:rPr lang="en-US" sz="5600" dirty="0"/>
              <a:t>		A.	Convulsive (tonic-</a:t>
            </a:r>
            <a:r>
              <a:rPr lang="en-US" sz="5600" dirty="0" err="1"/>
              <a:t>clonic</a:t>
            </a:r>
            <a:r>
              <a:rPr lang="en-US" sz="5600" dirty="0"/>
              <a:t>) seizures last longer than 5 minutes</a:t>
            </a:r>
          </a:p>
          <a:p>
            <a:pPr marL="0" indent="0" hangingPunct="0">
              <a:buNone/>
            </a:pPr>
            <a:r>
              <a:rPr lang="en-US" sz="5600" dirty="0"/>
              <a:t>		B.	Student has repeated seizures without regaining consciousness</a:t>
            </a:r>
          </a:p>
          <a:p>
            <a:pPr marL="0" indent="0" hangingPunct="0">
              <a:buNone/>
            </a:pPr>
            <a:r>
              <a:rPr lang="en-US" sz="5600" dirty="0"/>
              <a:t>		C.	Student is injured or has diabetes</a:t>
            </a:r>
          </a:p>
          <a:p>
            <a:pPr marL="0" indent="0" hangingPunct="0">
              <a:buNone/>
            </a:pPr>
            <a:r>
              <a:rPr lang="en-US" sz="5600" dirty="0"/>
              <a:t>		D.	Student has a first-time seizure</a:t>
            </a:r>
          </a:p>
          <a:p>
            <a:pPr marL="0" indent="0" hangingPunct="0">
              <a:buNone/>
            </a:pPr>
            <a:r>
              <a:rPr lang="en-US" sz="5600" dirty="0"/>
              <a:t>		E.	Student has breathing difficulties</a:t>
            </a:r>
          </a:p>
          <a:p>
            <a:pPr marL="0" indent="0" hangingPunct="0">
              <a:buNone/>
            </a:pPr>
            <a:r>
              <a:rPr lang="en-US" sz="5600" dirty="0"/>
              <a:t>		F.	Student has a seizure in water</a:t>
            </a:r>
          </a:p>
          <a:p>
            <a:pPr marL="0" indent="0" hangingPunct="0">
              <a:buNone/>
            </a:pPr>
            <a:r>
              <a:rPr lang="en-US" sz="5600" dirty="0"/>
              <a:t>		G.	All of the above</a:t>
            </a:r>
          </a:p>
          <a:p>
            <a:pPr marL="742950" indent="-742950" hangingPunct="0">
              <a:buFont typeface="+mj-lt"/>
              <a:buAutoNum type="arabicPeriod" startAt="15"/>
            </a:pPr>
            <a:r>
              <a:rPr lang="en-US" sz="5600" dirty="0"/>
              <a:t>The first two priorities during a seizure are _____________ ______________ and safety.</a:t>
            </a:r>
          </a:p>
          <a:p>
            <a:pPr marL="742950" indent="-742950" hangingPunct="0">
              <a:buFont typeface="+mj-lt"/>
              <a:buAutoNum type="arabicPeriod" startAt="16"/>
            </a:pPr>
            <a:r>
              <a:rPr lang="en-US" sz="5600" dirty="0"/>
              <a:t>True or False: The emergency medications Glucagon®, </a:t>
            </a:r>
            <a:r>
              <a:rPr lang="en-US" sz="5600" dirty="0" err="1"/>
              <a:t>EpiPen</a:t>
            </a:r>
            <a:r>
              <a:rPr lang="en-US" sz="5600" dirty="0"/>
              <a:t>® and </a:t>
            </a:r>
            <a:r>
              <a:rPr lang="en-US" sz="5600" dirty="0" err="1"/>
              <a:t>Diastat</a:t>
            </a:r>
            <a:r>
              <a:rPr lang="en-US" sz="5600" dirty="0"/>
              <a:t>® must be checked monthly and the parent/guardian notified one month in advance of the medication’s expiration date.</a:t>
            </a:r>
            <a:r>
              <a:rPr lang="en-US" sz="5600" b="1" dirty="0"/>
              <a:t> </a:t>
            </a:r>
            <a:endParaRPr lang="en-US" sz="5600" dirty="0"/>
          </a:p>
          <a:p>
            <a:pPr marL="0" indent="0" hangingPunct="0">
              <a:buNone/>
            </a:pPr>
            <a:r>
              <a:rPr lang="en-US" sz="5600" b="1" dirty="0"/>
              <a:t>Opioid Overdose</a:t>
            </a:r>
            <a:endParaRPr lang="en-US" sz="5600" dirty="0"/>
          </a:p>
          <a:p>
            <a:pPr marL="742950" indent="-742950" hangingPunct="0">
              <a:buFont typeface="+mj-lt"/>
              <a:buAutoNum type="arabicPeriod" startAt="17"/>
            </a:pPr>
            <a:r>
              <a:rPr lang="en-US" sz="5600" dirty="0"/>
              <a:t> True or False:  .A person with substance use disorder (drug addiction) does not discriminate and can happen to anyone.  </a:t>
            </a:r>
          </a:p>
          <a:p>
            <a:pPr marL="742950" indent="-742950" hangingPunct="0">
              <a:buFont typeface="+mj-lt"/>
              <a:buAutoNum type="arabicPeriod" startAt="18"/>
            </a:pPr>
            <a:r>
              <a:rPr lang="en-US" sz="5600" dirty="0"/>
              <a:t>True or False:  Some of the reasons students abuse prescription drugs include easy access, to relieve stress or anxiety, to help them study, to get high or to fit in.</a:t>
            </a:r>
          </a:p>
          <a:p>
            <a:pPr marL="742950" indent="-742950" hangingPunct="0">
              <a:buFont typeface="+mj-lt"/>
              <a:buAutoNum type="arabicPeriod" startAt="19"/>
            </a:pPr>
            <a:r>
              <a:rPr lang="en-US" sz="5600" dirty="0"/>
              <a:t>True or False: A student abusing Opioid prescription pain pills may switch to hero because heroin is cheaper than prescription pain pills and more readily available</a:t>
            </a:r>
          </a:p>
          <a:p>
            <a:pPr marL="742950" indent="-742950" hangingPunct="0">
              <a:buFont typeface="+mj-lt"/>
              <a:buAutoNum type="arabicPeriod" startAt="20"/>
            </a:pPr>
            <a:r>
              <a:rPr lang="en-US" sz="5600" dirty="0"/>
              <a:t> True or False:   Kentucky Revised Statue, KRS 217.186 allows non-medical school personnel to administer </a:t>
            </a:r>
            <a:r>
              <a:rPr lang="en-US" sz="5600" dirty="0" err="1"/>
              <a:t>Narcan</a:t>
            </a:r>
            <a:r>
              <a:rPr lang="en-US" sz="5600" dirty="0"/>
              <a:t> (naloxone) to another to prevent an opioid/heroin dose from becoming fatal.</a:t>
            </a:r>
          </a:p>
          <a:p>
            <a:pPr marL="742950" indent="-742950" hangingPunct="0">
              <a:buFont typeface="+mj-lt"/>
              <a:buAutoNum type="arabicPeriod" startAt="15"/>
            </a:pPr>
            <a:endParaRPr lang="en-US" dirty="0"/>
          </a:p>
          <a:p>
            <a:pPr marL="0" indent="0" hangingPunct="0">
              <a:buNone/>
            </a:pPr>
            <a:endParaRPr lang="en-US" dirty="0"/>
          </a:p>
          <a:p>
            <a:endParaRPr lang="en-US" dirty="0"/>
          </a:p>
        </p:txBody>
      </p:sp>
    </p:spTree>
    <p:extLst>
      <p:ext uri="{BB962C8B-B14F-4D97-AF65-F5344CB8AC3E}">
        <p14:creationId xmlns:p14="http://schemas.microsoft.com/office/powerpoint/2010/main" val="7945478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IV: Local School District Policies and Procedures</a:t>
            </a:r>
            <a:br>
              <a:rPr lang="en-US" b="1" dirty="0"/>
            </a:br>
            <a:endParaRPr lang="en-US" dirty="0"/>
          </a:p>
        </p:txBody>
      </p:sp>
      <p:pic>
        <p:nvPicPr>
          <p:cNvPr id="5" name="Picture 4" descr="Picture of a school document representat shcool policies and procedures" title="Local School District Policies and Proced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83" y="3969966"/>
            <a:ext cx="2590800" cy="2609850"/>
          </a:xfrm>
          <a:prstGeom prst="rect">
            <a:avLst/>
          </a:prstGeom>
          <a:noFill/>
          <a:ln>
            <a:noFill/>
          </a:ln>
        </p:spPr>
      </p:pic>
    </p:spTree>
    <p:extLst>
      <p:ext uri="{BB962C8B-B14F-4D97-AF65-F5344CB8AC3E}">
        <p14:creationId xmlns:p14="http://schemas.microsoft.com/office/powerpoint/2010/main" val="23841138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School District Policies and Procedures</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50000"/>
                  </a:schemeClr>
                </a:solidFill>
              </a:rPr>
              <a:t>Medication Administration</a:t>
            </a:r>
          </a:p>
          <a:p>
            <a:pPr hangingPunct="0"/>
            <a:r>
              <a:rPr lang="en-US" dirty="0"/>
              <a:t>KRS 156.502 states that schools shall administer health services (including medication administration) to students who require this service during the school day or school sponsored event </a:t>
            </a:r>
          </a:p>
          <a:p>
            <a:pPr hangingPunct="0"/>
            <a:r>
              <a:rPr lang="en-US" dirty="0"/>
              <a:t>School districts should have in place, policies and procedures that address how medications and other health services will be delivered  </a:t>
            </a:r>
          </a:p>
          <a:p>
            <a:pPr hangingPunct="0"/>
            <a:r>
              <a:rPr lang="en-US" dirty="0"/>
              <a:t>School district policies and procedures should be readily accessible for reference by all school personnel who may be delegated and trained to administer medication</a:t>
            </a:r>
          </a:p>
          <a:p>
            <a:endParaRPr lang="en-US" dirty="0"/>
          </a:p>
        </p:txBody>
      </p:sp>
    </p:spTree>
    <p:extLst>
      <p:ext uri="{BB962C8B-B14F-4D97-AF65-F5344CB8AC3E}">
        <p14:creationId xmlns:p14="http://schemas.microsoft.com/office/powerpoint/2010/main" val="19209361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district policies </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dirty="0">
                <a:solidFill>
                  <a:schemeClr val="bg2">
                    <a:lumMod val="50000"/>
                  </a:schemeClr>
                </a:solidFill>
              </a:rPr>
              <a:t>Local school district policies for medication administration should include:</a:t>
            </a:r>
          </a:p>
          <a:p>
            <a:pPr lvl="0" hangingPunct="0"/>
            <a:r>
              <a:rPr lang="en-US" dirty="0"/>
              <a:t>Consent forms to be signed by parent/guardian giving authorization to the school district to administer medication</a:t>
            </a:r>
          </a:p>
          <a:p>
            <a:pPr lvl="0" hangingPunct="0"/>
            <a:r>
              <a:rPr lang="en-US" dirty="0"/>
              <a:t>Health Care Provider’s forms to be signed regarding medication administration instructions</a:t>
            </a:r>
          </a:p>
          <a:p>
            <a:pPr hangingPunct="0">
              <a:buFont typeface="Wingdings" panose="05000000000000000000" pitchFamily="2" charset="2"/>
              <a:buChar char="ü"/>
            </a:pPr>
            <a:r>
              <a:rPr lang="en-US" dirty="0"/>
              <a:t>The above policies would also address prescribed medication, over the counter medication and self-administered medication as per KRS 158.834, 158.836 and 158.838  </a:t>
            </a:r>
          </a:p>
          <a:p>
            <a:endParaRPr lang="en-US" dirty="0"/>
          </a:p>
        </p:txBody>
      </p:sp>
    </p:spTree>
    <p:extLst>
      <p:ext uri="{BB962C8B-B14F-4D97-AF65-F5344CB8AC3E}">
        <p14:creationId xmlns:p14="http://schemas.microsoft.com/office/powerpoint/2010/main" val="231423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Educational Preparation</a:t>
            </a:r>
          </a:p>
        </p:txBody>
      </p:sp>
      <p:sp>
        <p:nvSpPr>
          <p:cNvPr id="3" name="Text Placeholder 2"/>
          <p:cNvSpPr>
            <a:spLocks noGrp="1"/>
          </p:cNvSpPr>
          <p:nvPr>
            <p:ph type="body" sz="quarter" idx="13"/>
          </p:nvPr>
        </p:nvSpPr>
        <p:spPr>
          <a:xfrm>
            <a:off x="555786" y="1334853"/>
            <a:ext cx="9188715" cy="5211735"/>
          </a:xfrm>
        </p:spPr>
        <p:txBody>
          <a:bodyPr>
            <a:normAutofit fontScale="92500" lnSpcReduction="20000"/>
          </a:bodyPr>
          <a:lstStyle/>
          <a:p>
            <a:r>
              <a:rPr lang="en-US" dirty="0"/>
              <a:t>Registered Nurse practice and the Licensed Practical Nurse practice</a:t>
            </a:r>
          </a:p>
          <a:p>
            <a:pPr lvl="1">
              <a:buFont typeface="Wingdings" panose="05000000000000000000" pitchFamily="2" charset="2"/>
              <a:buChar char="Ø"/>
            </a:pPr>
            <a:r>
              <a:rPr lang="en-US" dirty="0"/>
              <a:t>Degree of educational preparation and the responsibilities of each are different </a:t>
            </a:r>
          </a:p>
          <a:p>
            <a:pPr lvl="2">
              <a:buFont typeface="Arial" panose="020B0604020202020204" pitchFamily="34" charset="0"/>
              <a:buChar char="•"/>
            </a:pPr>
            <a:r>
              <a:rPr lang="en-US" dirty="0"/>
              <a:t>Both the RN and LPN must hold a current license from the KBN and their licenses must be renewed annually</a:t>
            </a:r>
          </a:p>
          <a:p>
            <a:pPr lvl="2">
              <a:buFont typeface="Arial" panose="020B0604020202020204" pitchFamily="34" charset="0"/>
              <a:buChar char="•"/>
            </a:pPr>
            <a:r>
              <a:rPr lang="en-US" dirty="0"/>
              <a:t>Licensure renewal each nurse is required to complete KBN approved continuing education each year, or provide documentation of a state nursing board approved alternative</a:t>
            </a:r>
          </a:p>
          <a:p>
            <a:pPr lvl="1">
              <a:buFont typeface="Wingdings" panose="05000000000000000000" pitchFamily="2" charset="2"/>
              <a:buChar char="ü"/>
            </a:pPr>
            <a:r>
              <a:rPr lang="en-US" dirty="0">
                <a:solidFill>
                  <a:srgbClr val="C00000"/>
                </a:solidFill>
              </a:rPr>
              <a:t>Licensed practical nurses practice under the direction of a registered nurse, therefore they can not train or delegate to unlicensed personnel</a:t>
            </a:r>
          </a:p>
          <a:p>
            <a:endParaRPr lang="en-US" dirty="0"/>
          </a:p>
        </p:txBody>
      </p:sp>
    </p:spTree>
    <p:extLst>
      <p:ext uri="{BB962C8B-B14F-4D97-AF65-F5344CB8AC3E}">
        <p14:creationId xmlns:p14="http://schemas.microsoft.com/office/powerpoint/2010/main" val="10948707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Local School District Policies</a:t>
            </a:r>
          </a:p>
        </p:txBody>
      </p:sp>
      <p:sp>
        <p:nvSpPr>
          <p:cNvPr id="3" name="Text Placeholder 2"/>
          <p:cNvSpPr>
            <a:spLocks noGrp="1"/>
          </p:cNvSpPr>
          <p:nvPr>
            <p:ph type="body" sz="quarter" idx="13"/>
          </p:nvPr>
        </p:nvSpPr>
        <p:spPr>
          <a:xfrm>
            <a:off x="555786" y="1307508"/>
            <a:ext cx="9188715" cy="5367268"/>
          </a:xfrm>
        </p:spPr>
        <p:txBody>
          <a:bodyPr>
            <a:normAutofit fontScale="62500" lnSpcReduction="20000"/>
          </a:bodyPr>
          <a:lstStyle/>
          <a:p>
            <a:pPr marL="0" indent="0" hangingPunct="0">
              <a:buNone/>
            </a:pPr>
            <a:r>
              <a:rPr lang="en-US" dirty="0">
                <a:solidFill>
                  <a:schemeClr val="bg2">
                    <a:lumMod val="50000"/>
                  </a:schemeClr>
                </a:solidFill>
              </a:rPr>
              <a:t>Other local school district policies/procedures should include:</a:t>
            </a:r>
          </a:p>
          <a:p>
            <a:pPr lvl="0" hangingPunct="0"/>
            <a:r>
              <a:rPr lang="en-US" dirty="0"/>
              <a:t>Storage of medication</a:t>
            </a:r>
          </a:p>
          <a:p>
            <a:pPr lvl="0" hangingPunct="0"/>
            <a:r>
              <a:rPr lang="en-US" dirty="0"/>
              <a:t>How to dispose of unused medication</a:t>
            </a:r>
          </a:p>
          <a:p>
            <a:pPr lvl="0" hangingPunct="0"/>
            <a:r>
              <a:rPr lang="en-US" dirty="0"/>
              <a:t>Administration of medication on a field trip</a:t>
            </a:r>
          </a:p>
          <a:p>
            <a:pPr lvl="0" hangingPunct="0"/>
            <a:r>
              <a:rPr lang="en-US" dirty="0"/>
              <a:t>Medication administration documentation</a:t>
            </a:r>
          </a:p>
          <a:p>
            <a:pPr lvl="0" hangingPunct="0"/>
            <a:r>
              <a:rPr lang="en-US" dirty="0"/>
              <a:t>Documentation and reporting of medication errors</a:t>
            </a:r>
          </a:p>
          <a:p>
            <a:pPr lvl="0" hangingPunct="0"/>
            <a:r>
              <a:rPr lang="en-US" dirty="0"/>
              <a:t>Possession and use of asthma or anaphylaxis medications as per KRS 158.834 and 158.836</a:t>
            </a:r>
          </a:p>
          <a:p>
            <a:pPr lvl="0" hangingPunct="0"/>
            <a:r>
              <a:rPr lang="en-US" dirty="0"/>
              <a:t>Emergency administration of diabetes and seizure management medications (KRS 158.838)</a:t>
            </a:r>
          </a:p>
          <a:p>
            <a:pPr lvl="0" hangingPunct="0"/>
            <a:r>
              <a:rPr lang="en-US" dirty="0"/>
              <a:t>Emergency administration of </a:t>
            </a:r>
            <a:r>
              <a:rPr lang="en-US" dirty="0" err="1"/>
              <a:t>Narcan</a:t>
            </a:r>
            <a:r>
              <a:rPr lang="en-US" dirty="0"/>
              <a:t> ( naloxone) to prevent an opioid/heroin overdose from becoming fatal (KRS 217.186)</a:t>
            </a:r>
          </a:p>
          <a:p>
            <a:pPr hangingPunct="0">
              <a:buFont typeface="Wingdings" panose="05000000000000000000" pitchFamily="2" charset="2"/>
              <a:buChar char="ü"/>
            </a:pPr>
            <a:r>
              <a:rPr lang="en-US" dirty="0"/>
              <a:t>The above policies/procedures should also specify the appropriate school district forms to be completed</a:t>
            </a:r>
          </a:p>
          <a:p>
            <a:endParaRPr lang="en-US" dirty="0"/>
          </a:p>
        </p:txBody>
      </p:sp>
    </p:spTree>
    <p:extLst>
      <p:ext uri="{BB962C8B-B14F-4D97-AF65-F5344CB8AC3E}">
        <p14:creationId xmlns:p14="http://schemas.microsoft.com/office/powerpoint/2010/main" val="20883452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19745"/>
          </a:xfrm>
        </p:spPr>
        <p:txBody>
          <a:bodyPr>
            <a:normAutofit fontScale="90000"/>
          </a:bodyPr>
          <a:lstStyle/>
          <a:p>
            <a:r>
              <a:rPr lang="en-US" b="1" dirty="0"/>
              <a:t>Module IV:  Practice Test Page 1</a:t>
            </a:r>
            <a:endParaRPr lang="en-US" dirty="0"/>
          </a:p>
        </p:txBody>
      </p:sp>
      <p:sp>
        <p:nvSpPr>
          <p:cNvPr id="3" name="Text Placeholder 2"/>
          <p:cNvSpPr>
            <a:spLocks noGrp="1"/>
          </p:cNvSpPr>
          <p:nvPr>
            <p:ph type="body" sz="quarter" idx="13"/>
          </p:nvPr>
        </p:nvSpPr>
        <p:spPr>
          <a:xfrm>
            <a:off x="555786" y="1076770"/>
            <a:ext cx="9188715" cy="5598005"/>
          </a:xfrm>
        </p:spPr>
        <p:txBody>
          <a:bodyPr>
            <a:normAutofit fontScale="25000" lnSpcReduction="20000"/>
          </a:bodyPr>
          <a:lstStyle/>
          <a:p>
            <a:pPr marL="742950" lvl="0" indent="-742950" hangingPunct="0">
              <a:buFont typeface="+mj-lt"/>
              <a:buAutoNum type="arabicPeriod"/>
            </a:pPr>
            <a:r>
              <a:rPr lang="en-US" sz="5600" dirty="0"/>
              <a:t>Describe your school district’s policy and procedure for daily medication administration:</a:t>
            </a:r>
            <a:br>
              <a:rPr lang="en-US" sz="5600" dirty="0"/>
            </a:br>
            <a:r>
              <a:rPr lang="en-US" sz="5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r>
              <a:rPr lang="en-US" sz="5600" dirty="0"/>
              <a:t>Describe your school district’s policy for administering Over the Counter (OTC) medication such as Tylenol: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r>
              <a:rPr lang="en-US" sz="5600" dirty="0"/>
              <a:t>Describe your school district’s policy and procedure for administering medications to students on a field trip during the school day: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indent="-742950" hangingPunct="0">
              <a:buFont typeface="+mj-lt"/>
              <a:buAutoNum type="arabicPeriod"/>
            </a:pPr>
            <a:r>
              <a:rPr lang="en-US" sz="5600" dirty="0"/>
              <a:t>How does the school district policy state all student medication is to be stored?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a:pPr>
            <a:endParaRPr lang="en-US" dirty="0"/>
          </a:p>
          <a:p>
            <a:pPr marL="742950" lvl="0" indent="-742950" hangingPunct="0">
              <a:buFont typeface="+mj-lt"/>
              <a:buAutoNum type="arabicPeriod"/>
            </a:pPr>
            <a:endParaRPr lang="en-US" dirty="0"/>
          </a:p>
          <a:p>
            <a:pPr marL="0" indent="0">
              <a:buNone/>
            </a:pPr>
            <a:r>
              <a:rPr lang="en-US" dirty="0"/>
              <a:t>	</a:t>
            </a:r>
          </a:p>
        </p:txBody>
      </p:sp>
    </p:spTree>
    <p:extLst>
      <p:ext uri="{BB962C8B-B14F-4D97-AF65-F5344CB8AC3E}">
        <p14:creationId xmlns:p14="http://schemas.microsoft.com/office/powerpoint/2010/main" val="42745334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325391"/>
            <a:ext cx="8596668" cy="802654"/>
          </a:xfrm>
        </p:spPr>
        <p:txBody>
          <a:bodyPr>
            <a:normAutofit fontScale="90000"/>
          </a:bodyPr>
          <a:lstStyle/>
          <a:p>
            <a:r>
              <a:rPr lang="en-US" b="1" dirty="0"/>
              <a:t>Module IV:  Practice Test Page 2</a:t>
            </a:r>
            <a:endParaRPr lang="en-US" dirty="0"/>
          </a:p>
        </p:txBody>
      </p:sp>
      <p:sp>
        <p:nvSpPr>
          <p:cNvPr id="3" name="Text Placeholder 2"/>
          <p:cNvSpPr>
            <a:spLocks noGrp="1"/>
          </p:cNvSpPr>
          <p:nvPr>
            <p:ph type="body" sz="quarter" idx="13"/>
          </p:nvPr>
        </p:nvSpPr>
        <p:spPr>
          <a:xfrm>
            <a:off x="555786" y="1247686"/>
            <a:ext cx="9188715" cy="5512547"/>
          </a:xfrm>
        </p:spPr>
        <p:txBody>
          <a:bodyPr>
            <a:normAutofit fontScale="40000" lnSpcReduction="20000"/>
          </a:bodyPr>
          <a:lstStyle/>
          <a:p>
            <a:pPr marL="742950" lvl="0" indent="-742950" hangingPunct="0">
              <a:buFont typeface="+mj-lt"/>
              <a:buAutoNum type="arabicPeriod" startAt="5"/>
            </a:pPr>
            <a:r>
              <a:rPr lang="en-US" sz="4000" dirty="0"/>
              <a:t>Describe your district’s policy for disposing of unused medication: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lvl="0" indent="-742950" hangingPunct="0">
              <a:buFont typeface="+mj-lt"/>
              <a:buAutoNum type="arabicPeriod" startAt="6"/>
            </a:pPr>
            <a:r>
              <a:rPr lang="en-US" sz="4000" dirty="0"/>
              <a:t>Describe your district’s policy and procedure for reporting and documenting medication errors: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742950" indent="-742950" hangingPunct="0">
              <a:buFont typeface="+mj-lt"/>
              <a:buAutoNum type="arabicPeriod" startAt="7"/>
            </a:pPr>
            <a:r>
              <a:rPr lang="en-US" sz="4000" dirty="0"/>
              <a:t>Review your district Medication Administration Record and how to document medications administered or refused.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p:txBody>
      </p:sp>
    </p:spTree>
    <p:extLst>
      <p:ext uri="{BB962C8B-B14F-4D97-AF65-F5344CB8AC3E}">
        <p14:creationId xmlns:p14="http://schemas.microsoft.com/office/powerpoint/2010/main" val="27815300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57" y="991964"/>
            <a:ext cx="8596668" cy="1320800"/>
          </a:xfrm>
        </p:spPr>
        <p:txBody>
          <a:bodyPr>
            <a:normAutofit fontScale="90000"/>
          </a:bodyPr>
          <a:lstStyle/>
          <a:p>
            <a:r>
              <a:rPr lang="en-US" b="1" dirty="0"/>
              <a:t>Appendix</a:t>
            </a:r>
            <a:br>
              <a:rPr lang="en-US" b="1" dirty="0"/>
            </a:br>
            <a:endParaRPr lang="en-US" dirty="0"/>
          </a:p>
        </p:txBody>
      </p:sp>
      <p:pic>
        <p:nvPicPr>
          <p:cNvPr id="4" name="Picture 3"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2813" y="3367044"/>
            <a:ext cx="3061039" cy="2510104"/>
          </a:xfrm>
          <a:prstGeom prst="rect">
            <a:avLst/>
          </a:prstGeom>
          <a:noFill/>
          <a:ln>
            <a:noFill/>
          </a:ln>
        </p:spPr>
      </p:pic>
    </p:spTree>
    <p:extLst>
      <p:ext uri="{BB962C8B-B14F-4D97-AF65-F5344CB8AC3E}">
        <p14:creationId xmlns:p14="http://schemas.microsoft.com/office/powerpoint/2010/main" val="62793646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Appendix 1</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3415202"/>
              </p:ext>
            </p:extLst>
          </p:nvPr>
        </p:nvGraphicFramePr>
        <p:xfrm>
          <a:off x="3278111" y="257025"/>
          <a:ext cx="6349032" cy="6485607"/>
        </p:xfrm>
        <a:graphic>
          <a:graphicData uri="http://schemas.openxmlformats.org/drawingml/2006/table">
            <a:tbl>
              <a:tblPr firstRow="1" firstCol="1" bandRow="1">
                <a:tableStyleId>{5C22544A-7EE6-4342-B048-85BDC9FD1C3A}</a:tableStyleId>
              </a:tblPr>
              <a:tblGrid>
                <a:gridCol w="1621101">
                  <a:extLst>
                    <a:ext uri="{9D8B030D-6E8A-4147-A177-3AD203B41FA5}">
                      <a16:colId xmlns:a16="http://schemas.microsoft.com/office/drawing/2014/main" val="20000"/>
                    </a:ext>
                  </a:extLst>
                </a:gridCol>
                <a:gridCol w="4727931">
                  <a:extLst>
                    <a:ext uri="{9D8B030D-6E8A-4147-A177-3AD203B41FA5}">
                      <a16:colId xmlns:a16="http://schemas.microsoft.com/office/drawing/2014/main" val="20001"/>
                    </a:ext>
                  </a:extLst>
                </a:gridCol>
              </a:tblGrid>
              <a:tr h="381506">
                <a:tc>
                  <a:txBody>
                    <a:bodyPr/>
                    <a:lstStyle/>
                    <a:p>
                      <a:pPr marL="0" marR="0" algn="ctr" hangingPunct="0">
                        <a:spcBef>
                          <a:spcPts val="0"/>
                        </a:spcBef>
                        <a:spcAft>
                          <a:spcPts val="0"/>
                        </a:spcAft>
                      </a:pPr>
                      <a:r>
                        <a:rPr lang="en-US" sz="1000" dirty="0">
                          <a:effectLst/>
                        </a:rPr>
                        <a:t>Statutory/Regulatory Reference</a:t>
                      </a:r>
                      <a:endParaRPr lang="en-US" sz="1000" dirty="0">
                        <a:effectLst/>
                        <a:latin typeface="Times New Roman" panose="02020603050405020304" pitchFamily="18" charset="0"/>
                        <a:ea typeface="Times New Roman" panose="02020603050405020304" pitchFamily="18" charset="0"/>
                      </a:endParaRPr>
                    </a:p>
                  </a:txBody>
                  <a:tcPr marL="56320" marR="56320" marT="0" marB="0" anchor="ctr"/>
                </a:tc>
                <a:tc>
                  <a:txBody>
                    <a:bodyPr/>
                    <a:lstStyle/>
                    <a:p>
                      <a:pPr marL="0" marR="0" hangingPunct="0">
                        <a:spcBef>
                          <a:spcPts val="0"/>
                        </a:spcBef>
                        <a:spcAft>
                          <a:spcPts val="0"/>
                        </a:spcAft>
                      </a:pPr>
                      <a:r>
                        <a:rPr lang="en-US" sz="1000" dirty="0">
                          <a:effectLst/>
                        </a:rPr>
                        <a:t>                         Title/Description</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0"/>
                  </a:ext>
                </a:extLst>
              </a:tr>
              <a:tr h="190754">
                <a:tc>
                  <a:txBody>
                    <a:bodyPr/>
                    <a:lstStyle/>
                    <a:p>
                      <a:pPr marL="0" marR="0" hangingPunct="0">
                        <a:spcBef>
                          <a:spcPts val="0"/>
                        </a:spcBef>
                        <a:spcAft>
                          <a:spcPts val="0"/>
                        </a:spcAft>
                      </a:pPr>
                      <a:r>
                        <a:rPr lang="en-US" sz="1000">
                          <a:effectLst/>
                        </a:rPr>
                        <a:t>702KAR 1:160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School Health Services</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1"/>
                  </a:ext>
                </a:extLst>
              </a:tr>
              <a:tr h="381506">
                <a:tc>
                  <a:txBody>
                    <a:bodyPr/>
                    <a:lstStyle/>
                    <a:p>
                      <a:pPr marL="0" marR="0" hangingPunct="0">
                        <a:spcBef>
                          <a:spcPts val="0"/>
                        </a:spcBef>
                        <a:spcAft>
                          <a:spcPts val="0"/>
                        </a:spcAft>
                      </a:pPr>
                      <a:r>
                        <a:rPr lang="en-US" sz="1000">
                          <a:effectLst/>
                        </a:rPr>
                        <a:t>KRS 156.502</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Health services in the school setting – Designated provider– Liability protection</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2"/>
                  </a:ext>
                </a:extLst>
              </a:tr>
              <a:tr h="381506">
                <a:tc>
                  <a:txBody>
                    <a:bodyPr/>
                    <a:lstStyle/>
                    <a:p>
                      <a:pPr marL="0" marR="0" hangingPunct="0">
                        <a:spcBef>
                          <a:spcPts val="0"/>
                        </a:spcBef>
                        <a:spcAft>
                          <a:spcPts val="0"/>
                        </a:spcAft>
                      </a:pPr>
                      <a:r>
                        <a:rPr lang="en-US" sz="1000" u="sng">
                          <a:effectLst/>
                        </a:rPr>
                        <a:t>KRS </a:t>
                      </a:r>
                      <a:r>
                        <a:rPr lang="en-US" sz="1000">
                          <a:effectLst/>
                        </a:rPr>
                        <a:t>314.011</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Definitions for APRN, RN, LPN- Kentucky Board of Nursing</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3"/>
                  </a:ext>
                </a:extLst>
              </a:tr>
              <a:tr h="381506">
                <a:tc>
                  <a:txBody>
                    <a:bodyPr/>
                    <a:lstStyle/>
                    <a:p>
                      <a:pPr marL="0" marR="0" hangingPunct="0">
                        <a:spcBef>
                          <a:spcPts val="0"/>
                        </a:spcBef>
                        <a:spcAft>
                          <a:spcPts val="0"/>
                        </a:spcAft>
                      </a:pPr>
                      <a:r>
                        <a:rPr lang="en-US" sz="1000">
                          <a:effectLst/>
                        </a:rPr>
                        <a:t>KRS 314.021</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dirty="0">
                          <a:effectLst/>
                        </a:rPr>
                        <a:t>Policy, regulation of nursing- Kentucky Board of Nursing</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4"/>
                  </a:ext>
                </a:extLst>
              </a:tr>
              <a:tr h="381506">
                <a:tc>
                  <a:txBody>
                    <a:bodyPr/>
                    <a:lstStyle/>
                    <a:p>
                      <a:pPr marL="0" marR="0" hangingPunct="0">
                        <a:spcBef>
                          <a:spcPts val="0"/>
                        </a:spcBef>
                        <a:spcAft>
                          <a:spcPts val="0"/>
                        </a:spcAft>
                      </a:pPr>
                      <a:r>
                        <a:rPr lang="en-US" sz="1000">
                          <a:effectLst/>
                        </a:rPr>
                        <a:t>201 KAR 20:400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Delegation of Nursing Tasks</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5"/>
                  </a:ext>
                </a:extLst>
              </a:tr>
              <a:tr h="763012">
                <a:tc>
                  <a:txBody>
                    <a:bodyPr/>
                    <a:lstStyle/>
                    <a:p>
                      <a:pPr marL="0" marR="0" hangingPunct="0">
                        <a:spcBef>
                          <a:spcPts val="0"/>
                        </a:spcBef>
                        <a:spcAft>
                          <a:spcPts val="0"/>
                        </a:spcAft>
                      </a:pPr>
                      <a:r>
                        <a:rPr lang="en-US" sz="1000">
                          <a:effectLst/>
                        </a:rPr>
                        <a:t>KRS 158.834</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Self-administration of medications by students with asthma or anaphylaxis – Authorization – written statement – acknowledgement of liability limitation – duration of permission</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6"/>
                  </a:ext>
                </a:extLst>
              </a:tr>
              <a:tr h="381506">
                <a:tc>
                  <a:txBody>
                    <a:bodyPr/>
                    <a:lstStyle/>
                    <a:p>
                      <a:pPr marL="0" marR="0" hangingPunct="0">
                        <a:spcBef>
                          <a:spcPts val="0"/>
                        </a:spcBef>
                        <a:spcAft>
                          <a:spcPts val="0"/>
                        </a:spcAft>
                      </a:pPr>
                      <a:r>
                        <a:rPr lang="en-US" sz="1000">
                          <a:effectLst/>
                        </a:rPr>
                        <a:t>KRS 158.836</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Possession and use of asthma or anaphylaxis medications</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7"/>
                  </a:ext>
                </a:extLst>
              </a:tr>
              <a:tr h="1144519">
                <a:tc>
                  <a:txBody>
                    <a:bodyPr/>
                    <a:lstStyle/>
                    <a:p>
                      <a:pPr marL="0" marR="0" hangingPunct="0">
                        <a:spcBef>
                          <a:spcPts val="0"/>
                        </a:spcBef>
                        <a:spcAft>
                          <a:spcPts val="0"/>
                        </a:spcAft>
                      </a:pPr>
                      <a:r>
                        <a:rPr lang="en-US" sz="1000">
                          <a:effectLst/>
                        </a:rPr>
                        <a:t>KRS 158.838</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indent="-11430" hangingPunct="0">
                        <a:spcBef>
                          <a:spcPts val="0"/>
                        </a:spcBef>
                        <a:spcAft>
                          <a:spcPts val="0"/>
                        </a:spcAft>
                      </a:pPr>
                      <a:r>
                        <a:rPr lang="en-US" sz="1000">
                          <a:effectLst/>
                        </a:rPr>
                        <a:t>Emergency administration of diabetes and seizure disorder medications – required written statements – limitation on liability – renewal of permission – expiration dates of medication –self-performance of diabetes care tasks-diabetes or seizure disorder not to prevent attendance at school the student would ordinarily attend</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8"/>
                  </a:ext>
                </a:extLst>
              </a:tr>
              <a:tr h="190754">
                <a:tc>
                  <a:txBody>
                    <a:bodyPr/>
                    <a:lstStyle/>
                    <a:p>
                      <a:pPr marL="0" marR="0" hangingPunct="0">
                        <a:spcBef>
                          <a:spcPts val="0"/>
                        </a:spcBef>
                        <a:spcAft>
                          <a:spcPts val="0"/>
                        </a:spcAft>
                      </a:pPr>
                      <a:r>
                        <a:rPr lang="en-US" sz="1000">
                          <a:effectLst/>
                        </a:rPr>
                        <a:t>KRS 160.1592</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indent="-11430" hangingPunct="0">
                        <a:spcBef>
                          <a:spcPts val="0"/>
                        </a:spcBef>
                        <a:spcAft>
                          <a:spcPts val="0"/>
                        </a:spcAft>
                      </a:pPr>
                      <a:r>
                        <a:rPr lang="en-US" sz="1000">
                          <a:effectLst/>
                        </a:rPr>
                        <a:t>Public Charter Schools Part of State’s Public Education System</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09"/>
                  </a:ext>
                </a:extLst>
              </a:tr>
              <a:tr h="572260">
                <a:tc>
                  <a:txBody>
                    <a:bodyPr/>
                    <a:lstStyle/>
                    <a:p>
                      <a:pPr marL="0" marR="0" hangingPunct="0">
                        <a:spcBef>
                          <a:spcPts val="0"/>
                        </a:spcBef>
                        <a:spcAft>
                          <a:spcPts val="0"/>
                        </a:spcAft>
                      </a:pPr>
                      <a:r>
                        <a:rPr lang="en-US" sz="1000">
                          <a:effectLst/>
                        </a:rPr>
                        <a:t>AOS #15</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Roles of Nurses in the Supervision and Delegation of Nursing Acts to Unlicensed Personnel</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0"/>
                  </a:ext>
                </a:extLst>
              </a:tr>
              <a:tr h="381506">
                <a:tc>
                  <a:txBody>
                    <a:bodyPr/>
                    <a:lstStyle/>
                    <a:p>
                      <a:pPr marL="0" marR="0" hangingPunct="0">
                        <a:spcBef>
                          <a:spcPts val="0"/>
                        </a:spcBef>
                        <a:spcAft>
                          <a:spcPts val="0"/>
                        </a:spcAft>
                      </a:pPr>
                      <a:r>
                        <a:rPr lang="en-US" sz="1000">
                          <a:effectLst/>
                        </a:rPr>
                        <a:t>AOS #30</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a:effectLst/>
                        </a:rPr>
                        <a:t>School Nursing Practice</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1"/>
                  </a:ext>
                </a:extLst>
              </a:tr>
              <a:tr h="953766">
                <a:tc>
                  <a:txBody>
                    <a:bodyPr/>
                    <a:lstStyle/>
                    <a:p>
                      <a:pPr marL="0" marR="0" hangingPunct="0">
                        <a:spcBef>
                          <a:spcPts val="0"/>
                        </a:spcBef>
                        <a:spcAft>
                          <a:spcPts val="0"/>
                        </a:spcAft>
                      </a:pPr>
                      <a:r>
                        <a:rPr lang="en-US" sz="1000">
                          <a:effectLst/>
                        </a:rPr>
                        <a:t>20 U.S.C. § 1232g; 34 CFR Part 99 Family Educational Rights and Privacy Act (FERPA)</a:t>
                      </a:r>
                      <a:endParaRPr lang="en-US" sz="1000">
                        <a:effectLst/>
                        <a:latin typeface="Times New Roman" panose="02020603050405020304" pitchFamily="18" charset="0"/>
                        <a:ea typeface="Times New Roman" panose="02020603050405020304" pitchFamily="18" charset="0"/>
                      </a:endParaRPr>
                    </a:p>
                  </a:txBody>
                  <a:tcPr marL="56320" marR="56320" marT="0" marB="0"/>
                </a:tc>
                <a:tc>
                  <a:txBody>
                    <a:bodyPr/>
                    <a:lstStyle/>
                    <a:p>
                      <a:pPr marL="0" marR="0" hangingPunct="0">
                        <a:spcBef>
                          <a:spcPts val="0"/>
                        </a:spcBef>
                        <a:spcAft>
                          <a:spcPts val="0"/>
                        </a:spcAft>
                      </a:pPr>
                      <a:r>
                        <a:rPr lang="en-US" sz="1000" dirty="0">
                          <a:effectLst/>
                        </a:rPr>
                        <a:t>The Family Educational Rights and Privacy Act (FERPA)</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6320" marR="5632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8296535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53" y="358923"/>
            <a:ext cx="3648745" cy="3837061"/>
          </a:xfrm>
        </p:spPr>
        <p:txBody>
          <a:bodyPr>
            <a:normAutofit/>
          </a:bodyPr>
          <a:lstStyle/>
          <a:p>
            <a:r>
              <a:rPr lang="en-US" dirty="0"/>
              <a:t>Common</a:t>
            </a:r>
            <a:br>
              <a:rPr lang="en-US" dirty="0"/>
            </a:br>
            <a:r>
              <a:rPr lang="en-US" dirty="0"/>
              <a:t>Medication </a:t>
            </a:r>
            <a:br>
              <a:rPr lang="en-US" dirty="0"/>
            </a:br>
            <a:r>
              <a:rPr lang="en-US" dirty="0"/>
              <a:t>Abbreviations </a:t>
            </a:r>
          </a:p>
        </p:txBody>
      </p:sp>
      <p:graphicFrame>
        <p:nvGraphicFramePr>
          <p:cNvPr id="4" name="Table 3"/>
          <p:cNvGraphicFramePr>
            <a:graphicFrameLocks noGrp="1"/>
          </p:cNvGraphicFramePr>
          <p:nvPr>
            <p:extLst>
              <p:ext uri="{D42A27DB-BD31-4B8C-83A1-F6EECF244321}">
                <p14:modId xmlns:p14="http://schemas.microsoft.com/office/powerpoint/2010/main" val="2823099995"/>
              </p:ext>
            </p:extLst>
          </p:nvPr>
        </p:nvGraphicFramePr>
        <p:xfrm>
          <a:off x="3862698" y="-10"/>
          <a:ext cx="5956420" cy="6858010"/>
        </p:xfrm>
        <a:graphic>
          <a:graphicData uri="http://schemas.openxmlformats.org/drawingml/2006/table">
            <a:tbl>
              <a:tblPr firstRow="1" firstCol="1" bandRow="1">
                <a:tableStyleId>{5C22544A-7EE6-4342-B048-85BDC9FD1C3A}</a:tableStyleId>
              </a:tblPr>
              <a:tblGrid>
                <a:gridCol w="1300827">
                  <a:extLst>
                    <a:ext uri="{9D8B030D-6E8A-4147-A177-3AD203B41FA5}">
                      <a16:colId xmlns:a16="http://schemas.microsoft.com/office/drawing/2014/main" val="20000"/>
                    </a:ext>
                  </a:extLst>
                </a:gridCol>
                <a:gridCol w="4655593">
                  <a:extLst>
                    <a:ext uri="{9D8B030D-6E8A-4147-A177-3AD203B41FA5}">
                      <a16:colId xmlns:a16="http://schemas.microsoft.com/office/drawing/2014/main" val="20001"/>
                    </a:ext>
                  </a:extLst>
                </a:gridCol>
              </a:tblGrid>
              <a:tr h="163286">
                <a:tc>
                  <a:txBody>
                    <a:bodyPr/>
                    <a:lstStyle/>
                    <a:p>
                      <a:pPr marL="0" marR="0" hangingPunct="0">
                        <a:spcBef>
                          <a:spcPts val="0"/>
                        </a:spcBef>
                        <a:spcAft>
                          <a:spcPts val="0"/>
                        </a:spcAft>
                      </a:pPr>
                      <a:r>
                        <a:rPr lang="en-US" sz="1000" dirty="0">
                          <a:effectLst/>
                        </a:rPr>
                        <a:t>Abbreviation</a:t>
                      </a:r>
                      <a:endParaRPr lang="en-US" sz="1000" dirty="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Definition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0"/>
                  </a:ext>
                </a:extLst>
              </a:tr>
              <a:tr h="163286">
                <a:tc>
                  <a:txBody>
                    <a:bodyPr/>
                    <a:lstStyle/>
                    <a:p>
                      <a:pPr marL="0" marR="0" hangingPunct="0">
                        <a:spcBef>
                          <a:spcPts val="0"/>
                        </a:spcBef>
                        <a:spcAft>
                          <a:spcPts val="0"/>
                        </a:spcAft>
                      </a:pPr>
                      <a:r>
                        <a:rPr lang="en-US" sz="1000">
                          <a:effectLst/>
                        </a:rPr>
                        <a:t>Ac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before meals	</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1"/>
                  </a:ext>
                </a:extLst>
              </a:tr>
              <a:tr h="163286">
                <a:tc>
                  <a:txBody>
                    <a:bodyPr/>
                    <a:lstStyle/>
                    <a:p>
                      <a:pPr marL="0" marR="0" hangingPunct="0">
                        <a:spcBef>
                          <a:spcPts val="0"/>
                        </a:spcBef>
                        <a:spcAft>
                          <a:spcPts val="0"/>
                        </a:spcAft>
                      </a:pPr>
                      <a:r>
                        <a:rPr lang="en-US" sz="1000">
                          <a:effectLst/>
                        </a:rPr>
                        <a:t>ADD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Attention Deficit Disorder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2"/>
                  </a:ext>
                </a:extLst>
              </a:tr>
              <a:tr h="163286">
                <a:tc>
                  <a:txBody>
                    <a:bodyPr/>
                    <a:lstStyle/>
                    <a:p>
                      <a:pPr marL="0" marR="0" hangingPunct="0">
                        <a:spcBef>
                          <a:spcPts val="0"/>
                        </a:spcBef>
                        <a:spcAft>
                          <a:spcPts val="0"/>
                        </a:spcAft>
                      </a:pPr>
                      <a:r>
                        <a:rPr lang="en-US" sz="1000">
                          <a:effectLst/>
                        </a:rPr>
                        <a:t>ADHD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Attention Deficit Hyperactivity Disorder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3"/>
                  </a:ext>
                </a:extLst>
              </a:tr>
              <a:tr h="163286">
                <a:tc>
                  <a:txBody>
                    <a:bodyPr/>
                    <a:lstStyle/>
                    <a:p>
                      <a:pPr marL="0" marR="0" hangingPunct="0">
                        <a:spcBef>
                          <a:spcPts val="0"/>
                        </a:spcBef>
                        <a:spcAft>
                          <a:spcPts val="0"/>
                        </a:spcAft>
                      </a:pPr>
                      <a:r>
                        <a:rPr lang="en-US" sz="1000">
                          <a:effectLst/>
                        </a:rPr>
                        <a:t>bid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Two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4"/>
                  </a:ext>
                </a:extLst>
              </a:tr>
              <a:tr h="163286">
                <a:tc>
                  <a:txBody>
                    <a:bodyPr/>
                    <a:lstStyle/>
                    <a:p>
                      <a:pPr marL="0" marR="0" hangingPunct="0">
                        <a:spcBef>
                          <a:spcPts val="0"/>
                        </a:spcBef>
                        <a:spcAft>
                          <a:spcPts val="0"/>
                        </a:spcAft>
                      </a:pPr>
                      <a:r>
                        <a:rPr lang="en-US" sz="1000">
                          <a:effectLst/>
                        </a:rPr>
                        <a:t>bucc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Buccal (inside the cheek, along the gum line)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5"/>
                  </a:ext>
                </a:extLst>
              </a:tr>
              <a:tr h="163286">
                <a:tc>
                  <a:txBody>
                    <a:bodyPr/>
                    <a:lstStyle/>
                    <a:p>
                      <a:pPr marL="0" marR="0" hangingPunct="0">
                        <a:spcBef>
                          <a:spcPts val="0"/>
                        </a:spcBef>
                        <a:spcAft>
                          <a:spcPts val="0"/>
                        </a:spcAft>
                      </a:pPr>
                      <a:r>
                        <a:rPr lang="en-US" sz="1000">
                          <a:effectLst/>
                        </a:rPr>
                        <a:t>Cc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Cubic centimeter (1cc=1mL)</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6"/>
                  </a:ext>
                </a:extLst>
              </a:tr>
              <a:tr h="163286">
                <a:tc>
                  <a:txBody>
                    <a:bodyPr/>
                    <a:lstStyle/>
                    <a:p>
                      <a:pPr marL="0" marR="0" hangingPunct="0">
                        <a:spcBef>
                          <a:spcPts val="0"/>
                        </a:spcBef>
                        <a:spcAft>
                          <a:spcPts val="0"/>
                        </a:spcAft>
                      </a:pPr>
                      <a:r>
                        <a:rPr lang="en-US" sz="1000">
                          <a:effectLst/>
                        </a:rPr>
                        <a:t>Cap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Capsule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7"/>
                  </a:ext>
                </a:extLst>
              </a:tr>
              <a:tr h="163286">
                <a:tc>
                  <a:txBody>
                    <a:bodyPr/>
                    <a:lstStyle/>
                    <a:p>
                      <a:pPr marL="0" marR="0" hangingPunct="0">
                        <a:spcBef>
                          <a:spcPts val="0"/>
                        </a:spcBef>
                        <a:spcAft>
                          <a:spcPts val="0"/>
                        </a:spcAft>
                      </a:pPr>
                      <a:r>
                        <a:rPr lang="en-US" sz="1000" dirty="0">
                          <a:effectLst/>
                        </a:rPr>
                        <a:t>D/C</a:t>
                      </a:r>
                      <a:endParaRPr lang="en-US" sz="1000" dirty="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Discontinue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8"/>
                  </a:ext>
                </a:extLst>
              </a:tr>
              <a:tr h="163286">
                <a:tc>
                  <a:txBody>
                    <a:bodyPr/>
                    <a:lstStyle/>
                    <a:p>
                      <a:pPr marL="0" marR="0" hangingPunct="0">
                        <a:spcBef>
                          <a:spcPts val="0"/>
                        </a:spcBef>
                        <a:spcAft>
                          <a:spcPts val="0"/>
                        </a:spcAft>
                      </a:pPr>
                      <a:r>
                        <a:rPr lang="en-US" sz="1000">
                          <a:effectLst/>
                        </a:rPr>
                        <a:t>gtt/gtts</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Drop/Drops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09"/>
                  </a:ext>
                </a:extLst>
              </a:tr>
              <a:tr h="163286">
                <a:tc>
                  <a:txBody>
                    <a:bodyPr/>
                    <a:lstStyle/>
                    <a:p>
                      <a:pPr marL="0" marR="0" hangingPunct="0">
                        <a:spcBef>
                          <a:spcPts val="0"/>
                        </a:spcBef>
                        <a:spcAft>
                          <a:spcPts val="0"/>
                        </a:spcAft>
                      </a:pPr>
                      <a:r>
                        <a:rPr lang="en-US" sz="1000">
                          <a:effectLst/>
                        </a:rPr>
                        <a:t>inh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Inhalation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0"/>
                  </a:ext>
                </a:extLst>
              </a:tr>
              <a:tr h="163286">
                <a:tc>
                  <a:txBody>
                    <a:bodyPr/>
                    <a:lstStyle/>
                    <a:p>
                      <a:pPr marL="0" marR="0" hangingPunct="0">
                        <a:spcBef>
                          <a:spcPts val="0"/>
                        </a:spcBef>
                        <a:spcAft>
                          <a:spcPts val="0"/>
                        </a:spcAft>
                      </a:pPr>
                      <a:r>
                        <a:rPr lang="en-US" sz="1000">
                          <a:effectLst/>
                        </a:rPr>
                        <a:t>MDI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Metered-dose inhaler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1"/>
                  </a:ext>
                </a:extLst>
              </a:tr>
              <a:tr h="163286">
                <a:tc>
                  <a:txBody>
                    <a:bodyPr/>
                    <a:lstStyle/>
                    <a:p>
                      <a:pPr marL="0" marR="0" hangingPunct="0">
                        <a:spcBef>
                          <a:spcPts val="0"/>
                        </a:spcBef>
                        <a:spcAft>
                          <a:spcPts val="0"/>
                        </a:spcAft>
                      </a:pPr>
                      <a:r>
                        <a:rPr lang="en-US" sz="1000">
                          <a:effectLst/>
                        </a:rPr>
                        <a:t>Mg</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Milligram</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2"/>
                  </a:ext>
                </a:extLst>
              </a:tr>
              <a:tr h="163286">
                <a:tc>
                  <a:txBody>
                    <a:bodyPr/>
                    <a:lstStyle/>
                    <a:p>
                      <a:pPr marL="0" marR="0" hangingPunct="0">
                        <a:spcBef>
                          <a:spcPts val="0"/>
                        </a:spcBef>
                        <a:spcAft>
                          <a:spcPts val="0"/>
                        </a:spcAft>
                      </a:pPr>
                      <a:r>
                        <a:rPr lang="en-US" sz="1000">
                          <a:effectLst/>
                        </a:rPr>
                        <a:t>mL</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Milliliter    (1mL=1cc)		</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3"/>
                  </a:ext>
                </a:extLst>
              </a:tr>
              <a:tr h="163286">
                <a:tc>
                  <a:txBody>
                    <a:bodyPr/>
                    <a:lstStyle/>
                    <a:p>
                      <a:pPr marL="0" marR="0" hangingPunct="0">
                        <a:spcBef>
                          <a:spcPts val="0"/>
                        </a:spcBef>
                        <a:spcAft>
                          <a:spcPts val="0"/>
                        </a:spcAft>
                      </a:pPr>
                      <a:r>
                        <a:rPr lang="en-US" sz="1000">
                          <a:effectLst/>
                        </a:rPr>
                        <a:t>nka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dirty="0">
                          <a:effectLst/>
                        </a:rPr>
                        <a:t>No known allergies</a:t>
                      </a:r>
                      <a:endParaRPr lang="en-US" sz="1000" dirty="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4"/>
                  </a:ext>
                </a:extLst>
              </a:tr>
              <a:tr h="163286">
                <a:tc>
                  <a:txBody>
                    <a:bodyPr/>
                    <a:lstStyle/>
                    <a:p>
                      <a:pPr marL="0" marR="0" hangingPunct="0">
                        <a:spcBef>
                          <a:spcPts val="0"/>
                        </a:spcBef>
                        <a:spcAft>
                          <a:spcPts val="0"/>
                        </a:spcAft>
                      </a:pPr>
                      <a:r>
                        <a:rPr lang="en-US" sz="1000">
                          <a:effectLst/>
                        </a:rPr>
                        <a:t>OD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Right eye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5"/>
                  </a:ext>
                </a:extLst>
              </a:tr>
              <a:tr h="163286">
                <a:tc>
                  <a:txBody>
                    <a:bodyPr/>
                    <a:lstStyle/>
                    <a:p>
                      <a:pPr marL="0" marR="0" hangingPunct="0">
                        <a:spcBef>
                          <a:spcPts val="0"/>
                        </a:spcBef>
                        <a:spcAft>
                          <a:spcPts val="0"/>
                        </a:spcAft>
                      </a:pPr>
                      <a:r>
                        <a:rPr lang="en-US" sz="1000">
                          <a:effectLst/>
                        </a:rPr>
                        <a:t>OS</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Left eye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6"/>
                  </a:ext>
                </a:extLst>
              </a:tr>
              <a:tr h="163286">
                <a:tc>
                  <a:txBody>
                    <a:bodyPr/>
                    <a:lstStyle/>
                    <a:p>
                      <a:pPr marL="0" marR="0" hangingPunct="0">
                        <a:spcBef>
                          <a:spcPts val="0"/>
                        </a:spcBef>
                        <a:spcAft>
                          <a:spcPts val="0"/>
                        </a:spcAft>
                      </a:pPr>
                      <a:r>
                        <a:rPr lang="en-US" sz="1000">
                          <a:effectLst/>
                        </a:rPr>
                        <a:t>OTC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Over the counter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7"/>
                  </a:ext>
                </a:extLst>
              </a:tr>
              <a:tr h="163286">
                <a:tc>
                  <a:txBody>
                    <a:bodyPr/>
                    <a:lstStyle/>
                    <a:p>
                      <a:pPr marL="0" marR="0" hangingPunct="0">
                        <a:spcBef>
                          <a:spcPts val="0"/>
                        </a:spcBef>
                        <a:spcAft>
                          <a:spcPts val="0"/>
                        </a:spcAft>
                      </a:pPr>
                      <a:r>
                        <a:rPr lang="en-US" sz="1000">
                          <a:effectLst/>
                        </a:rPr>
                        <a:t>OU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Both eyes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8"/>
                  </a:ext>
                </a:extLst>
              </a:tr>
              <a:tr h="163286">
                <a:tc>
                  <a:txBody>
                    <a:bodyPr/>
                    <a:lstStyle/>
                    <a:p>
                      <a:pPr marL="0" marR="0" hangingPunct="0">
                        <a:spcBef>
                          <a:spcPts val="0"/>
                        </a:spcBef>
                        <a:spcAft>
                          <a:spcPts val="0"/>
                        </a:spcAft>
                      </a:pPr>
                      <a:r>
                        <a:rPr lang="en-US" sz="1000">
                          <a:effectLst/>
                        </a:rPr>
                        <a:t>Ounce</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(1oz=30cc’s=30mL’s)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19"/>
                  </a:ext>
                </a:extLst>
              </a:tr>
              <a:tr h="163286">
                <a:tc>
                  <a:txBody>
                    <a:bodyPr/>
                    <a:lstStyle/>
                    <a:p>
                      <a:pPr marL="0" marR="0" hangingPunct="0">
                        <a:spcBef>
                          <a:spcPts val="0"/>
                        </a:spcBef>
                        <a:spcAft>
                          <a:spcPts val="0"/>
                        </a:spcAft>
                      </a:pPr>
                      <a:r>
                        <a:rPr lang="en-US" sz="1000">
                          <a:effectLst/>
                        </a:rPr>
                        <a:t>Pc</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After meals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0"/>
                  </a:ext>
                </a:extLst>
              </a:tr>
              <a:tr h="163286">
                <a:tc>
                  <a:txBody>
                    <a:bodyPr/>
                    <a:lstStyle/>
                    <a:p>
                      <a:pPr marL="0" marR="0" hangingPunct="0">
                        <a:spcBef>
                          <a:spcPts val="0"/>
                        </a:spcBef>
                        <a:spcAft>
                          <a:spcPts val="0"/>
                        </a:spcAft>
                      </a:pPr>
                      <a:r>
                        <a:rPr lang="en-US" sz="1000">
                          <a:effectLst/>
                        </a:rPr>
                        <a:t>PCN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Penicillin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1"/>
                  </a:ext>
                </a:extLst>
              </a:tr>
              <a:tr h="163286">
                <a:tc>
                  <a:txBody>
                    <a:bodyPr/>
                    <a:lstStyle/>
                    <a:p>
                      <a:pPr marL="0" marR="0" hangingPunct="0">
                        <a:spcBef>
                          <a:spcPts val="0"/>
                        </a:spcBef>
                        <a:spcAft>
                          <a:spcPts val="0"/>
                        </a:spcAft>
                      </a:pPr>
                      <a:r>
                        <a:rPr lang="en-US" sz="1000">
                          <a:effectLst/>
                        </a:rPr>
                        <a:t>po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By mouth</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2"/>
                  </a:ext>
                </a:extLst>
              </a:tr>
              <a:tr h="326570">
                <a:tc>
                  <a:txBody>
                    <a:bodyPr/>
                    <a:lstStyle/>
                    <a:p>
                      <a:pPr marL="0" marR="0" hangingPunct="0">
                        <a:spcBef>
                          <a:spcPts val="0"/>
                        </a:spcBef>
                        <a:spcAft>
                          <a:spcPts val="0"/>
                        </a:spcAft>
                      </a:pPr>
                      <a:r>
                        <a:rPr lang="en-US" sz="1000">
                          <a:effectLst/>
                        </a:rPr>
                        <a:t>prn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When needed or necessary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3"/>
                  </a:ext>
                </a:extLst>
              </a:tr>
              <a:tr h="163286">
                <a:tc>
                  <a:txBody>
                    <a:bodyPr/>
                    <a:lstStyle/>
                    <a:p>
                      <a:pPr marL="0" marR="0" hangingPunct="0">
                        <a:spcBef>
                          <a:spcPts val="0"/>
                        </a:spcBef>
                        <a:spcAft>
                          <a:spcPts val="0"/>
                        </a:spcAft>
                      </a:pPr>
                      <a:r>
                        <a:rPr lang="en-US" sz="1000">
                          <a:effectLst/>
                        </a:rPr>
                        <a:t>qd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4"/>
                  </a:ext>
                </a:extLst>
              </a:tr>
              <a:tr h="163286">
                <a:tc>
                  <a:txBody>
                    <a:bodyPr/>
                    <a:lstStyle/>
                    <a:p>
                      <a:pPr marL="0" marR="0" hangingPunct="0">
                        <a:spcBef>
                          <a:spcPts val="0"/>
                        </a:spcBef>
                        <a:spcAft>
                          <a:spcPts val="0"/>
                        </a:spcAft>
                      </a:pPr>
                      <a:r>
                        <a:rPr lang="en-US" sz="1000">
                          <a:effectLst/>
                        </a:rPr>
                        <a:t>qh (q1h)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hour</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5"/>
                  </a:ext>
                </a:extLst>
              </a:tr>
              <a:tr h="163286">
                <a:tc>
                  <a:txBody>
                    <a:bodyPr/>
                    <a:lstStyle/>
                    <a:p>
                      <a:pPr marL="0" marR="0" hangingPunct="0">
                        <a:spcBef>
                          <a:spcPts val="0"/>
                        </a:spcBef>
                        <a:spcAft>
                          <a:spcPts val="0"/>
                        </a:spcAft>
                      </a:pPr>
                      <a:r>
                        <a:rPr lang="en-US" sz="1000">
                          <a:effectLst/>
                        </a:rPr>
                        <a:t>Every morning</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qam</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6"/>
                  </a:ext>
                </a:extLst>
              </a:tr>
              <a:tr h="163286">
                <a:tc>
                  <a:txBody>
                    <a:bodyPr/>
                    <a:lstStyle/>
                    <a:p>
                      <a:pPr marL="0" marR="0" hangingPunct="0">
                        <a:spcBef>
                          <a:spcPts val="0"/>
                        </a:spcBef>
                        <a:spcAft>
                          <a:spcPts val="0"/>
                        </a:spcAft>
                      </a:pPr>
                      <a:r>
                        <a:rPr lang="en-US" sz="1000">
                          <a:effectLst/>
                        </a:rPr>
                        <a:t>q2h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two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7"/>
                  </a:ext>
                </a:extLst>
              </a:tr>
              <a:tr h="163286">
                <a:tc>
                  <a:txBody>
                    <a:bodyPr/>
                    <a:lstStyle/>
                    <a:p>
                      <a:pPr marL="0" marR="0" hangingPunct="0">
                        <a:spcBef>
                          <a:spcPts val="0"/>
                        </a:spcBef>
                        <a:spcAft>
                          <a:spcPts val="0"/>
                        </a:spcAft>
                      </a:pPr>
                      <a:r>
                        <a:rPr lang="en-US" sz="1000">
                          <a:effectLst/>
                        </a:rPr>
                        <a:t>q3h</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three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8"/>
                  </a:ext>
                </a:extLst>
              </a:tr>
              <a:tr h="163286">
                <a:tc>
                  <a:txBody>
                    <a:bodyPr/>
                    <a:lstStyle/>
                    <a:p>
                      <a:pPr marL="0" marR="0" hangingPunct="0">
                        <a:spcBef>
                          <a:spcPts val="0"/>
                        </a:spcBef>
                        <a:spcAft>
                          <a:spcPts val="0"/>
                        </a:spcAft>
                      </a:pPr>
                      <a:r>
                        <a:rPr lang="en-US" sz="1000">
                          <a:effectLst/>
                        </a:rPr>
                        <a:t>q4h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four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29"/>
                  </a:ext>
                </a:extLst>
              </a:tr>
              <a:tr h="163286">
                <a:tc>
                  <a:txBody>
                    <a:bodyPr/>
                    <a:lstStyle/>
                    <a:p>
                      <a:pPr marL="0" marR="0" hangingPunct="0">
                        <a:spcBef>
                          <a:spcPts val="0"/>
                        </a:spcBef>
                        <a:spcAft>
                          <a:spcPts val="0"/>
                        </a:spcAft>
                      </a:pPr>
                      <a:r>
                        <a:rPr lang="en-US" sz="1000">
                          <a:effectLst/>
                        </a:rPr>
                        <a:t>q6h	</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six hours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0"/>
                  </a:ext>
                </a:extLst>
              </a:tr>
              <a:tr h="163286">
                <a:tc>
                  <a:txBody>
                    <a:bodyPr/>
                    <a:lstStyle/>
                    <a:p>
                      <a:pPr marL="0" marR="0" hangingPunct="0">
                        <a:spcBef>
                          <a:spcPts val="0"/>
                        </a:spcBef>
                        <a:spcAft>
                          <a:spcPts val="0"/>
                        </a:spcAft>
                      </a:pPr>
                      <a:r>
                        <a:rPr lang="en-US" sz="1000">
                          <a:effectLst/>
                        </a:rPr>
                        <a:t>Qid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Four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1"/>
                  </a:ext>
                </a:extLst>
              </a:tr>
              <a:tr h="163286">
                <a:tc>
                  <a:txBody>
                    <a:bodyPr/>
                    <a:lstStyle/>
                    <a:p>
                      <a:pPr marL="0" marR="0" hangingPunct="0">
                        <a:spcBef>
                          <a:spcPts val="0"/>
                        </a:spcBef>
                        <a:spcAft>
                          <a:spcPts val="0"/>
                        </a:spcAft>
                      </a:pPr>
                      <a:r>
                        <a:rPr lang="en-US" sz="1000">
                          <a:effectLst/>
                        </a:rPr>
                        <a:t>Qod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Every other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2"/>
                  </a:ext>
                </a:extLst>
              </a:tr>
              <a:tr h="163286">
                <a:tc>
                  <a:txBody>
                    <a:bodyPr/>
                    <a:lstStyle/>
                    <a:p>
                      <a:pPr marL="0" marR="0" hangingPunct="0">
                        <a:spcBef>
                          <a:spcPts val="0"/>
                        </a:spcBef>
                        <a:spcAft>
                          <a:spcPts val="0"/>
                        </a:spcAft>
                      </a:pPr>
                      <a:r>
                        <a:rPr lang="en-US" sz="1000">
                          <a:effectLst/>
                        </a:rPr>
                        <a:t>Stat</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At once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3"/>
                  </a:ext>
                </a:extLst>
              </a:tr>
              <a:tr h="163286">
                <a:tc>
                  <a:txBody>
                    <a:bodyPr/>
                    <a:lstStyle/>
                    <a:p>
                      <a:pPr marL="0" marR="0" hangingPunct="0">
                        <a:spcBef>
                          <a:spcPts val="0"/>
                        </a:spcBef>
                        <a:spcAft>
                          <a:spcPts val="0"/>
                        </a:spcAft>
                      </a:pPr>
                      <a:r>
                        <a:rPr lang="en-US" sz="1000">
                          <a:effectLst/>
                        </a:rPr>
                        <a:t>S/E</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Side effects</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4"/>
                  </a:ext>
                </a:extLst>
              </a:tr>
              <a:tr h="163286">
                <a:tc>
                  <a:txBody>
                    <a:bodyPr/>
                    <a:lstStyle/>
                    <a:p>
                      <a:pPr marL="0" marR="0" hangingPunct="0">
                        <a:spcBef>
                          <a:spcPts val="0"/>
                        </a:spcBef>
                        <a:spcAft>
                          <a:spcPts val="0"/>
                        </a:spcAft>
                      </a:pPr>
                      <a:r>
                        <a:rPr lang="en-US" sz="1000">
                          <a:effectLst/>
                        </a:rPr>
                        <a:t>SL</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Sublingual (Under the tongue)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5"/>
                  </a:ext>
                </a:extLst>
              </a:tr>
              <a:tr h="163286">
                <a:tc>
                  <a:txBody>
                    <a:bodyPr/>
                    <a:lstStyle/>
                    <a:p>
                      <a:pPr marL="0" marR="0" hangingPunct="0">
                        <a:spcBef>
                          <a:spcPts val="0"/>
                        </a:spcBef>
                        <a:spcAft>
                          <a:spcPts val="0"/>
                        </a:spcAft>
                      </a:pPr>
                      <a:r>
                        <a:rPr lang="en-US" sz="1000">
                          <a:effectLst/>
                        </a:rPr>
                        <a:t>S-R</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Sustained release (slow release)</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6"/>
                  </a:ext>
                </a:extLst>
              </a:tr>
              <a:tr h="163286">
                <a:tc>
                  <a:txBody>
                    <a:bodyPr/>
                    <a:lstStyle/>
                    <a:p>
                      <a:pPr marL="0" marR="0" hangingPunct="0">
                        <a:spcBef>
                          <a:spcPts val="0"/>
                        </a:spcBef>
                        <a:spcAft>
                          <a:spcPts val="0"/>
                        </a:spcAft>
                      </a:pPr>
                      <a:r>
                        <a:rPr lang="en-US" sz="1000">
                          <a:effectLst/>
                        </a:rPr>
                        <a:t>susp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Suspension</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7"/>
                  </a:ext>
                </a:extLst>
              </a:tr>
              <a:tr h="163286">
                <a:tc>
                  <a:txBody>
                    <a:bodyPr/>
                    <a:lstStyle/>
                    <a:p>
                      <a:pPr marL="0" marR="0" hangingPunct="0">
                        <a:spcBef>
                          <a:spcPts val="0"/>
                        </a:spcBef>
                        <a:spcAft>
                          <a:spcPts val="0"/>
                        </a:spcAft>
                      </a:pPr>
                      <a:r>
                        <a:rPr lang="en-US" sz="1000">
                          <a:effectLst/>
                        </a:rPr>
                        <a:t>Tab</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Tablet</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8"/>
                  </a:ext>
                </a:extLst>
              </a:tr>
              <a:tr h="163286">
                <a:tc>
                  <a:txBody>
                    <a:bodyPr/>
                    <a:lstStyle/>
                    <a:p>
                      <a:pPr marL="0" marR="0" hangingPunct="0">
                        <a:spcBef>
                          <a:spcPts val="0"/>
                        </a:spcBef>
                        <a:spcAft>
                          <a:spcPts val="0"/>
                        </a:spcAft>
                      </a:pPr>
                      <a:r>
                        <a:rPr lang="en-US" sz="1000">
                          <a:effectLst/>
                        </a:rPr>
                        <a:t>Tid</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a:effectLst/>
                        </a:rPr>
                        <a:t>Three times a day</a:t>
                      </a:r>
                      <a:endParaRPr lang="en-US" sz="100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39"/>
                  </a:ext>
                </a:extLst>
              </a:tr>
              <a:tr h="163286">
                <a:tc>
                  <a:txBody>
                    <a:bodyPr/>
                    <a:lstStyle/>
                    <a:p>
                      <a:pPr marL="0" marR="0" hangingPunct="0">
                        <a:spcBef>
                          <a:spcPts val="0"/>
                        </a:spcBef>
                        <a:spcAft>
                          <a:spcPts val="0"/>
                        </a:spcAft>
                      </a:pPr>
                      <a:r>
                        <a:rPr lang="en-US" sz="1000">
                          <a:effectLst/>
                        </a:rPr>
                        <a:t>Tsp</a:t>
                      </a:r>
                      <a:endParaRPr lang="en-US" sz="1000">
                        <a:effectLst/>
                        <a:latin typeface="Times New Roman" panose="02020603050405020304" pitchFamily="18" charset="0"/>
                        <a:ea typeface="Times New Roman" panose="02020603050405020304" pitchFamily="18" charset="0"/>
                      </a:endParaRPr>
                    </a:p>
                  </a:txBody>
                  <a:tcPr marL="45331" marR="45331" marT="0" marB="0"/>
                </a:tc>
                <a:tc>
                  <a:txBody>
                    <a:bodyPr/>
                    <a:lstStyle/>
                    <a:p>
                      <a:pPr marL="203835" marR="0" hangingPunct="0">
                        <a:spcBef>
                          <a:spcPts val="0"/>
                        </a:spcBef>
                        <a:spcAft>
                          <a:spcPts val="0"/>
                        </a:spcAft>
                      </a:pPr>
                      <a:r>
                        <a:rPr lang="en-US" sz="1000" dirty="0">
                          <a:effectLst/>
                        </a:rPr>
                        <a:t>Teaspoon (5mL=1tsp)</a:t>
                      </a:r>
                      <a:endParaRPr lang="en-US" sz="1000" dirty="0">
                        <a:effectLst/>
                        <a:latin typeface="Times New Roman" panose="02020603050405020304" pitchFamily="18" charset="0"/>
                        <a:ea typeface="Times New Roman" panose="02020603050405020304" pitchFamily="18" charset="0"/>
                      </a:endParaRPr>
                    </a:p>
                  </a:txBody>
                  <a:tcPr marL="45331" marR="45331" marT="0" marB="0"/>
                </a:tc>
                <a:extLst>
                  <a:ext uri="{0D108BD9-81ED-4DB2-BD59-A6C34878D82A}">
                    <a16:rowId xmlns:a16="http://schemas.microsoft.com/office/drawing/2014/main" val="10040"/>
                  </a:ext>
                </a:extLst>
              </a:tr>
            </a:tbl>
          </a:graphicData>
        </a:graphic>
      </p:graphicFrame>
    </p:spTree>
    <p:extLst>
      <p:ext uri="{BB962C8B-B14F-4D97-AF65-F5344CB8AC3E}">
        <p14:creationId xmlns:p14="http://schemas.microsoft.com/office/powerpoint/2010/main" val="14101896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70" y="239932"/>
            <a:ext cx="2512463" cy="2836553"/>
          </a:xfrm>
        </p:spPr>
        <p:txBody>
          <a:bodyPr>
            <a:normAutofit fontScale="90000"/>
          </a:bodyPr>
          <a:lstStyle/>
          <a:p>
            <a:r>
              <a:rPr lang="en-US" b="1" dirty="0"/>
              <a:t>Glossary of Medical Terms </a:t>
            </a:r>
            <a:br>
              <a:rPr lang="en-US" b="1"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1710677"/>
              </p:ext>
            </p:extLst>
          </p:nvPr>
        </p:nvGraphicFramePr>
        <p:xfrm>
          <a:off x="2777382" y="42729"/>
          <a:ext cx="7041735" cy="6771452"/>
        </p:xfrm>
        <a:graphic>
          <a:graphicData uri="http://schemas.openxmlformats.org/drawingml/2006/table">
            <a:tbl>
              <a:tblPr firstRow="1" firstCol="1" bandRow="1">
                <a:tableStyleId>{5C22544A-7EE6-4342-B048-85BDC9FD1C3A}</a:tableStyleId>
              </a:tblPr>
              <a:tblGrid>
                <a:gridCol w="1338732">
                  <a:extLst>
                    <a:ext uri="{9D8B030D-6E8A-4147-A177-3AD203B41FA5}">
                      <a16:colId xmlns:a16="http://schemas.microsoft.com/office/drawing/2014/main" val="20000"/>
                    </a:ext>
                  </a:extLst>
                </a:gridCol>
                <a:gridCol w="5703003">
                  <a:extLst>
                    <a:ext uri="{9D8B030D-6E8A-4147-A177-3AD203B41FA5}">
                      <a16:colId xmlns:a16="http://schemas.microsoft.com/office/drawing/2014/main" val="20001"/>
                    </a:ext>
                  </a:extLst>
                </a:gridCol>
              </a:tblGrid>
              <a:tr h="147373">
                <a:tc>
                  <a:txBody>
                    <a:bodyPr/>
                    <a:lstStyle/>
                    <a:p>
                      <a:pPr marL="0" marR="0" hangingPunct="0">
                        <a:spcBef>
                          <a:spcPts val="0"/>
                        </a:spcBef>
                        <a:spcAft>
                          <a:spcPts val="0"/>
                        </a:spcAft>
                      </a:pPr>
                      <a:r>
                        <a:rPr lang="en-US" sz="1000" dirty="0">
                          <a:effectLst/>
                        </a:rPr>
                        <a:t>Term</a:t>
                      </a:r>
                      <a:endParaRPr lang="en-US" sz="1000" dirty="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Definition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0"/>
                  </a:ext>
                </a:extLst>
              </a:tr>
              <a:tr h="147373">
                <a:tc>
                  <a:txBody>
                    <a:bodyPr/>
                    <a:lstStyle/>
                    <a:p>
                      <a:pPr marL="0" marR="0" hangingPunct="0">
                        <a:spcBef>
                          <a:spcPts val="0"/>
                        </a:spcBef>
                        <a:spcAft>
                          <a:spcPts val="0"/>
                        </a:spcAft>
                      </a:pPr>
                      <a:r>
                        <a:rPr lang="en-US" sz="1000">
                          <a:effectLst/>
                        </a:rPr>
                        <a:t>Abrasion</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Superficial scraping away of the skin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1"/>
                  </a:ext>
                </a:extLst>
              </a:tr>
              <a:tr h="147373">
                <a:tc>
                  <a:txBody>
                    <a:bodyPr/>
                    <a:lstStyle/>
                    <a:p>
                      <a:pPr marL="0" marR="0" hangingPunct="0">
                        <a:spcBef>
                          <a:spcPts val="0"/>
                        </a:spcBef>
                        <a:spcAft>
                          <a:spcPts val="0"/>
                        </a:spcAft>
                      </a:pPr>
                      <a:r>
                        <a:rPr lang="en-US" sz="1000">
                          <a:effectLst/>
                        </a:rPr>
                        <a:t>Acute</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sudden onset, the opposite of Chronic</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2"/>
                  </a:ext>
                </a:extLst>
              </a:tr>
              <a:tr h="294746">
                <a:tc>
                  <a:txBody>
                    <a:bodyPr/>
                    <a:lstStyle/>
                    <a:p>
                      <a:pPr marL="0" marR="0" hangingPunct="0">
                        <a:spcBef>
                          <a:spcPts val="0"/>
                        </a:spcBef>
                        <a:spcAft>
                          <a:spcPts val="0"/>
                        </a:spcAft>
                      </a:pPr>
                      <a:r>
                        <a:rPr lang="en-US" sz="1000">
                          <a:effectLst/>
                        </a:rPr>
                        <a:t>ADD</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Attention Deficit Disorder. A disorder manifested by poor impulse control, distractibility and forgetfulness.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3"/>
                  </a:ext>
                </a:extLst>
              </a:tr>
              <a:tr h="294746">
                <a:tc>
                  <a:txBody>
                    <a:bodyPr/>
                    <a:lstStyle/>
                    <a:p>
                      <a:pPr marL="0" marR="0" hangingPunct="0">
                        <a:spcBef>
                          <a:spcPts val="0"/>
                        </a:spcBef>
                        <a:spcAft>
                          <a:spcPts val="0"/>
                        </a:spcAft>
                      </a:pPr>
                      <a:r>
                        <a:rPr lang="en-US" sz="1000">
                          <a:effectLst/>
                        </a:rPr>
                        <a:t>ADHD </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Attention Deficit Hyperactivity Disorder. ADD with added symptoms of hyperactivity</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4"/>
                  </a:ext>
                </a:extLst>
              </a:tr>
              <a:tr h="294746">
                <a:tc>
                  <a:txBody>
                    <a:bodyPr/>
                    <a:lstStyle/>
                    <a:p>
                      <a:pPr marL="0" marR="0" hangingPunct="0">
                        <a:spcBef>
                          <a:spcPts val="0"/>
                        </a:spcBef>
                        <a:spcAft>
                          <a:spcPts val="0"/>
                        </a:spcAft>
                      </a:pPr>
                      <a:r>
                        <a:rPr lang="en-US" sz="1000">
                          <a:effectLst/>
                        </a:rPr>
                        <a:t>Adverse effects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 unexpected or unwanted reaction to a medication It may be sudden or develop over time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5"/>
                  </a:ext>
                </a:extLst>
              </a:tr>
              <a:tr h="563808">
                <a:tc>
                  <a:txBody>
                    <a:bodyPr/>
                    <a:lstStyle/>
                    <a:p>
                      <a:pPr marL="0" marR="0" hangingPunct="0">
                        <a:spcBef>
                          <a:spcPts val="0"/>
                        </a:spcBef>
                        <a:spcAft>
                          <a:spcPts val="0"/>
                        </a:spcAft>
                      </a:pPr>
                      <a:r>
                        <a:rPr lang="en-US" sz="1000">
                          <a:effectLst/>
                        </a:rPr>
                        <a:t>Allergic reaction</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 immune response to a foreign substance resulting in inflammation and/or organ dysfunction. Symptoms may occur immediately or over time, such as redness, rash, hives, itching, swelling, and yellowing of skin and fever</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6"/>
                  </a:ext>
                </a:extLst>
              </a:tr>
              <a:tr h="211338">
                <a:tc>
                  <a:txBody>
                    <a:bodyPr/>
                    <a:lstStyle/>
                    <a:p>
                      <a:pPr marL="0" marR="0" hangingPunct="0">
                        <a:spcBef>
                          <a:spcPts val="0"/>
                        </a:spcBef>
                        <a:spcAft>
                          <a:spcPts val="0"/>
                        </a:spcAft>
                      </a:pPr>
                      <a:r>
                        <a:rPr lang="en-US" sz="1000">
                          <a:effectLst/>
                        </a:rPr>
                        <a:t>Analgesic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medicine for relief of pain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7"/>
                  </a:ext>
                </a:extLst>
              </a:tr>
              <a:tr h="442119">
                <a:tc>
                  <a:txBody>
                    <a:bodyPr/>
                    <a:lstStyle/>
                    <a:p>
                      <a:pPr marL="0" marR="0" hangingPunct="0">
                        <a:spcBef>
                          <a:spcPts val="0"/>
                        </a:spcBef>
                        <a:spcAft>
                          <a:spcPts val="0"/>
                        </a:spcAft>
                      </a:pPr>
                      <a:r>
                        <a:rPr lang="en-US" sz="1000">
                          <a:effectLst/>
                        </a:rPr>
                        <a:t>Anaphylaxis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The most dangerous type of allergic reaction. Anaphylaxis is a life-threatening event that may include symptoms such as falling blood pressure, respiratory distress and unresponsiveness </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8"/>
                  </a:ext>
                </a:extLst>
              </a:tr>
              <a:tr h="147373">
                <a:tc>
                  <a:txBody>
                    <a:bodyPr/>
                    <a:lstStyle/>
                    <a:p>
                      <a:pPr marL="0" marR="0" hangingPunct="0">
                        <a:spcBef>
                          <a:spcPts val="0"/>
                        </a:spcBef>
                        <a:spcAft>
                          <a:spcPts val="0"/>
                        </a:spcAft>
                      </a:pPr>
                      <a:r>
                        <a:rPr lang="en-US" sz="1000">
                          <a:effectLst/>
                        </a:rPr>
                        <a:t>Anti anxiety</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reduces the feelings of worry or apprehension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09"/>
                  </a:ext>
                </a:extLst>
              </a:tr>
              <a:tr h="147373">
                <a:tc>
                  <a:txBody>
                    <a:bodyPr/>
                    <a:lstStyle/>
                    <a:p>
                      <a:pPr marL="0" marR="0" hangingPunct="0">
                        <a:spcBef>
                          <a:spcPts val="0"/>
                        </a:spcBef>
                        <a:spcAft>
                          <a:spcPts val="0"/>
                        </a:spcAft>
                      </a:pPr>
                      <a:r>
                        <a:rPr lang="en-US" sz="1000">
                          <a:effectLst/>
                        </a:rPr>
                        <a:t>Antibiotic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kills or stops the growth of bacteria</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0"/>
                  </a:ext>
                </a:extLst>
              </a:tr>
              <a:tr h="147373">
                <a:tc>
                  <a:txBody>
                    <a:bodyPr/>
                    <a:lstStyle/>
                    <a:p>
                      <a:pPr marL="0" marR="0" hangingPunct="0">
                        <a:spcBef>
                          <a:spcPts val="0"/>
                        </a:spcBef>
                        <a:spcAft>
                          <a:spcPts val="0"/>
                        </a:spcAft>
                      </a:pPr>
                      <a:r>
                        <a:rPr lang="en-US" sz="1000">
                          <a:effectLst/>
                        </a:rPr>
                        <a:t>Anticoagulant</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hinders the coagulation of blood (blood thinner)</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1"/>
                  </a:ext>
                </a:extLst>
              </a:tr>
              <a:tr h="147373">
                <a:tc>
                  <a:txBody>
                    <a:bodyPr/>
                    <a:lstStyle/>
                    <a:p>
                      <a:pPr marL="0" marR="0" hangingPunct="0">
                        <a:spcBef>
                          <a:spcPts val="0"/>
                        </a:spcBef>
                        <a:spcAft>
                          <a:spcPts val="0"/>
                        </a:spcAft>
                      </a:pPr>
                      <a:r>
                        <a:rPr lang="en-US" sz="1000">
                          <a:effectLst/>
                        </a:rPr>
                        <a:t>Antidepressant</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used to relieve or prevent depression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2"/>
                  </a:ext>
                </a:extLst>
              </a:tr>
              <a:tr h="294746">
                <a:tc>
                  <a:txBody>
                    <a:bodyPr/>
                    <a:lstStyle/>
                    <a:p>
                      <a:pPr marL="0" marR="0" hangingPunct="0">
                        <a:spcBef>
                          <a:spcPts val="0"/>
                        </a:spcBef>
                        <a:spcAft>
                          <a:spcPts val="0"/>
                        </a:spcAft>
                      </a:pPr>
                      <a:r>
                        <a:rPr lang="en-US" sz="1000">
                          <a:effectLst/>
                        </a:rPr>
                        <a:t>Anti mania</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used to relieve the mental state of extreme excitement and activity (Manic or Bipolar disorders)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3"/>
                  </a:ext>
                </a:extLst>
              </a:tr>
              <a:tr h="294746">
                <a:tc>
                  <a:txBody>
                    <a:bodyPr/>
                    <a:lstStyle/>
                    <a:p>
                      <a:pPr marL="0" marR="0" hangingPunct="0">
                        <a:spcBef>
                          <a:spcPts val="0"/>
                        </a:spcBef>
                        <a:spcAft>
                          <a:spcPts val="0"/>
                        </a:spcAft>
                      </a:pPr>
                      <a:r>
                        <a:rPr lang="en-US" sz="1000">
                          <a:effectLst/>
                        </a:rPr>
                        <a:t>Antipsychotic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medication that reduces the symptoms of psychosis, such as delusions, hallucinations and distorted reality</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4"/>
                  </a:ext>
                </a:extLst>
              </a:tr>
              <a:tr h="294746">
                <a:tc>
                  <a:txBody>
                    <a:bodyPr/>
                    <a:lstStyle/>
                    <a:p>
                      <a:pPr marL="0" marR="0" hangingPunct="0">
                        <a:spcBef>
                          <a:spcPts val="0"/>
                        </a:spcBef>
                        <a:spcAft>
                          <a:spcPts val="0"/>
                        </a:spcAft>
                      </a:pPr>
                      <a:r>
                        <a:rPr lang="en-US" sz="1000">
                          <a:effectLst/>
                        </a:rPr>
                        <a:t>Antiseptic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substance that stops or prevents the growth of various microorganisms on the skin</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5"/>
                  </a:ext>
                </a:extLst>
              </a:tr>
              <a:tr h="147373">
                <a:tc>
                  <a:txBody>
                    <a:bodyPr/>
                    <a:lstStyle/>
                    <a:p>
                      <a:pPr marL="0" marR="0" hangingPunct="0">
                        <a:spcBef>
                          <a:spcPts val="0"/>
                        </a:spcBef>
                        <a:spcAft>
                          <a:spcPts val="0"/>
                        </a:spcAft>
                      </a:pPr>
                      <a:r>
                        <a:rPr lang="en-US" sz="1000">
                          <a:effectLst/>
                        </a:rPr>
                        <a:t>Binging</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period of excessive indulgence as in eating or drinking</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6"/>
                  </a:ext>
                </a:extLst>
              </a:tr>
              <a:tr h="589493">
                <a:tc>
                  <a:txBody>
                    <a:bodyPr/>
                    <a:lstStyle/>
                    <a:p>
                      <a:pPr marL="0" marR="0" hangingPunct="0">
                        <a:spcBef>
                          <a:spcPts val="0"/>
                        </a:spcBef>
                        <a:spcAft>
                          <a:spcPts val="0"/>
                        </a:spcAft>
                      </a:pPr>
                      <a:r>
                        <a:rPr lang="en-US" sz="1000">
                          <a:effectLst/>
                        </a:rPr>
                        <a:t>Bipolar Disorder</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any of several mood disorders characterized usually by alternating episodes of depression and mania or by episodes of depression alternating with mild nonpsychotic excitement - called also bipolar affective disorder, bipolar illness, manic depression, manic-depressive psychosis</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7"/>
                  </a:ext>
                </a:extLst>
              </a:tr>
              <a:tr h="422856">
                <a:tc>
                  <a:txBody>
                    <a:bodyPr/>
                    <a:lstStyle/>
                    <a:p>
                      <a:pPr marL="0" marR="0" hangingPunct="0">
                        <a:spcBef>
                          <a:spcPts val="0"/>
                        </a:spcBef>
                        <a:spcAft>
                          <a:spcPts val="0"/>
                        </a:spcAft>
                      </a:pPr>
                      <a:r>
                        <a:rPr lang="en-US" sz="1000">
                          <a:effectLst/>
                        </a:rPr>
                        <a:t>Broad Spectrum Antibiotics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used to treat a wide range of disease causing bacteria</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8"/>
                  </a:ext>
                </a:extLst>
              </a:tr>
              <a:tr h="294746">
                <a:tc>
                  <a:txBody>
                    <a:bodyPr/>
                    <a:lstStyle/>
                    <a:p>
                      <a:pPr marL="0" marR="0" hangingPunct="0">
                        <a:spcBef>
                          <a:spcPts val="0"/>
                        </a:spcBef>
                        <a:spcAft>
                          <a:spcPts val="0"/>
                        </a:spcAft>
                      </a:pPr>
                      <a:r>
                        <a:rPr lang="en-US" sz="1000">
                          <a:effectLst/>
                        </a:rPr>
                        <a:t>Cerebral stimulants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prescribed for youth with ADD or ADHD often resulting in calmer behavior and better impulse control</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19"/>
                  </a:ext>
                </a:extLst>
              </a:tr>
              <a:tr h="294746">
                <a:tc>
                  <a:txBody>
                    <a:bodyPr/>
                    <a:lstStyle/>
                    <a:p>
                      <a:pPr marL="0" marR="0" hangingPunct="0">
                        <a:spcBef>
                          <a:spcPts val="0"/>
                        </a:spcBef>
                        <a:spcAft>
                          <a:spcPts val="0"/>
                        </a:spcAft>
                      </a:pPr>
                      <a:r>
                        <a:rPr lang="en-US" sz="1000">
                          <a:effectLst/>
                        </a:rPr>
                        <a:t>“Cheeked”</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Medication that has been hidden or attempted to be hidden inside the mouth, generally either in the cheek or under the tongue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0"/>
                  </a:ext>
                </a:extLst>
              </a:tr>
              <a:tr h="147373">
                <a:tc>
                  <a:txBody>
                    <a:bodyPr/>
                    <a:lstStyle/>
                    <a:p>
                      <a:pPr marL="0" marR="0" hangingPunct="0">
                        <a:spcBef>
                          <a:spcPts val="0"/>
                        </a:spcBef>
                        <a:spcAft>
                          <a:spcPts val="0"/>
                        </a:spcAft>
                      </a:pPr>
                      <a:r>
                        <a:rPr lang="en-US" sz="1000">
                          <a:effectLst/>
                        </a:rPr>
                        <a:t>Chronic</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A persistent or long lasting health condition.  Opposite of acute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1"/>
                  </a:ext>
                </a:extLst>
              </a:tr>
              <a:tr h="294746">
                <a:tc>
                  <a:txBody>
                    <a:bodyPr/>
                    <a:lstStyle/>
                    <a:p>
                      <a:pPr marL="0" marR="0" hangingPunct="0">
                        <a:spcBef>
                          <a:spcPts val="0"/>
                        </a:spcBef>
                        <a:spcAft>
                          <a:spcPts val="0"/>
                        </a:spcAft>
                      </a:pPr>
                      <a:r>
                        <a:rPr lang="en-US" sz="1000">
                          <a:effectLst/>
                        </a:rPr>
                        <a:t>Conjunctivitis</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a:effectLst/>
                        </a:rPr>
                        <a:t>Itchy swollen eyes that may be caused by allergies, foreign body or bacterial or viral infection.  Highly contagious.  (also called “pinkeye”)</a:t>
                      </a:r>
                      <a:endParaRPr lang="en-US" sz="100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2"/>
                  </a:ext>
                </a:extLst>
              </a:tr>
              <a:tr h="226463">
                <a:tc>
                  <a:txBody>
                    <a:bodyPr/>
                    <a:lstStyle/>
                    <a:p>
                      <a:pPr marL="0" marR="0" hangingPunct="0">
                        <a:spcBef>
                          <a:spcPts val="0"/>
                        </a:spcBef>
                        <a:spcAft>
                          <a:spcPts val="0"/>
                        </a:spcAft>
                      </a:pPr>
                      <a:r>
                        <a:rPr lang="en-US" sz="1000">
                          <a:effectLst/>
                        </a:rPr>
                        <a:t>Controlled substances</a:t>
                      </a:r>
                    </a:p>
                    <a:p>
                      <a:pPr marL="0" marR="0" hangingPunct="0">
                        <a:spcBef>
                          <a:spcPts val="0"/>
                        </a:spcBef>
                        <a:spcAft>
                          <a:spcPts val="0"/>
                        </a:spcAft>
                      </a:pPr>
                      <a:r>
                        <a:rPr lang="en-US" sz="1000">
                          <a:effectLst/>
                        </a:rPr>
                        <a:t> </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41828" marR="41828" marT="0" marB="0"/>
                </a:tc>
                <a:tc>
                  <a:txBody>
                    <a:bodyPr/>
                    <a:lstStyle/>
                    <a:p>
                      <a:pPr marL="0" marR="0" hangingPunct="0">
                        <a:spcBef>
                          <a:spcPts val="0"/>
                        </a:spcBef>
                        <a:spcAft>
                          <a:spcPts val="0"/>
                        </a:spcAft>
                      </a:pPr>
                      <a:r>
                        <a:rPr lang="en-US" sz="1000" dirty="0">
                          <a:effectLst/>
                        </a:rPr>
                        <a:t>Potentially addictive medications regulated by Federal laws</a:t>
                      </a:r>
                      <a:endParaRPr lang="en-US" sz="1000" dirty="0">
                        <a:effectLst/>
                        <a:latin typeface="Times New Roman" panose="02020603050405020304" pitchFamily="18" charset="0"/>
                        <a:ea typeface="Times New Roman" panose="02020603050405020304" pitchFamily="18" charset="0"/>
                      </a:endParaRPr>
                    </a:p>
                  </a:txBody>
                  <a:tcPr marL="41828" marR="41828" marT="0" marB="0"/>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8586239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5" y="163021"/>
            <a:ext cx="2512154" cy="2520358"/>
          </a:xfrm>
        </p:spPr>
        <p:txBody>
          <a:bodyPr>
            <a:normAutofit fontScale="90000"/>
          </a:bodyPr>
          <a:lstStyle/>
          <a:p>
            <a:r>
              <a:rPr lang="en-US" b="1" dirty="0"/>
              <a:t>Glossary of Medical Terms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1175000"/>
              </p:ext>
            </p:extLst>
          </p:nvPr>
        </p:nvGraphicFramePr>
        <p:xfrm>
          <a:off x="2777382" y="85455"/>
          <a:ext cx="7075919" cy="6747362"/>
        </p:xfrm>
        <a:graphic>
          <a:graphicData uri="http://schemas.openxmlformats.org/drawingml/2006/table">
            <a:tbl>
              <a:tblPr firstRow="1" firstCol="1" bandRow="1">
                <a:tableStyleId>{5C22544A-7EE6-4342-B048-85BDC9FD1C3A}</a:tableStyleId>
              </a:tblPr>
              <a:tblGrid>
                <a:gridCol w="1310202">
                  <a:extLst>
                    <a:ext uri="{9D8B030D-6E8A-4147-A177-3AD203B41FA5}">
                      <a16:colId xmlns:a16="http://schemas.microsoft.com/office/drawing/2014/main" val="20000"/>
                    </a:ext>
                  </a:extLst>
                </a:gridCol>
                <a:gridCol w="5765717">
                  <a:extLst>
                    <a:ext uri="{9D8B030D-6E8A-4147-A177-3AD203B41FA5}">
                      <a16:colId xmlns:a16="http://schemas.microsoft.com/office/drawing/2014/main" val="20001"/>
                    </a:ext>
                  </a:extLst>
                </a:gridCol>
              </a:tblGrid>
              <a:tr h="447404">
                <a:tc>
                  <a:txBody>
                    <a:bodyPr/>
                    <a:lstStyle/>
                    <a:p>
                      <a:pPr marL="0" marR="0" hangingPunct="0">
                        <a:spcBef>
                          <a:spcPts val="0"/>
                        </a:spcBef>
                        <a:spcAft>
                          <a:spcPts val="0"/>
                        </a:spcAft>
                      </a:pPr>
                      <a:r>
                        <a:rPr lang="en-US" sz="1000" dirty="0">
                          <a:effectLst/>
                        </a:rPr>
                        <a:t>Controlled substances</a:t>
                      </a:r>
                    </a:p>
                    <a:p>
                      <a:pPr marL="0" marR="0" hangingPunct="0">
                        <a:spcBef>
                          <a:spcPts val="0"/>
                        </a:spcBef>
                        <a:spcAft>
                          <a:spcPts val="0"/>
                        </a:spcAft>
                      </a:pPr>
                      <a:r>
                        <a:rPr lang="en-US" sz="1000" dirty="0">
                          <a:effectLst/>
                        </a:rPr>
                        <a:t> </a:t>
                      </a:r>
                    </a:p>
                    <a:p>
                      <a:pPr marL="0" marR="0" hangingPunct="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a:effectLst/>
                        </a:rPr>
                        <a:t>Potentially addictive medications regulated by Federal laws</a:t>
                      </a:r>
                      <a:endParaRPr lang="en-US" sz="100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0"/>
                  </a:ext>
                </a:extLst>
              </a:tr>
              <a:tr h="469978">
                <a:tc>
                  <a:txBody>
                    <a:bodyPr/>
                    <a:lstStyle/>
                    <a:p>
                      <a:pPr marL="0" marR="0" hangingPunct="0">
                        <a:spcBef>
                          <a:spcPts val="0"/>
                        </a:spcBef>
                        <a:spcAft>
                          <a:spcPts val="0"/>
                        </a:spcAft>
                      </a:pPr>
                      <a:r>
                        <a:rPr lang="en-US" sz="1000">
                          <a:effectLst/>
                        </a:rPr>
                        <a:t>Corticosteroids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(Also called "steroids") are medications prescribed to quickly reduce inflammation and pain. To maximize benefits, but minimize potential side effects, corticosteroids are usually prescribed in low doses or for short durations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1"/>
                  </a:ext>
                </a:extLst>
              </a:tr>
              <a:tr h="352483">
                <a:tc>
                  <a:txBody>
                    <a:bodyPr/>
                    <a:lstStyle/>
                    <a:p>
                      <a:pPr marL="0" marR="0" hangingPunct="0">
                        <a:spcBef>
                          <a:spcPts val="0"/>
                        </a:spcBef>
                        <a:spcAft>
                          <a:spcPts val="0"/>
                        </a:spcAft>
                      </a:pPr>
                      <a:r>
                        <a:rPr lang="en-US" sz="1000">
                          <a:effectLst/>
                        </a:rPr>
                        <a:t>Decongestant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broad class of </a:t>
                      </a:r>
                      <a:r>
                        <a:rPr lang="en-US" sz="1000" u="sng" dirty="0">
                          <a:effectLst/>
                        </a:rPr>
                        <a:t>medications</a:t>
                      </a:r>
                      <a:r>
                        <a:rPr lang="en-US" sz="1000" dirty="0">
                          <a:effectLst/>
                        </a:rPr>
                        <a:t> used to relieve </a:t>
                      </a:r>
                      <a:r>
                        <a:rPr lang="en-US" sz="1000" u="sng" dirty="0">
                          <a:effectLst/>
                        </a:rPr>
                        <a:t>nasal congestion</a:t>
                      </a:r>
                      <a:r>
                        <a:rPr lang="en-US" sz="1000" dirty="0">
                          <a:effectLst/>
                        </a:rPr>
                        <a:t>. Generally, they work by reducing </a:t>
                      </a:r>
                      <a:r>
                        <a:rPr lang="en-US" sz="1000" u="sng" dirty="0">
                          <a:effectLst/>
                        </a:rPr>
                        <a:t>swelling</a:t>
                      </a:r>
                      <a:r>
                        <a:rPr lang="en-US" sz="1000" dirty="0">
                          <a:effectLst/>
                        </a:rPr>
                        <a:t> of the </a:t>
                      </a:r>
                      <a:r>
                        <a:rPr lang="en-US" sz="1000" u="sng" dirty="0">
                          <a:effectLst/>
                        </a:rPr>
                        <a:t>mucous membranes</a:t>
                      </a:r>
                      <a:r>
                        <a:rPr lang="en-US" sz="1000" dirty="0">
                          <a:effectLst/>
                        </a:rPr>
                        <a:t> in the </a:t>
                      </a:r>
                      <a:r>
                        <a:rPr lang="en-US" sz="1000" u="sng" dirty="0">
                          <a:effectLst/>
                        </a:rPr>
                        <a:t>nasal</a:t>
                      </a:r>
                      <a:r>
                        <a:rPr lang="en-US" sz="1000" dirty="0">
                          <a:effectLst/>
                        </a:rPr>
                        <a:t> passages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2"/>
                  </a:ext>
                </a:extLst>
              </a:tr>
              <a:tr h="149135">
                <a:tc>
                  <a:txBody>
                    <a:bodyPr/>
                    <a:lstStyle/>
                    <a:p>
                      <a:pPr marL="0" marR="0" hangingPunct="0">
                        <a:spcBef>
                          <a:spcPts val="0"/>
                        </a:spcBef>
                        <a:spcAft>
                          <a:spcPts val="0"/>
                        </a:spcAft>
                      </a:pPr>
                      <a:r>
                        <a:rPr lang="en-US" sz="1000">
                          <a:effectLst/>
                        </a:rPr>
                        <a:t>Dermal</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Refers to skin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3"/>
                  </a:ext>
                </a:extLst>
              </a:tr>
              <a:tr h="352483">
                <a:tc>
                  <a:txBody>
                    <a:bodyPr/>
                    <a:lstStyle/>
                    <a:p>
                      <a:pPr marL="0" marR="0" hangingPunct="0">
                        <a:spcBef>
                          <a:spcPts val="0"/>
                        </a:spcBef>
                        <a:spcAft>
                          <a:spcPts val="0"/>
                        </a:spcAft>
                      </a:pPr>
                      <a:r>
                        <a:rPr lang="en-US" sz="1000">
                          <a:effectLst/>
                        </a:rPr>
                        <a:t>Dermatitis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Inflammation of the skin; the skin inflammation varies from mild irritation and redness to open sores, depending on the type of irritant, the body part affected, and sensitivity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4"/>
                  </a:ext>
                </a:extLst>
              </a:tr>
              <a:tr h="149135">
                <a:tc>
                  <a:txBody>
                    <a:bodyPr/>
                    <a:lstStyle/>
                    <a:p>
                      <a:pPr marL="0" marR="0" hangingPunct="0">
                        <a:spcBef>
                          <a:spcPts val="0"/>
                        </a:spcBef>
                        <a:spcAft>
                          <a:spcPts val="0"/>
                        </a:spcAft>
                      </a:pPr>
                      <a:r>
                        <a:rPr lang="en-US" sz="1000">
                          <a:effectLst/>
                        </a:rPr>
                        <a:t>Dyspnea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Difficulty in breathing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5"/>
                  </a:ext>
                </a:extLst>
              </a:tr>
              <a:tr h="149135">
                <a:tc>
                  <a:txBody>
                    <a:bodyPr/>
                    <a:lstStyle/>
                    <a:p>
                      <a:pPr marL="0" marR="0" hangingPunct="0">
                        <a:spcBef>
                          <a:spcPts val="0"/>
                        </a:spcBef>
                        <a:spcAft>
                          <a:spcPts val="0"/>
                        </a:spcAft>
                      </a:pPr>
                      <a:r>
                        <a:rPr lang="en-US" sz="1000">
                          <a:effectLst/>
                        </a:rPr>
                        <a:t>Dyspepsia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Indigestion, heartburn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6"/>
                  </a:ext>
                </a:extLst>
              </a:tr>
              <a:tr h="149135">
                <a:tc>
                  <a:txBody>
                    <a:bodyPr/>
                    <a:lstStyle/>
                    <a:p>
                      <a:pPr marL="0" marR="0" hangingPunct="0">
                        <a:spcBef>
                          <a:spcPts val="0"/>
                        </a:spcBef>
                        <a:spcAft>
                          <a:spcPts val="0"/>
                        </a:spcAft>
                      </a:pPr>
                      <a:r>
                        <a:rPr lang="en-US" sz="1000">
                          <a:effectLst/>
                        </a:rPr>
                        <a:t>Edema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Swelling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7"/>
                  </a:ext>
                </a:extLst>
              </a:tr>
              <a:tr h="234989">
                <a:tc>
                  <a:txBody>
                    <a:bodyPr/>
                    <a:lstStyle/>
                    <a:p>
                      <a:pPr marL="0" marR="0" hangingPunct="0">
                        <a:spcBef>
                          <a:spcPts val="0"/>
                        </a:spcBef>
                        <a:spcAft>
                          <a:spcPts val="0"/>
                        </a:spcAft>
                      </a:pPr>
                      <a:r>
                        <a:rPr lang="en-US" sz="1000">
                          <a:effectLst/>
                        </a:rPr>
                        <a:t>Enteric Coating</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substance covering a tablet that will not dissolve until reaching the small intestine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8"/>
                  </a:ext>
                </a:extLst>
              </a:tr>
              <a:tr h="298269">
                <a:tc>
                  <a:txBody>
                    <a:bodyPr/>
                    <a:lstStyle/>
                    <a:p>
                      <a:pPr marL="0" marR="0" hangingPunct="0">
                        <a:spcBef>
                          <a:spcPts val="0"/>
                        </a:spcBef>
                        <a:spcAft>
                          <a:spcPts val="0"/>
                        </a:spcAft>
                      </a:pPr>
                      <a:r>
                        <a:rPr lang="en-US" sz="1000">
                          <a:effectLst/>
                        </a:rPr>
                        <a:t>EpiPen®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disposable pre-filled injectable medication prescribed for treating severe allergic reactions causing respiratory distress (anaphylaxis)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09"/>
                  </a:ext>
                </a:extLst>
              </a:tr>
              <a:tr h="149135">
                <a:tc>
                  <a:txBody>
                    <a:bodyPr/>
                    <a:lstStyle/>
                    <a:p>
                      <a:pPr marL="0" marR="0" hangingPunct="0">
                        <a:spcBef>
                          <a:spcPts val="0"/>
                        </a:spcBef>
                        <a:spcAft>
                          <a:spcPts val="0"/>
                        </a:spcAft>
                      </a:pPr>
                      <a:r>
                        <a:rPr lang="en-US" sz="1000">
                          <a:effectLst/>
                        </a:rPr>
                        <a:t>Epilepsy</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neurological disorder that causes recurrent seizures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0"/>
                  </a:ext>
                </a:extLst>
              </a:tr>
              <a:tr h="149135">
                <a:tc>
                  <a:txBody>
                    <a:bodyPr/>
                    <a:lstStyle/>
                    <a:p>
                      <a:pPr marL="0" marR="0" hangingPunct="0">
                        <a:spcBef>
                          <a:spcPts val="0"/>
                        </a:spcBef>
                        <a:spcAft>
                          <a:spcPts val="0"/>
                        </a:spcAft>
                      </a:pPr>
                      <a:r>
                        <a:rPr lang="en-US" sz="1000">
                          <a:effectLst/>
                        </a:rPr>
                        <a:t>Expectorant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medication that loosens mucous from the respiratory tract</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1"/>
                  </a:ext>
                </a:extLst>
              </a:tr>
              <a:tr h="149135">
                <a:tc>
                  <a:txBody>
                    <a:bodyPr/>
                    <a:lstStyle/>
                    <a:p>
                      <a:pPr marL="0" marR="0" hangingPunct="0">
                        <a:spcBef>
                          <a:spcPts val="0"/>
                        </a:spcBef>
                        <a:spcAft>
                          <a:spcPts val="0"/>
                        </a:spcAft>
                      </a:pPr>
                      <a:r>
                        <a:rPr lang="en-US" sz="1000">
                          <a:effectLst/>
                        </a:rPr>
                        <a:t>Feces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also called stool</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2"/>
                  </a:ext>
                </a:extLst>
              </a:tr>
              <a:tr h="234989">
                <a:tc>
                  <a:txBody>
                    <a:bodyPr/>
                    <a:lstStyle/>
                    <a:p>
                      <a:pPr marL="0" marR="0" hangingPunct="0">
                        <a:spcBef>
                          <a:spcPts val="0"/>
                        </a:spcBef>
                        <a:spcAft>
                          <a:spcPts val="0"/>
                        </a:spcAft>
                      </a:pPr>
                      <a:r>
                        <a:rPr lang="en-US" sz="1000">
                          <a:effectLst/>
                        </a:rPr>
                        <a:t>Finger cot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close fitting sheath worn at the end of a finger as a device for protection of the finger</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3"/>
                  </a:ext>
                </a:extLst>
              </a:tr>
              <a:tr h="298269">
                <a:tc>
                  <a:txBody>
                    <a:bodyPr/>
                    <a:lstStyle/>
                    <a:p>
                      <a:pPr marL="0" marR="0" hangingPunct="0">
                        <a:spcBef>
                          <a:spcPts val="0"/>
                        </a:spcBef>
                        <a:spcAft>
                          <a:spcPts val="0"/>
                        </a:spcAft>
                      </a:pPr>
                      <a:r>
                        <a:rPr lang="en-US" sz="1000">
                          <a:effectLst/>
                        </a:rPr>
                        <a:t>Flat Affect</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Lack of emotional response; no expression of feelings; talking in monotone voice or having lack of facial expression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4"/>
                  </a:ext>
                </a:extLst>
              </a:tr>
              <a:tr h="149135">
                <a:tc>
                  <a:txBody>
                    <a:bodyPr/>
                    <a:lstStyle/>
                    <a:p>
                      <a:pPr marL="0" marR="0" hangingPunct="0">
                        <a:spcBef>
                          <a:spcPts val="0"/>
                        </a:spcBef>
                        <a:spcAft>
                          <a:spcPts val="0"/>
                        </a:spcAft>
                      </a:pPr>
                      <a:r>
                        <a:rPr lang="en-US" sz="1000">
                          <a:effectLst/>
                        </a:rPr>
                        <a:t>Fungicidal</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medication used to kill fungus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5"/>
                  </a:ext>
                </a:extLst>
              </a:tr>
              <a:tr h="149135">
                <a:tc>
                  <a:txBody>
                    <a:bodyPr/>
                    <a:lstStyle/>
                    <a:p>
                      <a:pPr marL="0" marR="0" hangingPunct="0">
                        <a:spcBef>
                          <a:spcPts val="0"/>
                        </a:spcBef>
                        <a:spcAft>
                          <a:spcPts val="0"/>
                        </a:spcAft>
                      </a:pPr>
                      <a:r>
                        <a:rPr lang="en-US" sz="1000">
                          <a:effectLst/>
                        </a:rPr>
                        <a:t>Grandiosity</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False or exaggerated belief in one’s own worth</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6"/>
                  </a:ext>
                </a:extLst>
              </a:tr>
              <a:tr h="234989">
                <a:tc>
                  <a:txBody>
                    <a:bodyPr/>
                    <a:lstStyle/>
                    <a:p>
                      <a:pPr marL="0" marR="0" hangingPunct="0">
                        <a:spcBef>
                          <a:spcPts val="0"/>
                        </a:spcBef>
                        <a:spcAft>
                          <a:spcPts val="0"/>
                        </a:spcAft>
                      </a:pPr>
                      <a:r>
                        <a:rPr lang="en-US" sz="1000">
                          <a:effectLst/>
                        </a:rPr>
                        <a:t>Grand Mal Seizure</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major epileptic seizure involving the entire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7"/>
                  </a:ext>
                </a:extLst>
              </a:tr>
              <a:tr h="234989">
                <a:tc>
                  <a:txBody>
                    <a:bodyPr/>
                    <a:lstStyle/>
                    <a:p>
                      <a:pPr marL="0" marR="0" hangingPunct="0">
                        <a:spcBef>
                          <a:spcPts val="0"/>
                        </a:spcBef>
                        <a:spcAft>
                          <a:spcPts val="0"/>
                        </a:spcAft>
                      </a:pPr>
                      <a:r>
                        <a:rPr lang="en-US" sz="1000">
                          <a:effectLst/>
                        </a:rPr>
                        <a:t>Hallucinations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Perceived sights, sounds, tastes, smells, or sensations that are not actually there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8"/>
                  </a:ext>
                </a:extLst>
              </a:tr>
              <a:tr h="234989">
                <a:tc>
                  <a:txBody>
                    <a:bodyPr/>
                    <a:lstStyle/>
                    <a:p>
                      <a:pPr marL="0" marR="0" hangingPunct="0">
                        <a:spcBef>
                          <a:spcPts val="0"/>
                        </a:spcBef>
                        <a:spcAft>
                          <a:spcPts val="0"/>
                        </a:spcAft>
                      </a:pPr>
                      <a:r>
                        <a:rPr lang="en-US" sz="1000">
                          <a:effectLst/>
                        </a:rPr>
                        <a:t>Hypertension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High blood pressure readings above the “normal” range appropriate for age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19"/>
                  </a:ext>
                </a:extLst>
              </a:tr>
              <a:tr h="149135">
                <a:tc>
                  <a:txBody>
                    <a:bodyPr/>
                    <a:lstStyle/>
                    <a:p>
                      <a:pPr marL="0" marR="0" hangingPunct="0">
                        <a:spcBef>
                          <a:spcPts val="0"/>
                        </a:spcBef>
                        <a:spcAft>
                          <a:spcPts val="0"/>
                        </a:spcAft>
                      </a:pPr>
                      <a:r>
                        <a:rPr lang="en-US" sz="1000">
                          <a:effectLst/>
                        </a:rPr>
                        <a:t>Hypoglycemia</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Abnormally low blood sugar</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0"/>
                  </a:ext>
                </a:extLst>
              </a:tr>
              <a:tr h="298269">
                <a:tc>
                  <a:txBody>
                    <a:bodyPr/>
                    <a:lstStyle/>
                    <a:p>
                      <a:pPr marL="0" marR="0" hangingPunct="0">
                        <a:spcBef>
                          <a:spcPts val="0"/>
                        </a:spcBef>
                        <a:spcAft>
                          <a:spcPts val="0"/>
                        </a:spcAft>
                      </a:pPr>
                      <a:r>
                        <a:rPr lang="en-US" sz="1000">
                          <a:effectLst/>
                        </a:rPr>
                        <a:t>Hypothyroidism</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condition of the thyroid gland characterized by low energy, weight gain and often can mimic depression</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1"/>
                  </a:ext>
                </a:extLst>
              </a:tr>
              <a:tr h="298269">
                <a:tc>
                  <a:txBody>
                    <a:bodyPr/>
                    <a:lstStyle/>
                    <a:p>
                      <a:pPr marL="0" marR="0" hangingPunct="0">
                        <a:spcBef>
                          <a:spcPts val="0"/>
                        </a:spcBef>
                        <a:spcAft>
                          <a:spcPts val="0"/>
                        </a:spcAft>
                      </a:pPr>
                      <a:r>
                        <a:rPr lang="en-US" sz="1000">
                          <a:effectLst/>
                        </a:rPr>
                        <a:t>Inflammation</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 response of the immune system to injury or destruction of cells. Symptoms may include redness, heat, pain and swelling</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2"/>
                  </a:ext>
                </a:extLst>
              </a:tr>
              <a:tr h="149135">
                <a:tc>
                  <a:txBody>
                    <a:bodyPr/>
                    <a:lstStyle/>
                    <a:p>
                      <a:pPr marL="0" marR="0" hangingPunct="0">
                        <a:spcBef>
                          <a:spcPts val="0"/>
                        </a:spcBef>
                        <a:spcAft>
                          <a:spcPts val="0"/>
                        </a:spcAft>
                      </a:pPr>
                      <a:r>
                        <a:rPr lang="en-US" sz="1000">
                          <a:effectLst/>
                        </a:rPr>
                        <a:t>Jaundice</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(Icterus) Yellowing of the whites of the eyes, skin and body fluids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3"/>
                  </a:ext>
                </a:extLst>
              </a:tr>
              <a:tr h="149135">
                <a:tc>
                  <a:txBody>
                    <a:bodyPr/>
                    <a:lstStyle/>
                    <a:p>
                      <a:pPr marL="0" marR="0" hangingPunct="0">
                        <a:spcBef>
                          <a:spcPts val="0"/>
                        </a:spcBef>
                        <a:spcAft>
                          <a:spcPts val="0"/>
                        </a:spcAft>
                      </a:pPr>
                      <a:r>
                        <a:rPr lang="en-US" sz="1000">
                          <a:effectLst/>
                        </a:rPr>
                        <a:t>Lacerations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Cuts or scratches on the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4"/>
                  </a:ext>
                </a:extLst>
              </a:tr>
              <a:tr h="149135">
                <a:tc>
                  <a:txBody>
                    <a:bodyPr/>
                    <a:lstStyle/>
                    <a:p>
                      <a:pPr marL="0" marR="0" hangingPunct="0">
                        <a:spcBef>
                          <a:spcPts val="0"/>
                        </a:spcBef>
                        <a:spcAft>
                          <a:spcPts val="0"/>
                        </a:spcAft>
                      </a:pPr>
                      <a:r>
                        <a:rPr lang="en-US" sz="1000">
                          <a:effectLst/>
                        </a:rPr>
                        <a:t>Laxatives</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Medications that will cause evacuation of feces (stool) from the body</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5"/>
                  </a:ext>
                </a:extLst>
              </a:tr>
              <a:tr h="149135">
                <a:tc>
                  <a:txBody>
                    <a:bodyPr/>
                    <a:lstStyle/>
                    <a:p>
                      <a:pPr marL="0" marR="0" hangingPunct="0">
                        <a:spcBef>
                          <a:spcPts val="0"/>
                        </a:spcBef>
                        <a:spcAft>
                          <a:spcPts val="0"/>
                        </a:spcAft>
                      </a:pPr>
                      <a:r>
                        <a:rPr lang="en-US" sz="1000">
                          <a:effectLst/>
                        </a:rPr>
                        <a:t>Lethargic</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Drowsy or sluggish, difficult to stay awake</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6"/>
                  </a:ext>
                </a:extLst>
              </a:tr>
              <a:tr h="587473">
                <a:tc>
                  <a:txBody>
                    <a:bodyPr/>
                    <a:lstStyle/>
                    <a:p>
                      <a:pPr marL="0" marR="0" hangingPunct="0">
                        <a:spcBef>
                          <a:spcPts val="0"/>
                        </a:spcBef>
                        <a:spcAft>
                          <a:spcPts val="0"/>
                        </a:spcAft>
                      </a:pPr>
                      <a:r>
                        <a:rPr lang="en-US" sz="1000">
                          <a:effectLst/>
                        </a:rPr>
                        <a:t>Licensed Practitioner</a:t>
                      </a:r>
                      <a:endParaRPr lang="en-US" sz="1000">
                        <a:effectLst/>
                        <a:latin typeface="Times New Roman" panose="02020603050405020304" pitchFamily="18" charset="0"/>
                        <a:ea typeface="Times New Roman" panose="02020603050405020304" pitchFamily="18" charset="0"/>
                      </a:endParaRPr>
                    </a:p>
                  </a:txBody>
                  <a:tcPr marL="37930" marR="37930" marT="0" marB="0"/>
                </a:tc>
                <a:tc>
                  <a:txBody>
                    <a:bodyPr/>
                    <a:lstStyle/>
                    <a:p>
                      <a:pPr marL="0" marR="0" hangingPunct="0">
                        <a:spcBef>
                          <a:spcPts val="0"/>
                        </a:spcBef>
                        <a:spcAft>
                          <a:spcPts val="0"/>
                        </a:spcAft>
                      </a:pPr>
                      <a:r>
                        <a:rPr lang="en-US" sz="1000" dirty="0">
                          <a:effectLst/>
                        </a:rPr>
                        <a:t>An individual who has been granted a license to practice within the parameters designated by the board of record.  The KBN grants licenses to RNs, APRNs and LPNs.  The Kentucky Medical Board grants licenses to physicians and the Kentucky Board of Pharmacy grants licenses to pharmacists</a:t>
                      </a:r>
                      <a:endParaRPr lang="en-US" sz="1000" dirty="0">
                        <a:effectLst/>
                        <a:latin typeface="Times New Roman" panose="02020603050405020304" pitchFamily="18" charset="0"/>
                        <a:ea typeface="Times New Roman" panose="02020603050405020304" pitchFamily="18" charset="0"/>
                      </a:endParaRPr>
                    </a:p>
                  </a:txBody>
                  <a:tcPr marL="37930" marR="37930" marT="0" marB="0"/>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5481487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88" y="214296"/>
            <a:ext cx="2512154" cy="2528904"/>
          </a:xfrm>
        </p:spPr>
        <p:txBody>
          <a:bodyPr>
            <a:normAutofit fontScale="90000"/>
          </a:bodyPr>
          <a:lstStyle/>
          <a:p>
            <a:r>
              <a:rPr lang="en-US" b="1" dirty="0"/>
              <a:t>Glossary of Medical Terms </a:t>
            </a:r>
            <a:r>
              <a:rPr lang="en-US" b="1" dirty="0">
                <a:solidFill>
                  <a:schemeClr val="bg1"/>
                </a:solidFill>
              </a:rPr>
              <a:t>Page 2</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9649762"/>
              </p:ext>
            </p:extLst>
          </p:nvPr>
        </p:nvGraphicFramePr>
        <p:xfrm>
          <a:off x="2837204" y="111099"/>
          <a:ext cx="6640081" cy="6649796"/>
        </p:xfrm>
        <a:graphic>
          <a:graphicData uri="http://schemas.openxmlformats.org/drawingml/2006/table">
            <a:tbl>
              <a:tblPr firstRow="1" firstCol="1" bandRow="1">
                <a:tableStyleId>{5C22544A-7EE6-4342-B048-85BDC9FD1C3A}</a:tableStyleId>
              </a:tblPr>
              <a:tblGrid>
                <a:gridCol w="1262372">
                  <a:extLst>
                    <a:ext uri="{9D8B030D-6E8A-4147-A177-3AD203B41FA5}">
                      <a16:colId xmlns:a16="http://schemas.microsoft.com/office/drawing/2014/main" val="20000"/>
                    </a:ext>
                  </a:extLst>
                </a:gridCol>
                <a:gridCol w="5377709">
                  <a:extLst>
                    <a:ext uri="{9D8B030D-6E8A-4147-A177-3AD203B41FA5}">
                      <a16:colId xmlns:a16="http://schemas.microsoft.com/office/drawing/2014/main" val="20001"/>
                    </a:ext>
                  </a:extLst>
                </a:gridCol>
              </a:tblGrid>
              <a:tr h="166244">
                <a:tc>
                  <a:txBody>
                    <a:bodyPr/>
                    <a:lstStyle/>
                    <a:p>
                      <a:pPr marL="0" marR="0" hangingPunct="0">
                        <a:spcBef>
                          <a:spcPts val="0"/>
                        </a:spcBef>
                        <a:spcAft>
                          <a:spcPts val="0"/>
                        </a:spcAft>
                      </a:pPr>
                      <a:r>
                        <a:rPr lang="en-US" sz="1000" dirty="0">
                          <a:effectLst/>
                        </a:rPr>
                        <a:t>Mania</a:t>
                      </a:r>
                      <a:endParaRPr lang="en-US" sz="1000" dirty="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Mental state of extreme excitement and activity (Manic)</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0"/>
                  </a:ext>
                </a:extLst>
              </a:tr>
              <a:tr h="498735">
                <a:tc>
                  <a:txBody>
                    <a:bodyPr/>
                    <a:lstStyle/>
                    <a:p>
                      <a:pPr marL="0" marR="0" hangingPunct="0">
                        <a:spcBef>
                          <a:spcPts val="0"/>
                        </a:spcBef>
                        <a:spcAft>
                          <a:spcPts val="0"/>
                        </a:spcAft>
                      </a:pPr>
                      <a:r>
                        <a:rPr lang="en-US" sz="1000">
                          <a:effectLst/>
                        </a:rPr>
                        <a:t>MAR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 Administration Record; documentation record for medications given</a:t>
                      </a:r>
                    </a:p>
                    <a:p>
                      <a:pPr marL="0" marR="0" hangingPunct="0">
                        <a:spcBef>
                          <a:spcPts val="0"/>
                        </a:spcBef>
                        <a:spcAft>
                          <a:spcPts val="0"/>
                        </a:spcAft>
                      </a:pPr>
                      <a:r>
                        <a:rPr lang="en-US" sz="1000">
                          <a:effectLst/>
                        </a:rPr>
                        <a:t> </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1"/>
                  </a:ext>
                </a:extLst>
              </a:tr>
              <a:tr h="498735">
                <a:tc>
                  <a:txBody>
                    <a:bodyPr/>
                    <a:lstStyle/>
                    <a:p>
                      <a:pPr marL="0" marR="0" hangingPunct="0">
                        <a:spcBef>
                          <a:spcPts val="0"/>
                        </a:spcBef>
                        <a:spcAft>
                          <a:spcPts val="0"/>
                        </a:spcAft>
                      </a:pPr>
                      <a:r>
                        <a:rPr lang="en-US" sz="1000" dirty="0">
                          <a:effectLst/>
                        </a:rPr>
                        <a:t>Narcolepsy</a:t>
                      </a:r>
                      <a:endParaRPr lang="en-US" sz="1000" dirty="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chronic sleep disorder in which a person experiences extreme tiredness and possibly falls asleep during inappropriate times, such as at work or school</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2"/>
                  </a:ext>
                </a:extLst>
              </a:tr>
              <a:tr h="332490">
                <a:tc>
                  <a:txBody>
                    <a:bodyPr/>
                    <a:lstStyle/>
                    <a:p>
                      <a:pPr marL="0" marR="0" hangingPunct="0">
                        <a:spcBef>
                          <a:spcPts val="0"/>
                        </a:spcBef>
                        <a:spcAft>
                          <a:spcPts val="0"/>
                        </a:spcAft>
                      </a:pPr>
                      <a:r>
                        <a:rPr lang="en-US" sz="1000">
                          <a:effectLst/>
                        </a:rPr>
                        <a:t>Nebulizer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device used to administer medication in the form of a liquid mist into the airways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3"/>
                  </a:ext>
                </a:extLst>
              </a:tr>
              <a:tr h="498735">
                <a:tc>
                  <a:txBody>
                    <a:bodyPr/>
                    <a:lstStyle/>
                    <a:p>
                      <a:pPr marL="0" marR="0" hangingPunct="0">
                        <a:spcBef>
                          <a:spcPts val="0"/>
                        </a:spcBef>
                        <a:spcAft>
                          <a:spcPts val="0"/>
                        </a:spcAft>
                      </a:pPr>
                      <a:r>
                        <a:rPr lang="en-US" sz="1000">
                          <a:effectLst/>
                        </a:rPr>
                        <a:t>Non-controlled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Non-controlled medications – Medications with no history of addictive potential; not governed by the same laws and storage requirements as for controlled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4"/>
                  </a:ext>
                </a:extLst>
              </a:tr>
              <a:tr h="166244">
                <a:tc>
                  <a:txBody>
                    <a:bodyPr/>
                    <a:lstStyle/>
                    <a:p>
                      <a:pPr marL="0" marR="0" hangingPunct="0">
                        <a:spcBef>
                          <a:spcPts val="0"/>
                        </a:spcBef>
                        <a:spcAft>
                          <a:spcPts val="0"/>
                        </a:spcAft>
                      </a:pPr>
                      <a:r>
                        <a:rPr lang="en-US" sz="1000">
                          <a:effectLst/>
                        </a:rPr>
                        <a:t>Ophthalmic</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Pertaining to the eyes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5"/>
                  </a:ext>
                </a:extLst>
              </a:tr>
              <a:tr h="332490">
                <a:tc>
                  <a:txBody>
                    <a:bodyPr/>
                    <a:lstStyle/>
                    <a:p>
                      <a:pPr marL="0" marR="0" hangingPunct="0">
                        <a:spcBef>
                          <a:spcPts val="0"/>
                        </a:spcBef>
                        <a:spcAft>
                          <a:spcPts val="0"/>
                        </a:spcAft>
                      </a:pPr>
                      <a:r>
                        <a:rPr lang="en-US" sz="1000">
                          <a:effectLst/>
                        </a:rPr>
                        <a:t>Oral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drugs that are given by mouth</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6"/>
                  </a:ext>
                </a:extLst>
              </a:tr>
              <a:tr h="166244">
                <a:tc>
                  <a:txBody>
                    <a:bodyPr/>
                    <a:lstStyle/>
                    <a:p>
                      <a:pPr marL="0" marR="0" hangingPunct="0">
                        <a:spcBef>
                          <a:spcPts val="0"/>
                        </a:spcBef>
                        <a:spcAft>
                          <a:spcPts val="0"/>
                        </a:spcAft>
                      </a:pPr>
                      <a:r>
                        <a:rPr lang="en-US" sz="1000">
                          <a:effectLst/>
                        </a:rPr>
                        <a:t>Otic</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pertaining to or concerning the ear</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7"/>
                  </a:ext>
                </a:extLst>
              </a:tr>
              <a:tr h="498735">
                <a:tc>
                  <a:txBody>
                    <a:bodyPr/>
                    <a:lstStyle/>
                    <a:p>
                      <a:pPr marL="0" marR="0" hangingPunct="0">
                        <a:spcBef>
                          <a:spcPts val="0"/>
                        </a:spcBef>
                        <a:spcAft>
                          <a:spcPts val="0"/>
                        </a:spcAft>
                      </a:pPr>
                      <a:r>
                        <a:rPr lang="en-US" sz="1000">
                          <a:effectLst/>
                        </a:rPr>
                        <a:t>Over the Counter (OTC)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that may be purchased without a prescription, such as Tylenol® or Advil®</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8"/>
                  </a:ext>
                </a:extLst>
              </a:tr>
              <a:tr h="332490">
                <a:tc>
                  <a:txBody>
                    <a:bodyPr/>
                    <a:lstStyle/>
                    <a:p>
                      <a:pPr marL="0" marR="0" hangingPunct="0">
                        <a:spcBef>
                          <a:spcPts val="0"/>
                        </a:spcBef>
                        <a:spcAft>
                          <a:spcPts val="0"/>
                        </a:spcAft>
                      </a:pPr>
                      <a:r>
                        <a:rPr lang="en-US" sz="1000">
                          <a:effectLst/>
                        </a:rPr>
                        <a:t>Paranoid Disorder</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An excessive anxiety or fear concerning one’s own well being</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09"/>
                  </a:ext>
                </a:extLst>
              </a:tr>
              <a:tr h="332490">
                <a:tc>
                  <a:txBody>
                    <a:bodyPr/>
                    <a:lstStyle/>
                    <a:p>
                      <a:pPr marL="0" marR="0" hangingPunct="0">
                        <a:spcBef>
                          <a:spcPts val="0"/>
                        </a:spcBef>
                        <a:spcAft>
                          <a:spcPts val="0"/>
                        </a:spcAft>
                      </a:pPr>
                      <a:r>
                        <a:rPr lang="en-US" sz="1000">
                          <a:effectLst/>
                        </a:rPr>
                        <a:t>PRN Medications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ordered to be given only on an “as needed” basis, such as Tylenol for a headache</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0"/>
                  </a:ext>
                </a:extLst>
              </a:tr>
              <a:tr h="166244">
                <a:tc>
                  <a:txBody>
                    <a:bodyPr/>
                    <a:lstStyle/>
                    <a:p>
                      <a:pPr marL="0" marR="0" hangingPunct="0">
                        <a:spcBef>
                          <a:spcPts val="0"/>
                        </a:spcBef>
                        <a:spcAft>
                          <a:spcPts val="0"/>
                        </a:spcAft>
                      </a:pPr>
                      <a:r>
                        <a:rPr lang="en-US" sz="1000">
                          <a:effectLst/>
                        </a:rPr>
                        <a:t>Psoriasis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Chronic skin disease with scaly red patches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1"/>
                  </a:ext>
                </a:extLst>
              </a:tr>
              <a:tr h="332490">
                <a:tc>
                  <a:txBody>
                    <a:bodyPr/>
                    <a:lstStyle/>
                    <a:p>
                      <a:pPr marL="0" marR="0" hangingPunct="0">
                        <a:spcBef>
                          <a:spcPts val="0"/>
                        </a:spcBef>
                        <a:spcAft>
                          <a:spcPts val="0"/>
                        </a:spcAft>
                      </a:pPr>
                      <a:r>
                        <a:rPr lang="en-US" sz="1000">
                          <a:effectLst/>
                        </a:rPr>
                        <a:t>Psychotherapeutic Agents</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classification of medication used to treat mental disorders, may be prescribed to treat depression, psychosis or bipolar disorders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2"/>
                  </a:ext>
                </a:extLst>
              </a:tr>
              <a:tr h="332490">
                <a:tc>
                  <a:txBody>
                    <a:bodyPr/>
                    <a:lstStyle/>
                    <a:p>
                      <a:pPr marL="0" marR="0" hangingPunct="0">
                        <a:spcBef>
                          <a:spcPts val="0"/>
                        </a:spcBef>
                        <a:spcAft>
                          <a:spcPts val="0"/>
                        </a:spcAft>
                      </a:pPr>
                      <a:r>
                        <a:rPr lang="en-US" sz="1000">
                          <a:effectLst/>
                        </a:rPr>
                        <a:t>Route of Administration</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How a medication is to be given, such as by mouth, on the </a:t>
                      </a:r>
                    </a:p>
                    <a:p>
                      <a:pPr marL="0" marR="0" hangingPunct="0">
                        <a:spcBef>
                          <a:spcPts val="0"/>
                        </a:spcBef>
                        <a:spcAft>
                          <a:spcPts val="0"/>
                        </a:spcAft>
                      </a:pPr>
                      <a:r>
                        <a:rPr lang="en-US" sz="1000">
                          <a:effectLst/>
                        </a:rPr>
                        <a:t>skin (topical), etc.</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3"/>
                  </a:ext>
                </a:extLst>
              </a:tr>
              <a:tr h="332490">
                <a:tc>
                  <a:txBody>
                    <a:bodyPr/>
                    <a:lstStyle/>
                    <a:p>
                      <a:pPr marL="0" marR="0" hangingPunct="0">
                        <a:spcBef>
                          <a:spcPts val="0"/>
                        </a:spcBef>
                        <a:spcAft>
                          <a:spcPts val="0"/>
                        </a:spcAft>
                      </a:pPr>
                      <a:r>
                        <a:rPr lang="en-US" sz="1000">
                          <a:effectLst/>
                        </a:rPr>
                        <a:t>Seizure</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brief, excessive discharge of electrical activity in the brain that alters one or more of the following:  movement, sensation, behavior, awareness</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4"/>
                  </a:ext>
                </a:extLst>
              </a:tr>
              <a:tr h="664980">
                <a:tc>
                  <a:txBody>
                    <a:bodyPr/>
                    <a:lstStyle/>
                    <a:p>
                      <a:pPr marL="0" marR="0" hangingPunct="0">
                        <a:spcBef>
                          <a:spcPts val="0"/>
                        </a:spcBef>
                        <a:spcAft>
                          <a:spcPts val="0"/>
                        </a:spcAft>
                      </a:pPr>
                      <a:r>
                        <a:rPr lang="en-US" sz="1000">
                          <a:effectLst/>
                        </a:rPr>
                        <a:t>Tardive Dyskinesia (TD)</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A neurological disorder that may be due to long term and/or high does use of some antipsychotic medications; characterized by abnormal repetitive, involuntary movement of the face, such as grimacing, lip smacking, or rapid eye blinking</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5"/>
                  </a:ext>
                </a:extLst>
              </a:tr>
              <a:tr h="332490">
                <a:tc>
                  <a:txBody>
                    <a:bodyPr/>
                    <a:lstStyle/>
                    <a:p>
                      <a:pPr marL="0" marR="0" hangingPunct="0">
                        <a:spcBef>
                          <a:spcPts val="0"/>
                        </a:spcBef>
                        <a:spcAft>
                          <a:spcPts val="0"/>
                        </a:spcAft>
                      </a:pPr>
                      <a:r>
                        <a:rPr lang="en-US" sz="1000">
                          <a:effectLst/>
                        </a:rPr>
                        <a:t>Topical medication</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a:effectLst/>
                        </a:rPr>
                        <a:t>Medications applied to the skin</a:t>
                      </a:r>
                      <a:endParaRPr lang="en-US" sz="100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6"/>
                  </a:ext>
                </a:extLst>
              </a:tr>
              <a:tr h="664980">
                <a:tc>
                  <a:txBody>
                    <a:bodyPr/>
                    <a:lstStyle/>
                    <a:p>
                      <a:pPr marL="0" marR="0" hangingPunct="0">
                        <a:spcBef>
                          <a:spcPts val="0"/>
                        </a:spcBef>
                        <a:spcAft>
                          <a:spcPts val="0"/>
                        </a:spcAft>
                      </a:pPr>
                      <a:r>
                        <a:rPr lang="en-US" sz="1000">
                          <a:effectLst/>
                        </a:rPr>
                        <a:t>Tourette Syndrome</a:t>
                      </a:r>
                      <a:endParaRPr lang="en-US" sz="1000">
                        <a:effectLst/>
                        <a:latin typeface="Times New Roman" panose="02020603050405020304" pitchFamily="18" charset="0"/>
                        <a:ea typeface="Times New Roman" panose="02020603050405020304" pitchFamily="18" charset="0"/>
                      </a:endParaRPr>
                    </a:p>
                  </a:txBody>
                  <a:tcPr marL="46464" marR="46464" marT="0" marB="0"/>
                </a:tc>
                <a:tc>
                  <a:txBody>
                    <a:bodyPr/>
                    <a:lstStyle/>
                    <a:p>
                      <a:pPr marL="0" marR="0" hangingPunct="0">
                        <a:spcBef>
                          <a:spcPts val="0"/>
                        </a:spcBef>
                        <a:spcAft>
                          <a:spcPts val="0"/>
                        </a:spcAft>
                      </a:pPr>
                      <a:r>
                        <a:rPr lang="en-US" sz="1000" dirty="0">
                          <a:effectLst/>
                        </a:rPr>
                        <a:t>A neurological disorder characterized by unusual, involuntary movements or sounds, called tics. Common tics are throat-clearing and blinking.  May occur with other neurological disorders such as ADHD, Obsessive-Compulsive Disorder (OCD), anxiety or depression</a:t>
                      </a:r>
                      <a:endParaRPr lang="en-US" sz="1000" dirty="0">
                        <a:effectLst/>
                        <a:latin typeface="Times New Roman" panose="02020603050405020304" pitchFamily="18" charset="0"/>
                        <a:ea typeface="Times New Roman" panose="02020603050405020304" pitchFamily="18" charset="0"/>
                      </a:endParaRPr>
                    </a:p>
                  </a:txBody>
                  <a:tcPr marL="46464" marR="46464"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35081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KBN Legal Authority</a:t>
            </a:r>
          </a:p>
        </p:txBody>
      </p:sp>
      <p:sp>
        <p:nvSpPr>
          <p:cNvPr id="3" name="Text Placeholder 2"/>
          <p:cNvSpPr>
            <a:spLocks noGrp="1"/>
          </p:cNvSpPr>
          <p:nvPr>
            <p:ph type="body" sz="quarter" idx="13"/>
          </p:nvPr>
        </p:nvSpPr>
        <p:spPr>
          <a:xfrm>
            <a:off x="555786" y="1271452"/>
            <a:ext cx="9188715" cy="5403324"/>
          </a:xfrm>
        </p:spPr>
        <p:txBody>
          <a:bodyPr>
            <a:normAutofit fontScale="70000" lnSpcReduction="20000"/>
          </a:bodyPr>
          <a:lstStyle/>
          <a:p>
            <a:pPr marL="0" indent="0">
              <a:buNone/>
            </a:pPr>
            <a:r>
              <a:rPr lang="en-US" dirty="0">
                <a:solidFill>
                  <a:schemeClr val="bg2">
                    <a:lumMod val="50000"/>
                  </a:schemeClr>
                </a:solidFill>
              </a:rPr>
              <a:t>KBN has the legal authority (KRS 314.021) to regulate nursing practice in order to safeguard the health and safety of citizens of Kentucky </a:t>
            </a:r>
          </a:p>
          <a:p>
            <a:r>
              <a:rPr lang="en-US" dirty="0"/>
              <a:t>Delegation is defined by the American Nurses’ Association </a:t>
            </a:r>
          </a:p>
          <a:p>
            <a:pPr lvl="1"/>
            <a:r>
              <a:rPr lang="en-US" dirty="0"/>
              <a:t>“The transfer of responsibility for the performance of an activity from one individual to another, while maintaining the accountability for the outcome” </a:t>
            </a:r>
          </a:p>
          <a:p>
            <a:pPr lvl="1"/>
            <a:r>
              <a:rPr lang="en-US" dirty="0"/>
              <a:t>School health services (i.e. such as the administration of medications) may be delegated to unlicensed school personnel according to related sections of KRS 156.502 </a:t>
            </a:r>
          </a:p>
          <a:p>
            <a:pPr lvl="1"/>
            <a:r>
              <a:rPr lang="en-US" dirty="0"/>
              <a:t>KRS 156.502 describes who may delegate health service(s) (physician, APRN or RN), the training and documentation of the training</a:t>
            </a:r>
          </a:p>
          <a:p>
            <a:pPr>
              <a:buFont typeface="Wingdings 2" panose="05020102010507070707" pitchFamily="18" charset="2"/>
              <a:buChar char=""/>
            </a:pPr>
            <a:r>
              <a:rPr lang="en-US" dirty="0">
                <a:solidFill>
                  <a:srgbClr val="C00000"/>
                </a:solidFill>
              </a:rPr>
              <a:t>The delegation and training is only valid for the current school year (KRS 156.502 (2)2)</a:t>
            </a:r>
          </a:p>
          <a:p>
            <a:endParaRPr lang="en-US" dirty="0"/>
          </a:p>
        </p:txBody>
      </p:sp>
    </p:spTree>
    <p:extLst>
      <p:ext uri="{BB962C8B-B14F-4D97-AF65-F5344CB8AC3E}">
        <p14:creationId xmlns:p14="http://schemas.microsoft.com/office/powerpoint/2010/main" val="37621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Department of Education</a:t>
            </a:r>
            <a:br>
              <a:rPr lang="en-US" dirty="0"/>
            </a:br>
            <a:endParaRPr lang="en-US" dirty="0"/>
          </a:p>
        </p:txBody>
      </p:sp>
      <p:sp>
        <p:nvSpPr>
          <p:cNvPr id="3" name="Text Placeholder 2"/>
          <p:cNvSpPr>
            <a:spLocks noGrp="1"/>
          </p:cNvSpPr>
          <p:nvPr>
            <p:ph type="body" sz="quarter" idx="13"/>
          </p:nvPr>
        </p:nvSpPr>
        <p:spPr>
          <a:xfrm>
            <a:off x="735247" y="1471196"/>
            <a:ext cx="4668299" cy="3415680"/>
          </a:xfrm>
        </p:spPr>
        <p:txBody>
          <a:bodyPr/>
          <a:lstStyle/>
          <a:p>
            <a:pPr marL="0" indent="0" hangingPunct="0">
              <a:buNone/>
            </a:pPr>
            <a:r>
              <a:rPr lang="en-US" sz="1800" dirty="0"/>
              <a:t>Office of Finance and Operations</a:t>
            </a:r>
          </a:p>
          <a:p>
            <a:pPr marL="0" indent="0" hangingPunct="0">
              <a:buNone/>
            </a:pPr>
            <a:r>
              <a:rPr lang="en-US" sz="1800" dirty="0"/>
              <a:t>Division of District Support Services</a:t>
            </a:r>
          </a:p>
          <a:p>
            <a:pPr marL="0" indent="0" hangingPunct="0">
              <a:buNone/>
            </a:pPr>
            <a:r>
              <a:rPr lang="en-US" sz="1800" dirty="0"/>
              <a:t>300 Sower Blvd., 4</a:t>
            </a:r>
            <a:r>
              <a:rPr lang="en-US" sz="1800" baseline="30000" dirty="0"/>
              <a:t>th</a:t>
            </a:r>
            <a:r>
              <a:rPr lang="en-US" sz="1800" dirty="0"/>
              <a:t> floor</a:t>
            </a:r>
          </a:p>
          <a:p>
            <a:pPr marL="0" indent="0" hangingPunct="0">
              <a:buNone/>
            </a:pPr>
            <a:r>
              <a:rPr lang="en-US" sz="1800" dirty="0"/>
              <a:t>Frankfort, KY 40601</a:t>
            </a:r>
          </a:p>
          <a:p>
            <a:pPr marL="0" indent="0" hangingPunct="0">
              <a:buNone/>
            </a:pPr>
            <a:r>
              <a:rPr lang="en-US" sz="1800" dirty="0"/>
              <a:t>(502) 564-5279</a:t>
            </a:r>
          </a:p>
          <a:p>
            <a:pPr marL="0" indent="0">
              <a:buNone/>
            </a:pPr>
            <a:endParaRPr lang="en-US" dirty="0"/>
          </a:p>
        </p:txBody>
      </p:sp>
      <p:sp>
        <p:nvSpPr>
          <p:cNvPr id="4" name="Rectangle 3"/>
          <p:cNvSpPr/>
          <p:nvPr/>
        </p:nvSpPr>
        <p:spPr>
          <a:xfrm>
            <a:off x="3278736" y="5352442"/>
            <a:ext cx="6096000" cy="1041311"/>
          </a:xfrm>
          <a:prstGeom prst="rect">
            <a:avLst/>
          </a:prstGeom>
        </p:spPr>
        <p:txBody>
          <a:bodyPr>
            <a:spAutoFit/>
          </a:bodyPr>
          <a:lstStyle/>
          <a:p>
            <a:pPr algn="ctr" hangingPunct="0"/>
            <a:r>
              <a:rPr lang="en-US" dirty="0">
                <a:latin typeface="Times New Roman" panose="02020603050405020304" pitchFamily="18" charset="0"/>
                <a:ea typeface="Times New Roman" panose="02020603050405020304" pitchFamily="18" charset="0"/>
              </a:rPr>
              <a:t>Jason E. Glass, EdD, Commissioner/Chief Learner</a:t>
            </a:r>
            <a:endParaRPr lang="en-US" sz="2000" dirty="0">
              <a:latin typeface="Times New Roman" panose="02020603050405020304" pitchFamily="18" charset="0"/>
              <a:ea typeface="Times New Roman" panose="02020603050405020304" pitchFamily="18" charset="0"/>
            </a:endParaRPr>
          </a:p>
          <a:p>
            <a:pPr algn="ctr" hangingPunct="0"/>
            <a:r>
              <a:rPr lang="en-US" dirty="0">
                <a:latin typeface="Times New Roman" panose="02020603050405020304" pitchFamily="18" charset="0"/>
                <a:ea typeface="Times New Roman" panose="02020603050405020304" pitchFamily="18" charset="0"/>
              </a:rPr>
              <a:t>Kentucky Department of Education</a:t>
            </a:r>
            <a:endParaRPr lang="en-US" sz="2000" dirty="0">
              <a:latin typeface="Times New Roman" panose="02020603050405020304" pitchFamily="18" charset="0"/>
              <a:ea typeface="Times New Roman" panose="02020603050405020304" pitchFamily="18" charset="0"/>
            </a:endParaRPr>
          </a:p>
          <a:p>
            <a:pPr hangingPunct="0">
              <a:spcBef>
                <a:spcPts val="200"/>
              </a:spcBef>
              <a:tabLst>
                <a:tab pos="0" algn="l"/>
              </a:tabLst>
            </a:pPr>
            <a:r>
              <a:rPr lang="en-US"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0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Revised April 2021</a:t>
            </a:r>
            <a:endPar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02" y="2119358"/>
            <a:ext cx="3059395" cy="2392822"/>
          </a:xfrm>
          <a:prstGeom prst="rect">
            <a:avLst/>
          </a:prstGeom>
          <a:noFill/>
          <a:ln>
            <a:noFill/>
          </a:ln>
        </p:spPr>
      </p:pic>
    </p:spTree>
    <p:extLst>
      <p:ext uri="{BB962C8B-B14F-4D97-AF65-F5344CB8AC3E}">
        <p14:creationId xmlns:p14="http://schemas.microsoft.com/office/powerpoint/2010/main" val="15510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Administrative Regulation</a:t>
            </a:r>
          </a:p>
        </p:txBody>
      </p:sp>
      <p:sp>
        <p:nvSpPr>
          <p:cNvPr id="3" name="Text Placeholder 2"/>
          <p:cNvSpPr>
            <a:spLocks noGrp="1"/>
          </p:cNvSpPr>
          <p:nvPr>
            <p:ph type="body" sz="quarter" idx="13"/>
          </p:nvPr>
        </p:nvSpPr>
        <p:spPr>
          <a:xfrm>
            <a:off x="555786" y="1402080"/>
            <a:ext cx="9188715" cy="5272695"/>
          </a:xfrm>
        </p:spPr>
        <p:txBody>
          <a:bodyPr>
            <a:normAutofit fontScale="47500" lnSpcReduction="20000"/>
          </a:bodyPr>
          <a:lstStyle/>
          <a:p>
            <a:pPr marL="0" indent="0">
              <a:buNone/>
            </a:pPr>
            <a:r>
              <a:rPr lang="en-US" sz="4400" b="1" dirty="0">
                <a:solidFill>
                  <a:schemeClr val="bg2">
                    <a:lumMod val="75000"/>
                  </a:schemeClr>
                </a:solidFill>
              </a:rPr>
              <a:t>(KAR) 201 KAR 20:400 Delegation of nursing tasks to non-licensed personnel</a:t>
            </a:r>
          </a:p>
          <a:p>
            <a:r>
              <a:rPr lang="en-US" sz="4200" dirty="0"/>
              <a:t>Provides direction on how tasks may be delegated to a non-licensed individual by a licensed registered nurse </a:t>
            </a:r>
          </a:p>
          <a:p>
            <a:r>
              <a:rPr lang="en-US" sz="4200" dirty="0"/>
              <a:t>The delegating school nurse will also be responsible for ongoing training and competency evaluations of the non-licensed personnel to safeguard the health and welfare of the students in their care </a:t>
            </a:r>
          </a:p>
          <a:p>
            <a:r>
              <a:rPr lang="en-US" sz="4200" dirty="0"/>
              <a:t>Supervision is defined in 201 KAR 20:400 to mean “the provision of guidance by a qualified nurse for the accomplishment of a nursing task with periodic observation and evaluation of the performance of the task” </a:t>
            </a:r>
          </a:p>
          <a:p>
            <a:r>
              <a:rPr lang="en-US" sz="4200" dirty="0"/>
              <a:t>The evaluation should include validation that the nursing task has been performed according to established standards of practice</a:t>
            </a:r>
          </a:p>
          <a:p>
            <a:r>
              <a:rPr lang="en-US" sz="4200" dirty="0"/>
              <a:t>Even when school personnel may perform the task, whoever delegates the task will retain the responsibility for the outcome</a:t>
            </a:r>
          </a:p>
          <a:p>
            <a:r>
              <a:rPr lang="en-US" sz="4200" dirty="0"/>
              <a:t>Supervision of unlicensed school personnel does not require the delegating nurse to be present in the same building. </a:t>
            </a:r>
          </a:p>
          <a:p>
            <a:pPr>
              <a:buFont typeface="Wingdings" panose="05000000000000000000" pitchFamily="2" charset="2"/>
              <a:buChar char="ü"/>
            </a:pPr>
            <a:r>
              <a:rPr lang="en-US" sz="4200" dirty="0">
                <a:solidFill>
                  <a:srgbClr val="7030A0"/>
                </a:solidFill>
              </a:rPr>
              <a:t>The delegating school nurse should be available by phone for consultation</a:t>
            </a:r>
          </a:p>
          <a:p>
            <a:endParaRPr lang="en-US" dirty="0"/>
          </a:p>
        </p:txBody>
      </p:sp>
    </p:spTree>
    <p:extLst>
      <p:ext uri="{BB962C8B-B14F-4D97-AF65-F5344CB8AC3E}">
        <p14:creationId xmlns:p14="http://schemas.microsoft.com/office/powerpoint/2010/main" val="425210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Completion</a:t>
            </a:r>
          </a:p>
        </p:txBody>
      </p:sp>
      <p:sp>
        <p:nvSpPr>
          <p:cNvPr id="3" name="Text Placeholder 2"/>
          <p:cNvSpPr>
            <a:spLocks noGrp="1"/>
          </p:cNvSpPr>
          <p:nvPr>
            <p:ph type="body" sz="quarter" idx="13"/>
          </p:nvPr>
        </p:nvSpPr>
        <p:spPr>
          <a:xfrm>
            <a:off x="555786" y="1367246"/>
            <a:ext cx="9188715" cy="5307529"/>
          </a:xfrm>
        </p:spPr>
        <p:txBody>
          <a:bodyPr>
            <a:normAutofit lnSpcReduction="10000"/>
          </a:bodyPr>
          <a:lstStyle/>
          <a:p>
            <a:pPr>
              <a:buFont typeface="Wingdings" panose="05000000000000000000" pitchFamily="2" charset="2"/>
              <a:buChar char="ü"/>
            </a:pPr>
            <a:r>
              <a:rPr lang="en-US" dirty="0"/>
              <a:t>Upon successful completion of this course (course exam and skill competency evaluation), the non-licensed school employee will receive a proof of completion certificate</a:t>
            </a:r>
          </a:p>
          <a:p>
            <a:pPr>
              <a:buFont typeface="Wingdings" panose="05000000000000000000" pitchFamily="2" charset="2"/>
              <a:buChar char="ü"/>
            </a:pPr>
            <a:r>
              <a:rPr lang="en-US" dirty="0"/>
              <a:t>This in no way identifies the individual as a Certified Medication Administration Technician</a:t>
            </a:r>
          </a:p>
          <a:p>
            <a:pPr>
              <a:buFont typeface="Wingdings" panose="05000000000000000000" pitchFamily="2" charset="2"/>
              <a:buChar char="ü"/>
            </a:pPr>
            <a:r>
              <a:rPr lang="en-US" dirty="0">
                <a:solidFill>
                  <a:srgbClr val="C00000"/>
                </a:solidFill>
              </a:rPr>
              <a:t>This training and competency evaluation must be renewed each school year</a:t>
            </a:r>
          </a:p>
          <a:p>
            <a:endParaRPr lang="en-US" dirty="0"/>
          </a:p>
        </p:txBody>
      </p:sp>
    </p:spTree>
    <p:extLst>
      <p:ext uri="{BB962C8B-B14F-4D97-AF65-F5344CB8AC3E}">
        <p14:creationId xmlns:p14="http://schemas.microsoft.com/office/powerpoint/2010/main" val="13998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Unlicensed Personnel in Medication Administration</a:t>
            </a:r>
            <a:endParaRPr lang="en-US" dirty="0"/>
          </a:p>
        </p:txBody>
      </p:sp>
      <p:sp>
        <p:nvSpPr>
          <p:cNvPr id="3" name="Text Placeholder 2"/>
          <p:cNvSpPr>
            <a:spLocks noGrp="1"/>
          </p:cNvSpPr>
          <p:nvPr>
            <p:ph type="body" sz="quarter" idx="13"/>
          </p:nvPr>
        </p:nvSpPr>
        <p:spPr/>
        <p:txBody>
          <a:bodyPr/>
          <a:lstStyle/>
          <a:p>
            <a:r>
              <a:rPr lang="en-US" dirty="0"/>
              <a:t>KRS 156.502 established the definition of “health services” and the provisions for who may provide health services in schools</a:t>
            </a:r>
          </a:p>
          <a:p>
            <a:r>
              <a:rPr lang="en-US" dirty="0"/>
              <a:t>School employees may be delegated selected health services according to KRS 156.502</a:t>
            </a:r>
          </a:p>
        </p:txBody>
      </p:sp>
    </p:spTree>
    <p:extLst>
      <p:ext uri="{BB962C8B-B14F-4D97-AF65-F5344CB8AC3E}">
        <p14:creationId xmlns:p14="http://schemas.microsoft.com/office/powerpoint/2010/main" val="3761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Delegation</a:t>
            </a:r>
          </a:p>
        </p:txBody>
      </p:sp>
      <p:sp>
        <p:nvSpPr>
          <p:cNvPr id="3" name="Text Placeholder 2"/>
          <p:cNvSpPr>
            <a:spLocks noGrp="1"/>
          </p:cNvSpPr>
          <p:nvPr>
            <p:ph type="body" sz="quarter" idx="13"/>
          </p:nvPr>
        </p:nvSpPr>
        <p:spPr>
          <a:xfrm>
            <a:off x="555786" y="1271451"/>
            <a:ext cx="9188715" cy="5403324"/>
          </a:xfrm>
        </p:spPr>
        <p:txBody>
          <a:bodyPr>
            <a:normAutofit fontScale="70000" lnSpcReduction="20000"/>
          </a:bodyPr>
          <a:lstStyle/>
          <a:p>
            <a:pPr marL="0" indent="0">
              <a:buNone/>
            </a:pPr>
            <a:r>
              <a:rPr lang="en-US" b="1" dirty="0">
                <a:solidFill>
                  <a:schemeClr val="bg2">
                    <a:lumMod val="75000"/>
                  </a:schemeClr>
                </a:solidFill>
              </a:rPr>
              <a:t>When accepting the delegation to perform medication administration in the school setting:</a:t>
            </a:r>
          </a:p>
          <a:p>
            <a:r>
              <a:rPr lang="en-US" dirty="0"/>
              <a:t>The unlicensed school employee performs this function under the supervision of the delegating licensed professional (KRS 156.502)</a:t>
            </a:r>
          </a:p>
          <a:p>
            <a:r>
              <a:rPr lang="en-US" dirty="0"/>
              <a:t>Unlicensed school personnel should only accept a delegation that he/she knows is within his/her skill set or knowledge and should always contact the supervising school nurse if unclear about administering a medication </a:t>
            </a:r>
          </a:p>
          <a:p>
            <a:r>
              <a:rPr lang="en-US" dirty="0"/>
              <a:t>Unlicensed personnel have the responsibility to follow school district policies and procedures and report to the nurse if they have any reason to believe they have made a medication error  </a:t>
            </a:r>
          </a:p>
          <a:p>
            <a:pPr>
              <a:buFont typeface="Wingdings" panose="05000000000000000000" pitchFamily="2" charset="2"/>
              <a:buChar char="Ø"/>
            </a:pPr>
            <a:r>
              <a:rPr lang="en-US" sz="4000" dirty="0">
                <a:solidFill>
                  <a:srgbClr val="C00000"/>
                </a:solidFill>
              </a:rPr>
              <a:t>Errors should be reported as soon as possible</a:t>
            </a:r>
            <a:endParaRPr lang="en-US" sz="4000" dirty="0"/>
          </a:p>
          <a:p>
            <a:pPr marL="0" indent="0">
              <a:buNone/>
            </a:pPr>
            <a:endParaRPr lang="en-US" dirty="0"/>
          </a:p>
        </p:txBody>
      </p:sp>
    </p:spTree>
    <p:extLst>
      <p:ext uri="{BB962C8B-B14F-4D97-AF65-F5344CB8AC3E}">
        <p14:creationId xmlns:p14="http://schemas.microsoft.com/office/powerpoint/2010/main" val="3190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to Delegate</a:t>
            </a:r>
          </a:p>
        </p:txBody>
      </p:sp>
      <p:sp>
        <p:nvSpPr>
          <p:cNvPr id="3" name="Text Placeholder 2"/>
          <p:cNvSpPr>
            <a:spLocks noGrp="1"/>
          </p:cNvSpPr>
          <p:nvPr>
            <p:ph type="body" sz="quarter" idx="13"/>
          </p:nvPr>
        </p:nvSpPr>
        <p:spPr>
          <a:xfrm>
            <a:off x="555786" y="1506583"/>
            <a:ext cx="9188715" cy="5168192"/>
          </a:xfrm>
        </p:spPr>
        <p:txBody>
          <a:bodyPr/>
          <a:lstStyle/>
          <a:p>
            <a:r>
              <a:rPr lang="en-US" dirty="0">
                <a:solidFill>
                  <a:schemeClr val="bg2">
                    <a:lumMod val="75000"/>
                  </a:schemeClr>
                </a:solidFill>
              </a:rPr>
              <a:t>KRS 156.502 </a:t>
            </a:r>
          </a:p>
          <a:p>
            <a:r>
              <a:rPr lang="en-US" dirty="0"/>
              <a:t>Requires written documentation of the school employee’s consent to the delegation of medication administration verifying that they have received training and demonstrated competency </a:t>
            </a:r>
          </a:p>
          <a:p>
            <a:pPr>
              <a:buFont typeface="Wingdings 2" panose="05020102010507070707" pitchFamily="18" charset="2"/>
              <a:buChar char="P"/>
            </a:pPr>
            <a:r>
              <a:rPr lang="en-US" dirty="0">
                <a:solidFill>
                  <a:srgbClr val="C00000"/>
                </a:solidFill>
              </a:rPr>
              <a:t>The delegation, training and documentation are only valid during the current school year</a:t>
            </a:r>
            <a:endParaRPr lang="en-US" dirty="0"/>
          </a:p>
          <a:p>
            <a:endParaRPr lang="en-US" dirty="0"/>
          </a:p>
        </p:txBody>
      </p:sp>
    </p:spTree>
    <p:extLst>
      <p:ext uri="{BB962C8B-B14F-4D97-AF65-F5344CB8AC3E}">
        <p14:creationId xmlns:p14="http://schemas.microsoft.com/office/powerpoint/2010/main" val="388749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Confidentiality and Privacy</a:t>
            </a:r>
            <a:br>
              <a:rPr lang="en-US" b="1" dirty="0"/>
            </a:br>
            <a:endParaRPr lang="en-US" dirty="0"/>
          </a:p>
        </p:txBody>
      </p:sp>
      <p:sp>
        <p:nvSpPr>
          <p:cNvPr id="3" name="Text Placeholder 2"/>
          <p:cNvSpPr>
            <a:spLocks noGrp="1"/>
          </p:cNvSpPr>
          <p:nvPr>
            <p:ph type="body" sz="quarter" idx="13"/>
          </p:nvPr>
        </p:nvSpPr>
        <p:spPr>
          <a:xfrm>
            <a:off x="555786" y="1123406"/>
            <a:ext cx="9188715" cy="5551369"/>
          </a:xfrm>
        </p:spPr>
        <p:txBody>
          <a:bodyPr>
            <a:normAutofit fontScale="47500" lnSpcReduction="20000"/>
          </a:bodyPr>
          <a:lstStyle/>
          <a:p>
            <a:pPr marL="0" indent="0">
              <a:buNone/>
            </a:pPr>
            <a:r>
              <a:rPr lang="en-US" sz="6700" b="1" dirty="0">
                <a:solidFill>
                  <a:schemeClr val="bg2">
                    <a:lumMod val="75000"/>
                  </a:schemeClr>
                </a:solidFill>
              </a:rPr>
              <a:t>FERPA</a:t>
            </a:r>
          </a:p>
          <a:p>
            <a:r>
              <a:rPr lang="en-US" sz="3800" dirty="0"/>
              <a:t>Rights and Privacy Act (FERPA) is the federal law that protects the privacy interests of students and their educational records </a:t>
            </a:r>
          </a:p>
          <a:p>
            <a:r>
              <a:rPr lang="en-US" sz="3800" dirty="0"/>
              <a:t>Applies to any educational agency that receives funds from the United States Department of Education (USDOE)</a:t>
            </a:r>
          </a:p>
          <a:p>
            <a:r>
              <a:rPr lang="en-US" sz="3800" dirty="0"/>
              <a:t>Health records maintained by school employees for Pre-Kindergarten through grade 12 students are protected by FERPA</a:t>
            </a:r>
          </a:p>
          <a:p>
            <a:r>
              <a:rPr lang="en-US" sz="3800" dirty="0"/>
              <a:t>Information regarding student health information should be shared with school personnel only on a “need to know” basis</a:t>
            </a:r>
          </a:p>
          <a:p>
            <a:r>
              <a:rPr lang="en-US" sz="3800" dirty="0"/>
              <a:t>Health records contain sensitive information and may not be disclosed without parental/guardian permission</a:t>
            </a:r>
          </a:p>
          <a:p>
            <a:r>
              <a:rPr lang="en-US" sz="3800" dirty="0"/>
              <a:t>Certain student health information may be necessary to share with school personnel who may be assisting with medication administration. However, this information is confidential and should not be shared with other students or school employees</a:t>
            </a:r>
          </a:p>
          <a:p>
            <a:r>
              <a:rPr lang="en-US" sz="3800" dirty="0"/>
              <a:t>Privacy is a separate legal concept</a:t>
            </a:r>
          </a:p>
          <a:p>
            <a:pPr>
              <a:buFont typeface="Wingdings 2" panose="05020102010507070707" pitchFamily="18" charset="2"/>
              <a:buChar char="P"/>
            </a:pPr>
            <a:r>
              <a:rPr lang="en-US" sz="3800" dirty="0">
                <a:solidFill>
                  <a:srgbClr val="C00000"/>
                </a:solidFill>
              </a:rPr>
              <a:t>If a student tells school personnel how they feel about having a chronic health condition, this information should be shared with the school nurse but not disclosed to those who do not have a “need to know”</a:t>
            </a:r>
          </a:p>
          <a:p>
            <a:endParaRPr lang="en-US" dirty="0"/>
          </a:p>
        </p:txBody>
      </p:sp>
    </p:spTree>
    <p:extLst>
      <p:ext uri="{BB962C8B-B14F-4D97-AF65-F5344CB8AC3E}">
        <p14:creationId xmlns:p14="http://schemas.microsoft.com/office/powerpoint/2010/main" val="3252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Legal Considerations in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a:bodyPr>
          <a:lstStyle/>
          <a:p>
            <a:r>
              <a:rPr lang="en-US" dirty="0"/>
              <a:t>All school districts should have written policies and procedures on medication administration </a:t>
            </a:r>
          </a:p>
          <a:p>
            <a:r>
              <a:rPr lang="en-US" dirty="0"/>
              <a:t>The purpose of these policies and procedures are to give guidance to the local school district employees and students</a:t>
            </a:r>
          </a:p>
          <a:p>
            <a:r>
              <a:rPr lang="en-US" dirty="0"/>
              <a:t>Each school district employee administering medications should be familiar with their district’s policies and procedures on medication administration</a:t>
            </a:r>
          </a:p>
        </p:txBody>
      </p:sp>
    </p:spTree>
    <p:extLst>
      <p:ext uri="{BB962C8B-B14F-4D97-AF65-F5344CB8AC3E}">
        <p14:creationId xmlns:p14="http://schemas.microsoft.com/office/powerpoint/2010/main" val="320399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NASN</a:t>
            </a:r>
          </a:p>
        </p:txBody>
      </p:sp>
      <p:sp>
        <p:nvSpPr>
          <p:cNvPr id="3" name="Text Placeholder 2"/>
          <p:cNvSpPr>
            <a:spLocks noGrp="1"/>
          </p:cNvSpPr>
          <p:nvPr>
            <p:ph type="body" sz="quarter" idx="13"/>
          </p:nvPr>
        </p:nvSpPr>
        <p:spPr>
          <a:xfrm>
            <a:off x="555786" y="1332411"/>
            <a:ext cx="9188715" cy="5342364"/>
          </a:xfrm>
        </p:spPr>
        <p:txBody>
          <a:bodyPr>
            <a:normAutofit lnSpcReduction="10000"/>
          </a:bodyPr>
          <a:lstStyle/>
          <a:p>
            <a:r>
              <a:rPr lang="en-US" dirty="0"/>
              <a:t>The following are accepted practice guidelines on medication administration from the National Association of School Nurses (NASN)</a:t>
            </a:r>
          </a:p>
          <a:p>
            <a:pPr lvl="1"/>
            <a:r>
              <a:rPr lang="en-US" dirty="0"/>
              <a:t>Administration of Medication</a:t>
            </a:r>
          </a:p>
          <a:p>
            <a:pPr lvl="1"/>
            <a:r>
              <a:rPr lang="en-US" dirty="0"/>
              <a:t>Non-prescribed/Over the Counter (OTC) medication </a:t>
            </a:r>
          </a:p>
          <a:p>
            <a:pPr lvl="1"/>
            <a:r>
              <a:rPr lang="en-US" dirty="0"/>
              <a:t>Student self-medication </a:t>
            </a:r>
          </a:p>
          <a:p>
            <a:pPr lvl="1"/>
            <a:r>
              <a:rPr lang="en-US" dirty="0"/>
              <a:t>Medication Safety</a:t>
            </a:r>
          </a:p>
          <a:p>
            <a:pPr lvl="1"/>
            <a:r>
              <a:rPr lang="en-US" dirty="0"/>
              <a:t>Changes in Medication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33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of Medication</a:t>
            </a:r>
            <a:br>
              <a:rPr lang="en-US" dirty="0"/>
            </a:br>
            <a:endParaRPr lang="en-US" dirty="0"/>
          </a:p>
        </p:txBody>
      </p:sp>
      <p:sp>
        <p:nvSpPr>
          <p:cNvPr id="3" name="Text Placeholder 2"/>
          <p:cNvSpPr>
            <a:spLocks noGrp="1"/>
          </p:cNvSpPr>
          <p:nvPr>
            <p:ph type="body" sz="quarter" idx="13"/>
          </p:nvPr>
        </p:nvSpPr>
        <p:spPr>
          <a:xfrm>
            <a:off x="555786" y="1393371"/>
            <a:ext cx="9188715" cy="5281404"/>
          </a:xfrm>
        </p:spPr>
        <p:txBody>
          <a:bodyPr>
            <a:normAutofit fontScale="62500" lnSpcReduction="20000"/>
          </a:bodyPr>
          <a:lstStyle/>
          <a:p>
            <a:pPr marL="0" lvl="0" indent="0" hangingPunct="0">
              <a:buNone/>
            </a:pPr>
            <a:r>
              <a:rPr lang="en-US" sz="5100" b="1" dirty="0">
                <a:solidFill>
                  <a:schemeClr val="bg2">
                    <a:lumMod val="75000"/>
                  </a:schemeClr>
                </a:solidFill>
              </a:rPr>
              <a:t>Prescribed Medication </a:t>
            </a:r>
          </a:p>
          <a:p>
            <a:pPr hangingPunct="0"/>
            <a:r>
              <a:rPr lang="en-US" dirty="0"/>
              <a:t>Prescribed medication must be sent to the school in the </a:t>
            </a:r>
            <a:r>
              <a:rPr lang="en-US" u="sng" dirty="0"/>
              <a:t>original</a:t>
            </a:r>
            <a:r>
              <a:rPr lang="en-US" dirty="0"/>
              <a:t> labeled container and the label shall include: </a:t>
            </a:r>
          </a:p>
          <a:p>
            <a:pPr lvl="1" hangingPunct="0"/>
            <a:r>
              <a:rPr lang="en-US" dirty="0"/>
              <a:t>Name and address of the pharmacy</a:t>
            </a:r>
          </a:p>
          <a:p>
            <a:pPr lvl="1" hangingPunct="0"/>
            <a:r>
              <a:rPr lang="en-US" dirty="0"/>
              <a:t>Name of the student</a:t>
            </a:r>
          </a:p>
          <a:p>
            <a:pPr lvl="1" hangingPunct="0"/>
            <a:r>
              <a:rPr lang="en-US" dirty="0"/>
              <a:t>Name of the prescribing health care provider</a:t>
            </a:r>
          </a:p>
          <a:p>
            <a:pPr lvl="1" hangingPunct="0"/>
            <a:r>
              <a:rPr lang="en-US" dirty="0"/>
              <a:t>Date the prescription was dispensed</a:t>
            </a:r>
          </a:p>
          <a:p>
            <a:pPr lvl="1" hangingPunct="0"/>
            <a:r>
              <a:rPr lang="en-US" dirty="0"/>
              <a:t>Expiration date of the medication</a:t>
            </a:r>
          </a:p>
          <a:p>
            <a:pPr lvl="1" hangingPunct="0"/>
            <a:r>
              <a:rPr lang="en-US" dirty="0"/>
              <a:t>Name of the medication, dosage and strength of medication</a:t>
            </a:r>
          </a:p>
          <a:p>
            <a:pPr lvl="1" hangingPunct="0"/>
            <a:r>
              <a:rPr lang="en-US" dirty="0"/>
              <a:t>Route of administration </a:t>
            </a:r>
          </a:p>
          <a:p>
            <a:pPr lvl="1" hangingPunct="0"/>
            <a:r>
              <a:rPr lang="en-US" dirty="0"/>
              <a:t>Frequency of medication </a:t>
            </a:r>
          </a:p>
          <a:p>
            <a:pPr hangingPunct="0">
              <a:buFont typeface="Wingdings 2" panose="05020102010507070707" pitchFamily="18" charset="2"/>
              <a:buChar char="P"/>
            </a:pPr>
            <a:r>
              <a:rPr lang="en-US" dirty="0">
                <a:solidFill>
                  <a:srgbClr val="C00000"/>
                </a:solidFill>
              </a:rPr>
              <a:t>An authorization form completed by the parent/legal guardian must be on file in the student’s cumulative health record and is only valid for the current school year</a:t>
            </a:r>
          </a:p>
        </p:txBody>
      </p:sp>
    </p:spTree>
    <p:extLst>
      <p:ext uri="{BB962C8B-B14F-4D97-AF65-F5344CB8AC3E}">
        <p14:creationId xmlns:p14="http://schemas.microsoft.com/office/powerpoint/2010/main" val="13011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Non-prescribed/Over the Counter (OTC) medication </a:t>
            </a:r>
            <a:br>
              <a:rPr lang="en-US" dirty="0"/>
            </a:br>
            <a:endParaRPr lang="en-US" dirty="0"/>
          </a:p>
        </p:txBody>
      </p:sp>
      <p:sp>
        <p:nvSpPr>
          <p:cNvPr id="3" name="Text Placeholder 2"/>
          <p:cNvSpPr>
            <a:spLocks noGrp="1"/>
          </p:cNvSpPr>
          <p:nvPr>
            <p:ph type="body" sz="quarter" idx="13"/>
          </p:nvPr>
        </p:nvSpPr>
        <p:spPr/>
        <p:txBody>
          <a:bodyPr>
            <a:normAutofit fontScale="85000" lnSpcReduction="10000"/>
          </a:bodyPr>
          <a:lstStyle/>
          <a:p>
            <a:pPr marL="0" lvl="0" indent="0" hangingPunct="0">
              <a:buNone/>
            </a:pPr>
            <a:r>
              <a:rPr lang="en-US" b="1" dirty="0">
                <a:solidFill>
                  <a:schemeClr val="bg2">
                    <a:lumMod val="75000"/>
                  </a:schemeClr>
                </a:solidFill>
              </a:rPr>
              <a:t>Non-prescribed/Over the Counter (OTC) medication</a:t>
            </a:r>
          </a:p>
          <a:p>
            <a:pPr hangingPunct="0"/>
            <a:r>
              <a:rPr lang="en-US" dirty="0"/>
              <a:t>Non-prescribed/OTC medication requires an authorization form completed by the parent/legal guardian must be on file in the student’s cumulative health record </a:t>
            </a:r>
            <a:r>
              <a:rPr lang="en-US" dirty="0">
                <a:solidFill>
                  <a:srgbClr val="C00000"/>
                </a:solidFill>
              </a:rPr>
              <a:t>AND</a:t>
            </a:r>
          </a:p>
          <a:p>
            <a:pPr lvl="1" hangingPunct="0"/>
            <a:r>
              <a:rPr lang="en-US" dirty="0"/>
              <a:t>Medication must be provided by the parent/legal guardian in the original container which includes recommended dosage and directions for administration</a:t>
            </a:r>
          </a:p>
          <a:p>
            <a:pPr lvl="1" hangingPunct="0"/>
            <a:r>
              <a:rPr lang="en-US" dirty="0"/>
              <a:t>An OTC medication shall not be administered beyond its expiration date</a:t>
            </a:r>
          </a:p>
          <a:p>
            <a:endParaRPr lang="en-US" dirty="0"/>
          </a:p>
        </p:txBody>
      </p:sp>
    </p:spTree>
    <p:extLst>
      <p:ext uri="{BB962C8B-B14F-4D97-AF65-F5344CB8AC3E}">
        <p14:creationId xmlns:p14="http://schemas.microsoft.com/office/powerpoint/2010/main" val="375832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ACKNOWLEDGEMENT</a:t>
            </a:r>
            <a:br>
              <a:rPr lang="en-US" b="1" cap="small" dirty="0"/>
            </a:b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77500" lnSpcReduction="20000"/>
          </a:bodyPr>
          <a:lstStyle/>
          <a:p>
            <a:r>
              <a:rPr lang="en-US" dirty="0"/>
              <a:t>Kentucky Department of Education (KDE) recognizes the need for a uniform medication administration training program for unlicensed school personnel</a:t>
            </a:r>
          </a:p>
          <a:p>
            <a:r>
              <a:rPr lang="en-US" dirty="0"/>
              <a:t>Developed collaboratively between the KDE, the Kentucky Department for Public Health (KDPH) and in consultation with the Kentucky Board of Nursing (KBN) </a:t>
            </a:r>
          </a:p>
          <a:p>
            <a:r>
              <a:rPr lang="en-US" dirty="0"/>
              <a:t>Compliance </a:t>
            </a:r>
          </a:p>
          <a:p>
            <a:pPr lvl="1"/>
            <a:r>
              <a:rPr lang="en-US" dirty="0"/>
              <a:t>201 KAR 20:400</a:t>
            </a:r>
          </a:p>
          <a:p>
            <a:pPr lvl="1"/>
            <a:r>
              <a:rPr lang="en-US" dirty="0"/>
              <a:t>KRS 156.502</a:t>
            </a:r>
          </a:p>
          <a:p>
            <a:pPr lvl="1"/>
            <a:r>
              <a:rPr lang="en-US" dirty="0"/>
              <a:t>702 KAR 1:160</a:t>
            </a:r>
          </a:p>
          <a:p>
            <a:r>
              <a:rPr lang="en-US" dirty="0"/>
              <a:t>Curriculum is the official training program for all unlicensed Kentucky public school personnel who accept delegation to perform medication administration</a:t>
            </a:r>
          </a:p>
          <a:p>
            <a:endParaRPr lang="en-US" dirty="0"/>
          </a:p>
          <a:p>
            <a:endParaRPr lang="en-US" dirty="0"/>
          </a:p>
        </p:txBody>
      </p:sp>
    </p:spTree>
    <p:extLst>
      <p:ext uri="{BB962C8B-B14F-4D97-AF65-F5344CB8AC3E}">
        <p14:creationId xmlns:p14="http://schemas.microsoft.com/office/powerpoint/2010/main" val="39641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Self-Medication </a:t>
            </a:r>
            <a:br>
              <a:rPr lang="en-US" dirty="0"/>
            </a:br>
            <a:endParaRPr lang="en-US" dirty="0"/>
          </a:p>
        </p:txBody>
      </p:sp>
      <p:sp>
        <p:nvSpPr>
          <p:cNvPr id="3" name="Text Placeholder 2"/>
          <p:cNvSpPr>
            <a:spLocks noGrp="1"/>
          </p:cNvSpPr>
          <p:nvPr>
            <p:ph type="body" sz="quarter" idx="13"/>
          </p:nvPr>
        </p:nvSpPr>
        <p:spPr>
          <a:xfrm>
            <a:off x="391885" y="1123405"/>
            <a:ext cx="9457509" cy="5636317"/>
          </a:xfrm>
        </p:spPr>
        <p:txBody>
          <a:bodyPr>
            <a:normAutofit fontScale="25000" lnSpcReduction="20000"/>
          </a:bodyPr>
          <a:lstStyle/>
          <a:p>
            <a:pPr marL="0" indent="0" hangingPunct="0">
              <a:buNone/>
            </a:pPr>
            <a:r>
              <a:rPr lang="en-US" sz="8600" b="1" dirty="0">
                <a:solidFill>
                  <a:schemeClr val="bg2">
                    <a:lumMod val="75000"/>
                  </a:schemeClr>
                </a:solidFill>
              </a:rPr>
              <a:t>Student self-medication </a:t>
            </a:r>
          </a:p>
          <a:p>
            <a:pPr hangingPunct="0"/>
            <a:r>
              <a:rPr lang="en-US" sz="7200" dirty="0"/>
              <a:t>Allowed in certain situations, with a written health care provider’s authorization, that allows a student to responsibly carry self-administered medication (e.g. </a:t>
            </a:r>
            <a:r>
              <a:rPr lang="en-US" sz="7200" dirty="0" err="1"/>
              <a:t>Epipen</a:t>
            </a:r>
            <a:r>
              <a:rPr lang="en-US" sz="7200" dirty="0"/>
              <a:t>® or asthma inhaler, diabetic or seizure care) </a:t>
            </a:r>
          </a:p>
          <a:p>
            <a:pPr hangingPunct="0"/>
            <a:r>
              <a:rPr lang="en-US" sz="7200" dirty="0"/>
              <a:t>An authorization form must be completed by the parent/guardian and health care provider and on file in the school. </a:t>
            </a:r>
          </a:p>
          <a:p>
            <a:pPr hangingPunct="0"/>
            <a:r>
              <a:rPr lang="en-US" sz="7200" dirty="0"/>
              <a:t>This authorization must be renewed each school year. </a:t>
            </a:r>
          </a:p>
          <a:p>
            <a:pPr hangingPunct="0"/>
            <a:r>
              <a:rPr lang="en-US" sz="7200" dirty="0"/>
              <a:t>Documentation from the prescribing health provider shall include: </a:t>
            </a:r>
          </a:p>
          <a:p>
            <a:pPr lvl="1" hangingPunct="0"/>
            <a:r>
              <a:rPr lang="en-US" sz="7200" dirty="0"/>
              <a:t>Student is capable of administering the prescribed medication</a:t>
            </a:r>
          </a:p>
          <a:p>
            <a:pPr lvl="1" hangingPunct="0"/>
            <a:r>
              <a:rPr lang="en-US" sz="7200" dirty="0"/>
              <a:t>Name and purpose of the medication</a:t>
            </a:r>
          </a:p>
          <a:p>
            <a:pPr lvl="1" hangingPunct="0"/>
            <a:r>
              <a:rPr lang="en-US" sz="7200" dirty="0"/>
              <a:t>Prescribed dosage of the medication</a:t>
            </a:r>
          </a:p>
          <a:p>
            <a:pPr lvl="1" hangingPunct="0"/>
            <a:r>
              <a:rPr lang="en-US" sz="7200" dirty="0"/>
              <a:t>Times at which or circumstances under which the medication may be given  	e.   the period of time for which the medication is prescribed</a:t>
            </a:r>
          </a:p>
          <a:p>
            <a:pPr hangingPunct="0"/>
            <a:r>
              <a:rPr lang="en-US" sz="7200" dirty="0"/>
              <a:t>Students may not share any medication with another student.  It is recommended as best practice that self-administered medications be documented on the Medication Administration Record.  If the student uses his/her medication inappropriately or more often than prescribed, the parent/guardian should be notified </a:t>
            </a:r>
          </a:p>
          <a:p>
            <a:pPr hangingPunct="0">
              <a:buFont typeface="Wingdings 2" panose="05020102010507070707" pitchFamily="18" charset="2"/>
              <a:buChar char="P"/>
            </a:pPr>
            <a:r>
              <a:rPr lang="en-US" sz="7200" dirty="0">
                <a:solidFill>
                  <a:srgbClr val="C00000"/>
                </a:solidFill>
              </a:rPr>
              <a:t>Only share student health information with the student’s teachers or school staff on a “need to know” basis</a:t>
            </a:r>
          </a:p>
        </p:txBody>
      </p:sp>
    </p:spTree>
    <p:extLst>
      <p:ext uri="{BB962C8B-B14F-4D97-AF65-F5344CB8AC3E}">
        <p14:creationId xmlns:p14="http://schemas.microsoft.com/office/powerpoint/2010/main" val="157385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Safety</a:t>
            </a:r>
            <a:br>
              <a:rPr lang="en-US" dirty="0"/>
            </a:br>
            <a:endParaRPr lang="en-US" dirty="0"/>
          </a:p>
        </p:txBody>
      </p:sp>
      <p:sp>
        <p:nvSpPr>
          <p:cNvPr id="3" name="Text Placeholder 2"/>
          <p:cNvSpPr>
            <a:spLocks noGrp="1"/>
          </p:cNvSpPr>
          <p:nvPr>
            <p:ph type="body" sz="quarter" idx="13"/>
          </p:nvPr>
        </p:nvSpPr>
        <p:spPr>
          <a:xfrm>
            <a:off x="470263" y="1298961"/>
            <a:ext cx="9115921" cy="5751320"/>
          </a:xfrm>
        </p:spPr>
        <p:txBody>
          <a:bodyPr>
            <a:noAutofit/>
          </a:bodyPr>
          <a:lstStyle/>
          <a:p>
            <a:pPr hangingPunct="0">
              <a:spcBef>
                <a:spcPts val="0"/>
              </a:spcBef>
            </a:pPr>
            <a:r>
              <a:rPr lang="en-US" sz="1800" dirty="0"/>
              <a:t>The first dose of any new medication should be given at home and not at school </a:t>
            </a:r>
          </a:p>
          <a:p>
            <a:pPr hangingPunct="0">
              <a:spcBef>
                <a:spcPts val="0"/>
              </a:spcBef>
            </a:pPr>
            <a:r>
              <a:rPr lang="en-US" sz="1800" dirty="0"/>
              <a:t>When possible, all medication should be brought to the school by a parent or guardian</a:t>
            </a:r>
          </a:p>
          <a:p>
            <a:pPr hangingPunct="0">
              <a:spcBef>
                <a:spcPts val="0"/>
              </a:spcBef>
            </a:pPr>
            <a:r>
              <a:rPr lang="en-US" sz="1800" dirty="0"/>
              <a:t>If medication must be transported to the school by the student, it should be transported in the original container and in a sealed envelope with the student’s name on the outside and given to the appropriate school personnel (school nurse or designated school personnel) </a:t>
            </a:r>
          </a:p>
          <a:p>
            <a:pPr hangingPunct="0">
              <a:spcBef>
                <a:spcPts val="0"/>
              </a:spcBef>
            </a:pPr>
            <a:r>
              <a:rPr lang="en-US" sz="1800" dirty="0"/>
              <a:t>According to school district policy and procedures, prescribed medication should be counted and the number of pills received should be noted on the Medication Administration Record</a:t>
            </a:r>
          </a:p>
          <a:p>
            <a:pPr hangingPunct="0">
              <a:spcBef>
                <a:spcPts val="0"/>
              </a:spcBef>
            </a:pPr>
            <a:r>
              <a:rPr lang="en-US" sz="1800" dirty="0"/>
              <a:t>Medication shall only be administered according the health care provider’s instructions on the prescription label.  (May apply clear tape over the label to maintain legibility of label.)  </a:t>
            </a:r>
          </a:p>
          <a:p>
            <a:pPr hangingPunct="0">
              <a:spcBef>
                <a:spcPts val="0"/>
              </a:spcBef>
            </a:pPr>
            <a:r>
              <a:rPr lang="en-US" sz="1800" dirty="0"/>
              <a:t>Discrepancies that exist between the information on the Parent/Guardian Authorization Form and the prescription label should require one of the following:  </a:t>
            </a:r>
          </a:p>
          <a:p>
            <a:pPr lvl="1" hangingPunct="0">
              <a:spcBef>
                <a:spcPts val="0"/>
              </a:spcBef>
            </a:pPr>
            <a:r>
              <a:rPr lang="en-US" sz="1800" dirty="0"/>
              <a:t> New Authorization Form completed by the parent/guardian</a:t>
            </a:r>
          </a:p>
          <a:p>
            <a:pPr lvl="1" hangingPunct="0">
              <a:spcBef>
                <a:spcPts val="0"/>
              </a:spcBef>
            </a:pPr>
            <a:r>
              <a:rPr lang="en-US" sz="1800" dirty="0"/>
              <a:t> New prescription bottle or label issued by the dispensing pharmacy</a:t>
            </a:r>
          </a:p>
          <a:p>
            <a:pPr hangingPunct="0">
              <a:spcBef>
                <a:spcPts val="0"/>
              </a:spcBef>
              <a:buFont typeface="Wingdings" panose="05000000000000000000" pitchFamily="2" charset="2"/>
              <a:buChar char="ü"/>
            </a:pPr>
            <a:r>
              <a:rPr lang="en-US" sz="1800" dirty="0">
                <a:solidFill>
                  <a:srgbClr val="C00000"/>
                </a:solidFill>
              </a:rPr>
              <a:t>Medications shall not be given beyond the date specified on the Authorization form, or beyond the expiration date on the label</a:t>
            </a:r>
          </a:p>
        </p:txBody>
      </p:sp>
    </p:spTree>
    <p:extLst>
      <p:ext uri="{BB962C8B-B14F-4D97-AF65-F5344CB8AC3E}">
        <p14:creationId xmlns:p14="http://schemas.microsoft.com/office/powerpoint/2010/main" val="249902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Medication</a:t>
            </a:r>
            <a:br>
              <a:rPr lang="en-US" dirty="0"/>
            </a:br>
            <a:endParaRPr lang="en-US" dirty="0"/>
          </a:p>
        </p:txBody>
      </p:sp>
      <p:sp>
        <p:nvSpPr>
          <p:cNvPr id="3" name="Text Placeholder 2"/>
          <p:cNvSpPr>
            <a:spLocks noGrp="1"/>
          </p:cNvSpPr>
          <p:nvPr>
            <p:ph type="body" sz="quarter" idx="13"/>
          </p:nvPr>
        </p:nvSpPr>
        <p:spPr>
          <a:xfrm>
            <a:off x="555786" y="1288869"/>
            <a:ext cx="9188715" cy="5385906"/>
          </a:xfrm>
        </p:spPr>
        <p:txBody>
          <a:bodyPr>
            <a:normAutofit fontScale="77500" lnSpcReduction="20000"/>
          </a:bodyPr>
          <a:lstStyle/>
          <a:p>
            <a:pPr hangingPunct="0"/>
            <a:r>
              <a:rPr lang="en-US" dirty="0"/>
              <a:t>The authorization to administer medication is only valid for the current school year or until treatment changes </a:t>
            </a:r>
          </a:p>
          <a:p>
            <a:pPr hangingPunct="0"/>
            <a:r>
              <a:rPr lang="en-US" dirty="0"/>
              <a:t>A new Authorization for Medication Administration form must be obtained whenever there is a change to the medication, dosage, time and/or frequency and a new prescription bottle (or medication label if applicable) from the pharmacy indicating the prescription change</a:t>
            </a:r>
          </a:p>
          <a:p>
            <a:pPr hangingPunct="0"/>
            <a:r>
              <a:rPr lang="en-US" dirty="0"/>
              <a:t>Nurses may only accept medication orders as prescribed by a physician, physician’s assistant, advanced practice registered nurse (APRN) or dentist</a:t>
            </a:r>
          </a:p>
          <a:p>
            <a:pPr hangingPunct="0"/>
            <a:r>
              <a:rPr lang="en-US" dirty="0"/>
              <a:t>Nurses may not accept requests from parents to change a prescribed medication dose without first contacting the prescribing health care provider</a:t>
            </a:r>
          </a:p>
          <a:p>
            <a:pPr hangingPunct="0"/>
            <a:endParaRPr lang="en-US" dirty="0"/>
          </a:p>
          <a:p>
            <a:endParaRPr lang="en-US" dirty="0"/>
          </a:p>
        </p:txBody>
      </p:sp>
    </p:spTree>
    <p:extLst>
      <p:ext uri="{BB962C8B-B14F-4D97-AF65-F5344CB8AC3E}">
        <p14:creationId xmlns:p14="http://schemas.microsoft.com/office/powerpoint/2010/main" val="1936497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and Disposal of Medications</a:t>
            </a:r>
            <a:br>
              <a:rPr lang="en-US" dirty="0"/>
            </a:br>
            <a:endParaRPr lang="en-US" dirty="0"/>
          </a:p>
        </p:txBody>
      </p:sp>
      <p:sp>
        <p:nvSpPr>
          <p:cNvPr id="3" name="Text Placeholder 2"/>
          <p:cNvSpPr>
            <a:spLocks noGrp="1"/>
          </p:cNvSpPr>
          <p:nvPr>
            <p:ph type="body" sz="quarter" idx="13"/>
          </p:nvPr>
        </p:nvSpPr>
        <p:spPr>
          <a:xfrm>
            <a:off x="555786" y="1444239"/>
            <a:ext cx="9188715" cy="5230536"/>
          </a:xfrm>
        </p:spPr>
        <p:txBody>
          <a:bodyPr>
            <a:normAutofit fontScale="70000" lnSpcReduction="20000"/>
          </a:bodyPr>
          <a:lstStyle/>
          <a:p>
            <a:pPr hangingPunct="0"/>
            <a:r>
              <a:rPr lang="en-US" dirty="0"/>
              <a:t>Except for emergency medications (</a:t>
            </a:r>
            <a:r>
              <a:rPr lang="en-US" dirty="0" err="1"/>
              <a:t>Diastat</a:t>
            </a:r>
            <a:r>
              <a:rPr lang="en-US" dirty="0"/>
              <a:t>®, Glucagon® and </a:t>
            </a:r>
            <a:r>
              <a:rPr lang="en-US" dirty="0" err="1"/>
              <a:t>EpiPen</a:t>
            </a:r>
            <a:r>
              <a:rPr lang="en-US" dirty="0"/>
              <a:t>®) specified in an  emergency care plan, all medications should be kept in an appropriately labeled, secure, locked container or cabinet accessible only to the responsible authorized school personnel</a:t>
            </a:r>
          </a:p>
          <a:p>
            <a:pPr hangingPunct="0"/>
            <a:r>
              <a:rPr lang="en-US" dirty="0"/>
              <a:t>Medications requiring refrigeration shall be kept in a separate refrigerator in a supervised area or locked container that can be stored with food in a supervised area</a:t>
            </a:r>
          </a:p>
          <a:p>
            <a:pPr hangingPunct="0"/>
            <a:r>
              <a:rPr lang="en-US" dirty="0"/>
              <a:t>Temperature of that refrigerator will be checked on a daily basis and recorded according to agency policy. Temperatures should be maintained between 33 and 45 degrees Fahrenheit </a:t>
            </a:r>
          </a:p>
          <a:p>
            <a:pPr hangingPunct="0">
              <a:buFont typeface="Wingdings 2" panose="05020102010507070707" pitchFamily="18" charset="2"/>
              <a:buChar char="P"/>
            </a:pPr>
            <a:r>
              <a:rPr lang="en-US" dirty="0">
                <a:solidFill>
                  <a:srgbClr val="C00000"/>
                </a:solidFill>
              </a:rPr>
              <a:t>For students receiving medication throughout the school year, it is recommended that no more than a month’s supply of medication be stored on school property</a:t>
            </a:r>
          </a:p>
          <a:p>
            <a:endParaRPr lang="en-US" dirty="0"/>
          </a:p>
        </p:txBody>
      </p:sp>
    </p:spTree>
    <p:extLst>
      <p:ext uri="{BB962C8B-B14F-4D97-AF65-F5344CB8AC3E}">
        <p14:creationId xmlns:p14="http://schemas.microsoft.com/office/powerpoint/2010/main" val="208940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No Longer Needed</a:t>
            </a:r>
          </a:p>
        </p:txBody>
      </p:sp>
      <p:sp>
        <p:nvSpPr>
          <p:cNvPr id="3" name="Text Placeholder 2"/>
          <p:cNvSpPr>
            <a:spLocks noGrp="1"/>
          </p:cNvSpPr>
          <p:nvPr>
            <p:ph type="body" sz="quarter" idx="13"/>
          </p:nvPr>
        </p:nvSpPr>
        <p:spPr>
          <a:xfrm>
            <a:off x="555786" y="1227909"/>
            <a:ext cx="9188715" cy="5446866"/>
          </a:xfrm>
        </p:spPr>
        <p:txBody>
          <a:bodyPr>
            <a:normAutofit fontScale="77500" lnSpcReduction="20000"/>
          </a:bodyPr>
          <a:lstStyle/>
          <a:p>
            <a:pPr hangingPunct="0"/>
            <a:r>
              <a:rPr lang="en-US" dirty="0"/>
              <a:t>School should notify the parent/guardian and request that it be picked up by the parent/guardian  </a:t>
            </a:r>
          </a:p>
          <a:p>
            <a:pPr hangingPunct="0"/>
            <a:r>
              <a:rPr lang="en-US" dirty="0"/>
              <a:t>For disposal of unused medication or expired medication that has not been picked up by parent/guardian:</a:t>
            </a:r>
          </a:p>
          <a:p>
            <a:pPr lvl="1" hangingPunct="0"/>
            <a:r>
              <a:rPr lang="en-US" dirty="0"/>
              <a:t>For pills: pour glue into pill container, after glue is hardened, container may be thrown into garbage can</a:t>
            </a:r>
          </a:p>
          <a:p>
            <a:pPr lvl="1" hangingPunct="0"/>
            <a:r>
              <a:rPr lang="en-US" dirty="0"/>
              <a:t>For liquids:  pour cat litter or sand into container and wait for it to set-up, after it becomes hardened, it may be thrown into garbage can</a:t>
            </a:r>
          </a:p>
          <a:p>
            <a:pPr lvl="1" hangingPunct="0"/>
            <a:r>
              <a:rPr lang="en-US" dirty="0"/>
              <a:t>Disposal of medication must be documented on the student’s medication record to verify it was destroyed, sign, date and have a witness also sign and date</a:t>
            </a:r>
          </a:p>
          <a:p>
            <a:pPr lvl="1" hangingPunct="0"/>
            <a:r>
              <a:rPr lang="en-US" dirty="0"/>
              <a:t>Items such as inhaler canisters may be placed in a sharps container or disposed of according to the school district’s </a:t>
            </a:r>
            <a:r>
              <a:rPr lang="en-US" dirty="0" err="1"/>
              <a:t>Bloodborne</a:t>
            </a:r>
            <a:r>
              <a:rPr lang="en-US" dirty="0"/>
              <a:t> Pathogen OSHA plan</a:t>
            </a:r>
          </a:p>
          <a:p>
            <a:endParaRPr lang="en-US" dirty="0"/>
          </a:p>
        </p:txBody>
      </p:sp>
    </p:spTree>
    <p:extLst>
      <p:ext uri="{BB962C8B-B14F-4D97-AF65-F5344CB8AC3E}">
        <p14:creationId xmlns:p14="http://schemas.microsoft.com/office/powerpoint/2010/main" val="2845066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895721" cy="939386"/>
          </a:xfrm>
        </p:spPr>
        <p:txBody>
          <a:bodyPr>
            <a:normAutofit fontScale="90000"/>
          </a:bodyPr>
          <a:lstStyle/>
          <a:p>
            <a:r>
              <a:rPr lang="en-US" dirty="0"/>
              <a:t>Field Trip Medication Administration</a:t>
            </a:r>
            <a:br>
              <a:rPr lang="en-US" dirty="0"/>
            </a:br>
            <a:endParaRPr lang="en-US" dirty="0"/>
          </a:p>
        </p:txBody>
      </p:sp>
      <p:sp>
        <p:nvSpPr>
          <p:cNvPr id="3" name="Text Placeholder 2"/>
          <p:cNvSpPr>
            <a:spLocks noGrp="1"/>
          </p:cNvSpPr>
          <p:nvPr>
            <p:ph type="body" sz="quarter" idx="13"/>
          </p:nvPr>
        </p:nvSpPr>
        <p:spPr>
          <a:xfrm>
            <a:off x="555786" y="1093862"/>
            <a:ext cx="9188715" cy="5580913"/>
          </a:xfrm>
        </p:spPr>
        <p:txBody>
          <a:bodyPr>
            <a:normAutofit fontScale="70000" lnSpcReduction="20000"/>
          </a:bodyPr>
          <a:lstStyle/>
          <a:p>
            <a:pPr hangingPunct="0"/>
            <a:r>
              <a:rPr lang="en-US" dirty="0"/>
              <a:t>If a student is attending a field trip away from school during his/her scheduled medication time, school personnel with current training on medication administration may be designated to administer the medication while on the field trip</a:t>
            </a:r>
          </a:p>
          <a:p>
            <a:pPr hangingPunct="0"/>
            <a:r>
              <a:rPr lang="en-US" dirty="0"/>
              <a:t>Notification and preparation for administering medications during a field trip should begin well in advance of the day of the field trip</a:t>
            </a:r>
          </a:p>
          <a:p>
            <a:pPr hangingPunct="0"/>
            <a:r>
              <a:rPr lang="en-US" dirty="0"/>
              <a:t>Student medication may not be repackaged for field trips by school personnel </a:t>
            </a:r>
          </a:p>
          <a:p>
            <a:pPr hangingPunct="0"/>
            <a:r>
              <a:rPr lang="en-US" dirty="0"/>
              <a:t>The school should request the parent send a separate bottle with enough medication for the field trip day</a:t>
            </a:r>
          </a:p>
          <a:p>
            <a:pPr hangingPunct="0"/>
            <a:r>
              <a:rPr lang="en-US" dirty="0"/>
              <a:t>The medication bottle should also have a pharmacy prescription label attached </a:t>
            </a:r>
          </a:p>
          <a:p>
            <a:pPr hangingPunct="0"/>
            <a:r>
              <a:rPr lang="en-US" dirty="0"/>
              <a:t>Consult local school district policies and procedures for field trip medication administration </a:t>
            </a:r>
          </a:p>
          <a:p>
            <a:pPr marL="0" indent="0" hangingPunct="0">
              <a:buNone/>
            </a:pPr>
            <a:endParaRPr lang="en-US" dirty="0"/>
          </a:p>
          <a:p>
            <a:endParaRPr lang="en-US" dirty="0"/>
          </a:p>
        </p:txBody>
      </p:sp>
    </p:spTree>
    <p:extLst>
      <p:ext uri="{BB962C8B-B14F-4D97-AF65-F5344CB8AC3E}">
        <p14:creationId xmlns:p14="http://schemas.microsoft.com/office/powerpoint/2010/main" val="566988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KentuckylLwKRS</a:t>
            </a:r>
            <a:r>
              <a:rPr lang="en-US" dirty="0"/>
              <a:t> 156.502 and KRS 158.838</a:t>
            </a:r>
          </a:p>
        </p:txBody>
      </p:sp>
      <p:sp>
        <p:nvSpPr>
          <p:cNvPr id="3" name="Text Placeholder 2"/>
          <p:cNvSpPr>
            <a:spLocks noGrp="1"/>
          </p:cNvSpPr>
          <p:nvPr>
            <p:ph type="body" sz="quarter" idx="13"/>
          </p:nvPr>
        </p:nvSpPr>
        <p:spPr>
          <a:xfrm>
            <a:off x="539004" y="1577825"/>
            <a:ext cx="9188715" cy="5079349"/>
          </a:xfrm>
        </p:spPr>
        <p:txBody>
          <a:bodyPr>
            <a:normAutofit fontScale="62500" lnSpcReduction="20000"/>
          </a:bodyPr>
          <a:lstStyle/>
          <a:p>
            <a:r>
              <a:rPr lang="en-US" dirty="0"/>
              <a:t>Kentucky’s law (KRS 156.502 and KRS 158.838) </a:t>
            </a:r>
          </a:p>
          <a:p>
            <a:pPr lvl="1"/>
            <a:r>
              <a:rPr lang="en-US" dirty="0"/>
              <a:t>Addresses the required provision of “health services” to students in the “school setting or a school sponsored activity” </a:t>
            </a:r>
          </a:p>
          <a:p>
            <a:pPr lvl="1"/>
            <a:r>
              <a:rPr lang="en-US" dirty="0"/>
              <a:t>According to federal laws, schools that received federal funds are subject to Section 504 and the American with Disabilities Act (ADA) of 1990 </a:t>
            </a:r>
          </a:p>
          <a:p>
            <a:pPr lvl="1"/>
            <a:r>
              <a:rPr lang="en-US" dirty="0"/>
              <a:t>Under Section 504 regulations, schools must provide equal access including school health services on instate or out of state school-sponsored field trips</a:t>
            </a:r>
          </a:p>
          <a:p>
            <a:pPr lvl="1"/>
            <a:r>
              <a:rPr lang="en-US" dirty="0"/>
              <a:t>Kentucky nurse’s provision or delegation to a school employee of health services to students on out-or-state, school-sponsored field trips will be governed by the state boards of nursing where the care is provided</a:t>
            </a:r>
          </a:p>
          <a:p>
            <a:pPr lvl="1"/>
            <a:r>
              <a:rPr lang="en-US" dirty="0"/>
              <a:t>This will include all the states along the travel route as well as the final destination of the field trip</a:t>
            </a:r>
          </a:p>
          <a:p>
            <a:pPr hangingPunct="0"/>
            <a:r>
              <a:rPr lang="en-US" dirty="0"/>
              <a:t>More information about medication administration rules on out-of-state field trips may be found </a:t>
            </a:r>
            <a:r>
              <a:rPr lang="en-US" b="1" u="sng" dirty="0">
                <a:hlinkClick r:id="rId2"/>
              </a:rPr>
              <a:t>here</a:t>
            </a:r>
            <a:r>
              <a:rPr lang="en-US" dirty="0"/>
              <a:t>  </a:t>
            </a:r>
          </a:p>
          <a:p>
            <a:pPr lvl="1"/>
            <a:r>
              <a:rPr lang="en-US" dirty="0">
                <a:hlinkClick r:id="rId2"/>
              </a:rPr>
              <a:t>https://www.nasn.org/nasn/advocacy/professional-practice-documents/position-statements/ps-trips</a:t>
            </a:r>
            <a:endParaRPr lang="en-US" dirty="0"/>
          </a:p>
          <a:p>
            <a:endParaRPr lang="en-US" dirty="0"/>
          </a:p>
        </p:txBody>
      </p:sp>
    </p:spTree>
    <p:extLst>
      <p:ext uri="{BB962C8B-B14F-4D97-AF65-F5344CB8AC3E}">
        <p14:creationId xmlns:p14="http://schemas.microsoft.com/office/powerpoint/2010/main" val="3293997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Medications</a:t>
            </a:r>
          </a:p>
        </p:txBody>
      </p:sp>
      <p:sp>
        <p:nvSpPr>
          <p:cNvPr id="3" name="Text Placeholder 2"/>
          <p:cNvSpPr>
            <a:spLocks noGrp="1"/>
          </p:cNvSpPr>
          <p:nvPr>
            <p:ph type="body" sz="quarter" idx="13"/>
          </p:nvPr>
        </p:nvSpPr>
        <p:spPr>
          <a:xfrm>
            <a:off x="555786" y="1463040"/>
            <a:ext cx="9188715" cy="5211735"/>
          </a:xfrm>
        </p:spPr>
        <p:txBody>
          <a:bodyPr>
            <a:normAutofit fontScale="62500" lnSpcReduction="20000"/>
          </a:bodyPr>
          <a:lstStyle/>
          <a:p>
            <a:pPr hangingPunct="0"/>
            <a:r>
              <a:rPr lang="en-US" dirty="0"/>
              <a:t>When school personnel are unable to grant the request from a parent/legal guardian to administer medication to a student, the delegating school nurse or physician should be notified</a:t>
            </a:r>
          </a:p>
          <a:p>
            <a:pPr hangingPunct="0"/>
            <a:r>
              <a:rPr lang="en-US" dirty="0"/>
              <a:t>Some of the circumstances may include:</a:t>
            </a:r>
          </a:p>
          <a:p>
            <a:pPr lvl="1" hangingPunct="0"/>
            <a:r>
              <a:rPr lang="en-US" dirty="0"/>
              <a:t>medication was sent to school out of the original container</a:t>
            </a:r>
          </a:p>
          <a:p>
            <a:pPr lvl="1" hangingPunct="0"/>
            <a:r>
              <a:rPr lang="en-US" dirty="0"/>
              <a:t>medication is prescribed twice daily and can be administered before school and after school hours</a:t>
            </a:r>
          </a:p>
          <a:p>
            <a:pPr lvl="1" hangingPunct="0"/>
            <a:r>
              <a:rPr lang="en-US" dirty="0"/>
              <a:t>medication is prescribed three times daily and can be given before school, after school and before bedtime</a:t>
            </a:r>
          </a:p>
          <a:p>
            <a:pPr lvl="1" hangingPunct="0"/>
            <a:r>
              <a:rPr lang="en-US" dirty="0"/>
              <a:t>student has requested over-the-counter medication every day for several days (which may be beyond school district policy of no more than 3 consecutive days without their medical provider’s authorization)</a:t>
            </a:r>
          </a:p>
          <a:p>
            <a:pPr lvl="1" hangingPunct="0"/>
            <a:r>
              <a:rPr lang="en-US" dirty="0"/>
              <a:t>no written authorization is on file</a:t>
            </a:r>
          </a:p>
          <a:p>
            <a:pPr hangingPunct="0">
              <a:buFont typeface="Wingdings" panose="05000000000000000000" pitchFamily="2" charset="2"/>
              <a:buChar char="ü"/>
            </a:pPr>
            <a:r>
              <a:rPr lang="en-US" dirty="0">
                <a:solidFill>
                  <a:srgbClr val="7030A0"/>
                </a:solidFill>
              </a:rPr>
              <a:t>Other unusual circumstances that are not listed above will require consultation with the supervising school nurse or health care provider</a:t>
            </a:r>
            <a:endParaRPr lang="en-US" dirty="0"/>
          </a:p>
          <a:p>
            <a:endParaRPr lang="en-US" dirty="0"/>
          </a:p>
        </p:txBody>
      </p:sp>
    </p:spTree>
    <p:extLst>
      <p:ext uri="{BB962C8B-B14F-4D97-AF65-F5344CB8AC3E}">
        <p14:creationId xmlns:p14="http://schemas.microsoft.com/office/powerpoint/2010/main" val="841921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take Prescribed Meds</a:t>
            </a:r>
          </a:p>
        </p:txBody>
      </p:sp>
      <p:sp>
        <p:nvSpPr>
          <p:cNvPr id="3" name="Text Placeholder 2"/>
          <p:cNvSpPr>
            <a:spLocks noGrp="1"/>
          </p:cNvSpPr>
          <p:nvPr>
            <p:ph type="body" sz="quarter" idx="13"/>
          </p:nvPr>
        </p:nvSpPr>
        <p:spPr>
          <a:xfrm>
            <a:off x="555786" y="1577825"/>
            <a:ext cx="9188715" cy="5096950"/>
          </a:xfrm>
        </p:spPr>
        <p:txBody>
          <a:bodyPr>
            <a:normAutofit fontScale="92500" lnSpcReduction="20000"/>
          </a:bodyPr>
          <a:lstStyle/>
          <a:p>
            <a:pPr marL="0" indent="0">
              <a:buNone/>
            </a:pPr>
            <a:r>
              <a:rPr lang="en-US" dirty="0">
                <a:solidFill>
                  <a:schemeClr val="bg2">
                    <a:lumMod val="50000"/>
                  </a:schemeClr>
                </a:solidFill>
              </a:rPr>
              <a:t>A student may refuse to take prescribed medications </a:t>
            </a:r>
          </a:p>
          <a:p>
            <a:pPr lvl="1"/>
            <a:r>
              <a:rPr lang="en-US" dirty="0"/>
              <a:t>As best practice and according to the student’s developmental level, the student should understand the symptoms for which the medications are prescribed and also know any common side effects</a:t>
            </a:r>
          </a:p>
          <a:p>
            <a:pPr lvl="1"/>
            <a:r>
              <a:rPr lang="en-US" dirty="0"/>
              <a:t>The student should be able to verbalize their understanding that these medications are considered a part of treatment and that the parent and/or prescriber will be notified should he/she refuse the medication</a:t>
            </a:r>
          </a:p>
          <a:p>
            <a:endParaRPr lang="en-US" dirty="0"/>
          </a:p>
        </p:txBody>
      </p:sp>
    </p:spTree>
    <p:extLst>
      <p:ext uri="{BB962C8B-B14F-4D97-AF65-F5344CB8AC3E}">
        <p14:creationId xmlns:p14="http://schemas.microsoft.com/office/powerpoint/2010/main" val="112118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 Record</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hangingPunct="0"/>
            <a:r>
              <a:rPr lang="en-US" dirty="0"/>
              <a:t>Refusing medications is not considered a medication error and should be documented on the Medication Administration Record as “refused medication” </a:t>
            </a:r>
          </a:p>
          <a:p>
            <a:pPr hangingPunct="0"/>
            <a:r>
              <a:rPr lang="en-US" dirty="0"/>
              <a:t>This shows that the individual has been offered the medication as ordered by the physician</a:t>
            </a:r>
          </a:p>
          <a:p>
            <a:pPr lvl="1" hangingPunct="0">
              <a:buFont typeface="Wingdings" panose="05000000000000000000" pitchFamily="2" charset="2"/>
              <a:buChar char="ü"/>
            </a:pPr>
            <a:r>
              <a:rPr lang="en-US" dirty="0"/>
              <a:t>When a student refuses medications, the school nurse and parent should be notified as soon as possible</a:t>
            </a:r>
          </a:p>
          <a:p>
            <a:pPr hangingPunct="0"/>
            <a:endParaRPr lang="en-US" dirty="0"/>
          </a:p>
          <a:p>
            <a:endParaRPr lang="en-US" dirty="0"/>
          </a:p>
        </p:txBody>
      </p:sp>
    </p:spTree>
    <p:extLst>
      <p:ext uri="{BB962C8B-B14F-4D97-AF65-F5344CB8AC3E}">
        <p14:creationId xmlns:p14="http://schemas.microsoft.com/office/powerpoint/2010/main" val="392363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a:t>
            </a:r>
            <a:br>
              <a:rPr lang="en-US" dirty="0"/>
            </a:br>
            <a:endParaRPr lang="en-US" dirty="0"/>
          </a:p>
        </p:txBody>
      </p:sp>
      <p:sp>
        <p:nvSpPr>
          <p:cNvPr id="3" name="Text Placeholder 2"/>
          <p:cNvSpPr>
            <a:spLocks noGrp="1"/>
          </p:cNvSpPr>
          <p:nvPr>
            <p:ph type="body" sz="quarter" idx="13"/>
          </p:nvPr>
        </p:nvSpPr>
        <p:spPr>
          <a:xfrm>
            <a:off x="555786" y="1179321"/>
            <a:ext cx="9188715" cy="5240082"/>
          </a:xfrm>
        </p:spPr>
        <p:txBody>
          <a:bodyPr>
            <a:normAutofit fontScale="55000" lnSpcReduction="20000"/>
          </a:bodyPr>
          <a:lstStyle/>
          <a:p>
            <a:pPr marL="0" indent="0" hangingPunct="0">
              <a:lnSpc>
                <a:spcPct val="120000"/>
              </a:lnSpc>
              <a:spcBef>
                <a:spcPts val="0"/>
              </a:spcBef>
              <a:buNone/>
            </a:pPr>
            <a:r>
              <a:rPr lang="en-US" sz="4400" b="1" dirty="0">
                <a:solidFill>
                  <a:schemeClr val="accent3"/>
                </a:solidFill>
              </a:rPr>
              <a:t>Upon completion of this course, unlicensed school personnel will be able to:</a:t>
            </a:r>
          </a:p>
          <a:p>
            <a:pPr lvl="0" hangingPunct="0">
              <a:lnSpc>
                <a:spcPct val="120000"/>
              </a:lnSpc>
              <a:spcBef>
                <a:spcPts val="0"/>
              </a:spcBef>
              <a:buFont typeface="Wingdings 2" panose="05020102010507070707" pitchFamily="18" charset="2"/>
              <a:buChar char="P"/>
            </a:pPr>
            <a:r>
              <a:rPr lang="en-US" dirty="0"/>
              <a:t>Understand how medication administration may be safely delegated</a:t>
            </a:r>
          </a:p>
          <a:p>
            <a:pPr lvl="0" hangingPunct="0">
              <a:lnSpc>
                <a:spcPct val="120000"/>
              </a:lnSpc>
              <a:spcBef>
                <a:spcPts val="0"/>
              </a:spcBef>
              <a:buFont typeface="Wingdings 2" panose="05020102010507070707" pitchFamily="18" charset="2"/>
              <a:buChar char="P"/>
            </a:pPr>
            <a:r>
              <a:rPr lang="en-US" dirty="0"/>
              <a:t>Identify the responsibilities of the school nurse and unlicensed school personnel in medication administration</a:t>
            </a:r>
          </a:p>
          <a:p>
            <a:pPr lvl="0" hangingPunct="0">
              <a:lnSpc>
                <a:spcPct val="120000"/>
              </a:lnSpc>
              <a:spcBef>
                <a:spcPts val="0"/>
              </a:spcBef>
              <a:buFont typeface="Wingdings" panose="05000000000000000000" pitchFamily="2" charset="2"/>
              <a:buChar char="ü"/>
            </a:pPr>
            <a:r>
              <a:rPr lang="en-US" dirty="0"/>
              <a:t>Understand local school board policies for medication administration</a:t>
            </a:r>
          </a:p>
          <a:p>
            <a:pPr lvl="0" hangingPunct="0">
              <a:lnSpc>
                <a:spcPct val="120000"/>
              </a:lnSpc>
              <a:spcBef>
                <a:spcPts val="0"/>
              </a:spcBef>
              <a:buFont typeface="Wingdings" panose="05000000000000000000" pitchFamily="2" charset="2"/>
              <a:buChar char="ü"/>
            </a:pPr>
            <a:r>
              <a:rPr lang="en-US" dirty="0"/>
              <a:t>Recognize and apply the six (6) rights of medication administration</a:t>
            </a:r>
          </a:p>
          <a:p>
            <a:pPr lvl="0" hangingPunct="0">
              <a:lnSpc>
                <a:spcPct val="120000"/>
              </a:lnSpc>
              <a:spcBef>
                <a:spcPts val="0"/>
              </a:spcBef>
              <a:buFont typeface="Wingdings" panose="05000000000000000000" pitchFamily="2" charset="2"/>
              <a:buChar char="ü"/>
            </a:pPr>
            <a:r>
              <a:rPr lang="en-US" dirty="0"/>
              <a:t>Identify proper storage of prescription and over-the-counter medication</a:t>
            </a:r>
          </a:p>
          <a:p>
            <a:pPr lvl="0" hangingPunct="0">
              <a:lnSpc>
                <a:spcPct val="120000"/>
              </a:lnSpc>
              <a:spcBef>
                <a:spcPts val="0"/>
              </a:spcBef>
              <a:buFont typeface="Wingdings" panose="05000000000000000000" pitchFamily="2" charset="2"/>
              <a:buChar char="ü"/>
            </a:pPr>
            <a:r>
              <a:rPr lang="en-US" dirty="0"/>
              <a:t>Understand appropriate and correct documentation of medication administration</a:t>
            </a:r>
          </a:p>
          <a:p>
            <a:pPr lvl="0" hangingPunct="0">
              <a:lnSpc>
                <a:spcPct val="120000"/>
              </a:lnSpc>
              <a:spcBef>
                <a:spcPts val="0"/>
              </a:spcBef>
              <a:buFont typeface="Wingdings" panose="05000000000000000000" pitchFamily="2" charset="2"/>
              <a:buChar char="ü"/>
            </a:pPr>
            <a:r>
              <a:rPr lang="en-US" dirty="0"/>
              <a:t>Understand proper action and documentation necessary for refusal and omission of scheduled medications</a:t>
            </a:r>
          </a:p>
          <a:p>
            <a:pPr lvl="0" hangingPunct="0">
              <a:lnSpc>
                <a:spcPct val="120000"/>
              </a:lnSpc>
              <a:spcBef>
                <a:spcPts val="0"/>
              </a:spcBef>
              <a:buFont typeface="Wingdings" panose="05000000000000000000" pitchFamily="2" charset="2"/>
              <a:buChar char="ü"/>
            </a:pPr>
            <a:r>
              <a:rPr lang="en-US" dirty="0"/>
              <a:t>Understand prevention of medication errors and incident reporting</a:t>
            </a:r>
          </a:p>
          <a:p>
            <a:pPr lvl="0" hangingPunct="0">
              <a:lnSpc>
                <a:spcPct val="120000"/>
              </a:lnSpc>
              <a:spcBef>
                <a:spcPts val="0"/>
              </a:spcBef>
              <a:buFont typeface="Wingdings" panose="05000000000000000000" pitchFamily="2" charset="2"/>
              <a:buChar char="ü"/>
            </a:pPr>
            <a:r>
              <a:rPr lang="en-US" dirty="0"/>
              <a:t>Recognize when it is appropriate to contact additional resources (nurses, physicians, poison control and emergency medical services)</a:t>
            </a:r>
          </a:p>
          <a:p>
            <a:pPr hangingPunct="0"/>
            <a:endParaRPr lang="en-US" dirty="0"/>
          </a:p>
          <a:p>
            <a:endParaRPr lang="en-US" dirty="0"/>
          </a:p>
        </p:txBody>
      </p:sp>
    </p:spTree>
    <p:extLst>
      <p:ext uri="{BB962C8B-B14F-4D97-AF65-F5344CB8AC3E}">
        <p14:creationId xmlns:p14="http://schemas.microsoft.com/office/powerpoint/2010/main" val="203961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Errors</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b="1" dirty="0"/>
              <a:t>Preventing and Reporting Medication Errors</a:t>
            </a:r>
          </a:p>
          <a:p>
            <a:pPr marL="0" indent="0" hangingPunct="0">
              <a:buNone/>
            </a:pPr>
            <a:r>
              <a:rPr lang="en-US" dirty="0"/>
              <a:t>A medication error occurs when one of the “six rights of medication administration” has been violated</a:t>
            </a:r>
          </a:p>
          <a:p>
            <a:pPr lvl="1" hangingPunct="0"/>
            <a:r>
              <a:rPr lang="en-US" dirty="0"/>
              <a:t>administering the wrong medication</a:t>
            </a:r>
          </a:p>
          <a:p>
            <a:pPr lvl="1" hangingPunct="0"/>
            <a:r>
              <a:rPr lang="en-US" dirty="0"/>
              <a:t>administering the wrong dose of medication</a:t>
            </a:r>
          </a:p>
          <a:p>
            <a:pPr lvl="1" hangingPunct="0"/>
            <a:r>
              <a:rPr lang="en-US" dirty="0"/>
              <a:t>administering medication at the wrong time </a:t>
            </a:r>
          </a:p>
          <a:p>
            <a:pPr lvl="1" hangingPunct="0"/>
            <a:r>
              <a:rPr lang="en-US" dirty="0"/>
              <a:t>administering the medication in the wrong way </a:t>
            </a:r>
          </a:p>
          <a:p>
            <a:pPr marL="457200" lvl="1" indent="0" hangingPunct="0">
              <a:buNone/>
            </a:pPr>
            <a:r>
              <a:rPr lang="en-US" dirty="0"/>
              <a:t>    (e.g., ear drops administered to eye)</a:t>
            </a:r>
          </a:p>
          <a:p>
            <a:pPr lvl="1" hangingPunct="0"/>
            <a:r>
              <a:rPr lang="en-US" dirty="0"/>
              <a:t>administering medication to wrong student</a:t>
            </a:r>
          </a:p>
          <a:p>
            <a:pPr lvl="1" hangingPunct="0"/>
            <a:r>
              <a:rPr lang="en-US" dirty="0"/>
              <a:t>failing to document that medication was given or inaccurate documentation of medicine given</a:t>
            </a:r>
          </a:p>
          <a:p>
            <a:endParaRPr lang="en-US" dirty="0"/>
          </a:p>
        </p:txBody>
      </p:sp>
    </p:spTree>
    <p:extLst>
      <p:ext uri="{BB962C8B-B14F-4D97-AF65-F5344CB8AC3E}">
        <p14:creationId xmlns:p14="http://schemas.microsoft.com/office/powerpoint/2010/main" val="4284151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Text Placeholder 2"/>
          <p:cNvSpPr>
            <a:spLocks noGrp="1"/>
          </p:cNvSpPr>
          <p:nvPr>
            <p:ph type="body" sz="quarter" idx="13"/>
          </p:nvPr>
        </p:nvSpPr>
        <p:spPr>
          <a:xfrm>
            <a:off x="555786" y="1463040"/>
            <a:ext cx="9188715" cy="5211735"/>
          </a:xfrm>
        </p:spPr>
        <p:txBody>
          <a:bodyPr>
            <a:normAutofit/>
          </a:bodyPr>
          <a:lstStyle/>
          <a:p>
            <a:pPr hangingPunct="0"/>
            <a:r>
              <a:rPr lang="en-US" dirty="0"/>
              <a:t>Medication errors may result in adverse reactions to the student </a:t>
            </a:r>
          </a:p>
          <a:p>
            <a:pPr hangingPunct="0"/>
            <a:r>
              <a:rPr lang="en-US" dirty="0"/>
              <a:t>These reactions could range from a rash to a life-threatening situation </a:t>
            </a:r>
          </a:p>
          <a:p>
            <a:pPr hangingPunct="0">
              <a:buFont typeface="Wingdings" panose="05000000000000000000" pitchFamily="2" charset="2"/>
              <a:buChar char="ü"/>
            </a:pPr>
            <a:r>
              <a:rPr lang="en-US" dirty="0"/>
              <a:t>Always check the medication label when:</a:t>
            </a:r>
          </a:p>
          <a:p>
            <a:pPr lvl="1" hangingPunct="0"/>
            <a:r>
              <a:rPr lang="en-US" dirty="0"/>
              <a:t>removing the medication from storage</a:t>
            </a:r>
          </a:p>
          <a:p>
            <a:pPr lvl="1" hangingPunct="0"/>
            <a:r>
              <a:rPr lang="en-US" dirty="0"/>
              <a:t>removing the medication from its container</a:t>
            </a:r>
          </a:p>
          <a:p>
            <a:pPr lvl="1" hangingPunct="0"/>
            <a:r>
              <a:rPr lang="en-US" dirty="0"/>
              <a:t>returning the medication to storage</a:t>
            </a:r>
          </a:p>
          <a:p>
            <a:endParaRPr lang="en-US" dirty="0"/>
          </a:p>
        </p:txBody>
      </p:sp>
    </p:spTree>
    <p:extLst>
      <p:ext uri="{BB962C8B-B14F-4D97-AF65-F5344CB8AC3E}">
        <p14:creationId xmlns:p14="http://schemas.microsoft.com/office/powerpoint/2010/main" val="132394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Medication Errors</a:t>
            </a:r>
          </a:p>
        </p:txBody>
      </p:sp>
      <p:sp>
        <p:nvSpPr>
          <p:cNvPr id="3" name="Text Placeholder 2"/>
          <p:cNvSpPr>
            <a:spLocks noGrp="1"/>
          </p:cNvSpPr>
          <p:nvPr>
            <p:ph type="body" sz="quarter" idx="13"/>
          </p:nvPr>
        </p:nvSpPr>
        <p:spPr/>
        <p:txBody>
          <a:bodyPr>
            <a:normAutofit fontScale="92500" lnSpcReduction="10000"/>
          </a:bodyPr>
          <a:lstStyle/>
          <a:p>
            <a:pPr hangingPunct="0"/>
            <a:r>
              <a:rPr lang="en-US" dirty="0"/>
              <a:t>Knowing the following before administering medications will help prevent medication errors:</a:t>
            </a:r>
          </a:p>
          <a:p>
            <a:pPr lvl="1" hangingPunct="0"/>
            <a:r>
              <a:rPr lang="en-US" dirty="0"/>
              <a:t>Name of medication (the generic and real or “trade” name)</a:t>
            </a:r>
          </a:p>
          <a:p>
            <a:pPr lvl="1"/>
            <a:r>
              <a:rPr lang="en-US" dirty="0"/>
              <a:t>Purpose</a:t>
            </a:r>
          </a:p>
          <a:p>
            <a:pPr lvl="1"/>
            <a:r>
              <a:rPr lang="en-US" dirty="0"/>
              <a:t>Potential side effects</a:t>
            </a:r>
          </a:p>
          <a:p>
            <a:pPr lvl="1"/>
            <a:r>
              <a:rPr lang="en-US" dirty="0"/>
              <a:t>Special instructions (if appropriate)</a:t>
            </a:r>
          </a:p>
          <a:p>
            <a:pPr lvl="1"/>
            <a:r>
              <a:rPr lang="en-US" dirty="0"/>
              <a:t>Health care provider and emergency contact names and phone numbers</a:t>
            </a:r>
          </a:p>
          <a:p>
            <a:endParaRPr lang="en-US" dirty="0"/>
          </a:p>
        </p:txBody>
      </p:sp>
    </p:spTree>
    <p:extLst>
      <p:ext uri="{BB962C8B-B14F-4D97-AF65-F5344CB8AC3E}">
        <p14:creationId xmlns:p14="http://schemas.microsoft.com/office/powerpoint/2010/main" val="2746336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Error Occurs</a:t>
            </a:r>
          </a:p>
        </p:txBody>
      </p:sp>
      <p:sp>
        <p:nvSpPr>
          <p:cNvPr id="3" name="Text Placeholder 2"/>
          <p:cNvSpPr>
            <a:spLocks noGrp="1"/>
          </p:cNvSpPr>
          <p:nvPr>
            <p:ph type="body" sz="quarter" idx="13"/>
          </p:nvPr>
        </p:nvSpPr>
        <p:spPr>
          <a:xfrm>
            <a:off x="555786" y="1375873"/>
            <a:ext cx="9188715" cy="5298902"/>
          </a:xfrm>
        </p:spPr>
        <p:txBody>
          <a:bodyPr>
            <a:normAutofit fontScale="77500" lnSpcReduction="20000"/>
          </a:bodyPr>
          <a:lstStyle/>
          <a:p>
            <a:pPr marL="0" indent="0">
              <a:buNone/>
            </a:pPr>
            <a:r>
              <a:rPr lang="en-US" dirty="0">
                <a:solidFill>
                  <a:schemeClr val="bg2">
                    <a:lumMod val="50000"/>
                  </a:schemeClr>
                </a:solidFill>
              </a:rPr>
              <a:t>When a medication administration error occurs, follow these guidelines:</a:t>
            </a:r>
          </a:p>
          <a:p>
            <a:pPr lvl="1"/>
            <a:r>
              <a:rPr lang="en-US" dirty="0"/>
              <a:t>Keep the student in the health room </a:t>
            </a:r>
          </a:p>
          <a:p>
            <a:pPr lvl="1" hangingPunct="0"/>
            <a:r>
              <a:rPr lang="en-US" dirty="0"/>
              <a:t>If the student has already returned to class, have someone accompany the student back to the health room</a:t>
            </a:r>
          </a:p>
          <a:p>
            <a:pPr lvl="1" hangingPunct="0"/>
            <a:r>
              <a:rPr lang="en-US" dirty="0"/>
              <a:t>Observe the student’s status and document what you see</a:t>
            </a:r>
          </a:p>
          <a:p>
            <a:pPr lvl="1" hangingPunct="0"/>
            <a:r>
              <a:rPr lang="en-US" dirty="0"/>
              <a:t>Identify the incorrect dose or type of medication taken by the student</a:t>
            </a:r>
          </a:p>
          <a:p>
            <a:pPr lvl="1" hangingPunct="0"/>
            <a:r>
              <a:rPr lang="en-US" dirty="0"/>
              <a:t>Notify the principal and supervising school nurse immediately if medication was given by non-licensed personnel (The supervising nurse will contact the parents of the student and/or health care provider)</a:t>
            </a:r>
          </a:p>
          <a:p>
            <a:endParaRPr lang="en-US" dirty="0"/>
          </a:p>
        </p:txBody>
      </p:sp>
    </p:spTree>
    <p:extLst>
      <p:ext uri="{BB962C8B-B14F-4D97-AF65-F5344CB8AC3E}">
        <p14:creationId xmlns:p14="http://schemas.microsoft.com/office/powerpoint/2010/main" val="665884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Control Center Contact</a:t>
            </a:r>
          </a:p>
        </p:txBody>
      </p:sp>
      <p:sp>
        <p:nvSpPr>
          <p:cNvPr id="3" name="Text Placeholder 2"/>
          <p:cNvSpPr>
            <a:spLocks noGrp="1"/>
          </p:cNvSpPr>
          <p:nvPr>
            <p:ph type="body" sz="quarter" idx="13"/>
          </p:nvPr>
        </p:nvSpPr>
        <p:spPr>
          <a:xfrm>
            <a:off x="555786" y="1247686"/>
            <a:ext cx="9188715" cy="5427089"/>
          </a:xfrm>
        </p:spPr>
        <p:txBody>
          <a:bodyPr>
            <a:normAutofit fontScale="62500" lnSpcReduction="20000"/>
          </a:bodyPr>
          <a:lstStyle/>
          <a:p>
            <a:pPr hangingPunct="0"/>
            <a:r>
              <a:rPr lang="en-US" dirty="0"/>
              <a:t>If contacting the Poison Control Center for instructions:</a:t>
            </a:r>
          </a:p>
          <a:p>
            <a:pPr lvl="1" hangingPunct="0"/>
            <a:r>
              <a:rPr lang="en-US" dirty="0"/>
              <a:t>give the name and dose of the medication taken in error</a:t>
            </a:r>
          </a:p>
          <a:p>
            <a:pPr lvl="1" hangingPunct="0"/>
            <a:r>
              <a:rPr lang="en-US" dirty="0"/>
              <a:t>give the student’s age and approximate weight, if possible</a:t>
            </a:r>
          </a:p>
          <a:p>
            <a:pPr lvl="1" hangingPunct="0"/>
            <a:r>
              <a:rPr lang="en-US" dirty="0"/>
              <a:t>give the name and dose of any other medication the student receives, if possible</a:t>
            </a:r>
          </a:p>
          <a:p>
            <a:pPr lvl="1" hangingPunct="0"/>
            <a:r>
              <a:rPr lang="en-US" dirty="0"/>
              <a:t>follow instructions from the Poison Control Center, if possible.  If unable to follow their instructions, explain the problem to the Poison Control Center to determine if the student should be transported for emergency care</a:t>
            </a:r>
          </a:p>
          <a:p>
            <a:pPr hangingPunct="0"/>
            <a:r>
              <a:rPr lang="en-US" dirty="0"/>
              <a:t>Complete a Medication Administration Incident Report form</a:t>
            </a:r>
          </a:p>
          <a:p>
            <a:pPr lvl="1" hangingPunct="0"/>
            <a:r>
              <a:rPr lang="en-US" dirty="0"/>
              <a:t>Carefully record all circumstances and actions taken, including instructions from the Poison Control Center or the student’s health care provider, and the student’s status </a:t>
            </a:r>
          </a:p>
          <a:p>
            <a:pPr hangingPunct="0">
              <a:buFont typeface="Wingdings" panose="05000000000000000000" pitchFamily="2" charset="2"/>
              <a:buChar char="ü"/>
            </a:pPr>
            <a:r>
              <a:rPr lang="en-US" dirty="0"/>
              <a:t>All reports are to be filed and kept according to district policy</a:t>
            </a:r>
          </a:p>
          <a:p>
            <a:pPr hangingPunct="0">
              <a:buFont typeface="Wingdings" panose="05000000000000000000" pitchFamily="2" charset="2"/>
              <a:buChar char="ü"/>
            </a:pPr>
            <a:r>
              <a:rPr lang="en-US" dirty="0"/>
              <a:t> Errors made in recording medications on the Medication Administration Record should be marked “void,” initialed and dated.  </a:t>
            </a:r>
            <a:r>
              <a:rPr lang="en-US" i="1" dirty="0"/>
              <a:t>Whiteout</a:t>
            </a:r>
            <a:r>
              <a:rPr lang="en-US" dirty="0"/>
              <a:t> may not be used</a:t>
            </a:r>
          </a:p>
          <a:p>
            <a:pPr hangingPunct="0">
              <a:buFont typeface="Wingdings" panose="05000000000000000000" pitchFamily="2" charset="2"/>
              <a:buChar char="ü"/>
            </a:pPr>
            <a:endParaRPr lang="en-US" dirty="0"/>
          </a:p>
          <a:p>
            <a:pPr lvl="1" hangingPunct="0"/>
            <a:endParaRPr lang="en-US" dirty="0"/>
          </a:p>
          <a:p>
            <a:pPr lvl="1" hangingPunct="0"/>
            <a:endParaRPr lang="en-US" dirty="0"/>
          </a:p>
          <a:p>
            <a:endParaRPr lang="en-US" dirty="0"/>
          </a:p>
        </p:txBody>
      </p:sp>
    </p:spTree>
    <p:extLst>
      <p:ext uri="{BB962C8B-B14F-4D97-AF65-F5344CB8AC3E}">
        <p14:creationId xmlns:p14="http://schemas.microsoft.com/office/powerpoint/2010/main" val="70807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520031" cy="1320800"/>
          </a:xfrm>
        </p:spPr>
        <p:txBody>
          <a:bodyPr>
            <a:normAutofit fontScale="90000"/>
          </a:bodyPr>
          <a:lstStyle/>
          <a:p>
            <a:r>
              <a:rPr lang="en-US" dirty="0"/>
              <a:t>SAMPLE</a:t>
            </a:r>
            <a:r>
              <a:rPr lang="en-US" b="1" dirty="0"/>
              <a:t> Medication</a:t>
            </a:r>
            <a:r>
              <a:rPr lang="en-US" i="1" dirty="0"/>
              <a:t> </a:t>
            </a:r>
            <a:r>
              <a:rPr lang="en-US" b="1" dirty="0"/>
              <a:t>Administration Incident Report Form</a:t>
            </a:r>
            <a:br>
              <a:rPr lang="en-US" dirty="0"/>
            </a:br>
            <a:endParaRPr lang="en-US" dirty="0"/>
          </a:p>
        </p:txBody>
      </p:sp>
      <p:pic>
        <p:nvPicPr>
          <p:cNvPr id="4" name="Picture 3" descr="Sample Medication Administration Incident Report Form"/>
          <p:cNvPicPr>
            <a:picLocks noChangeAspect="1"/>
          </p:cNvPicPr>
          <p:nvPr/>
        </p:nvPicPr>
        <p:blipFill>
          <a:blip r:embed="rId2"/>
          <a:stretch>
            <a:fillRect/>
          </a:stretch>
        </p:blipFill>
        <p:spPr>
          <a:xfrm>
            <a:off x="2995509" y="1512049"/>
            <a:ext cx="4772617" cy="5345951"/>
          </a:xfrm>
          <a:prstGeom prst="rect">
            <a:avLst/>
          </a:prstGeom>
        </p:spPr>
      </p:pic>
    </p:spTree>
    <p:extLst>
      <p:ext uri="{BB962C8B-B14F-4D97-AF65-F5344CB8AC3E}">
        <p14:creationId xmlns:p14="http://schemas.microsoft.com/office/powerpoint/2010/main" val="2400781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  Practice Test Page 1</a:t>
            </a:r>
            <a:endParaRPr lang="en-US" dirty="0"/>
          </a:p>
        </p:txBody>
      </p:sp>
      <p:sp>
        <p:nvSpPr>
          <p:cNvPr id="3" name="Text Placeholder 2"/>
          <p:cNvSpPr>
            <a:spLocks noGrp="1"/>
          </p:cNvSpPr>
          <p:nvPr>
            <p:ph type="body" sz="quarter" idx="13"/>
          </p:nvPr>
        </p:nvSpPr>
        <p:spPr>
          <a:xfrm>
            <a:off x="555786" y="1452785"/>
            <a:ext cx="9188715" cy="5589459"/>
          </a:xfrm>
        </p:spPr>
        <p:txBody>
          <a:bodyPr>
            <a:noAutofit/>
          </a:bodyPr>
          <a:lstStyle/>
          <a:p>
            <a:pPr marL="742950" lvl="0" indent="-742950" hangingPunct="0">
              <a:lnSpc>
                <a:spcPct val="120000"/>
              </a:lnSpc>
              <a:spcBef>
                <a:spcPts val="0"/>
              </a:spcBef>
              <a:buFont typeface="+mj-lt"/>
              <a:buAutoNum type="arabicPeriod"/>
            </a:pPr>
            <a:r>
              <a:rPr lang="en-US" sz="1800" dirty="0"/>
              <a:t>Understanding state laws and school policies and procedures is necessary to ________________ the potential liability issues of medication administration in the school setting.</a:t>
            </a:r>
          </a:p>
          <a:p>
            <a:pPr marL="742950" lvl="0" indent="-742950" hangingPunct="0">
              <a:lnSpc>
                <a:spcPct val="120000"/>
              </a:lnSpc>
              <a:spcBef>
                <a:spcPts val="0"/>
              </a:spcBef>
              <a:buFont typeface="+mj-lt"/>
              <a:buAutoNum type="arabicPeriod"/>
            </a:pPr>
            <a:r>
              <a:rPr lang="en-US" sz="1800" dirty="0"/>
              <a:t>_______________ grants liability protection for school personnel who accept the delegation of medication administration and successfully complete the medication administration training course, including demonstrated competency.     </a:t>
            </a:r>
          </a:p>
          <a:p>
            <a:pPr marL="742950" lvl="0" indent="-742950" hangingPunct="0">
              <a:lnSpc>
                <a:spcPct val="120000"/>
              </a:lnSpc>
              <a:spcBef>
                <a:spcPts val="0"/>
              </a:spcBef>
              <a:buFont typeface="+mj-lt"/>
              <a:buAutoNum type="arabicPeriod"/>
            </a:pPr>
            <a:r>
              <a:rPr lang="en-US" sz="1800" dirty="0"/>
              <a:t>The three licensed medical professionals who may “prescribe” medication include: __________________, ___________________, __________________.</a:t>
            </a:r>
          </a:p>
          <a:p>
            <a:pPr marL="742950" lvl="0" indent="-742950" hangingPunct="0">
              <a:lnSpc>
                <a:spcPct val="120000"/>
              </a:lnSpc>
              <a:spcBef>
                <a:spcPts val="0"/>
              </a:spcBef>
              <a:buFont typeface="+mj-lt"/>
              <a:buAutoNum type="arabicPeriod"/>
            </a:pPr>
            <a:r>
              <a:rPr lang="en-US" sz="1800" dirty="0"/>
              <a:t>Nurses are licensed to ________________medication.</a:t>
            </a:r>
          </a:p>
          <a:p>
            <a:pPr marL="742950" lvl="0" indent="-742950" hangingPunct="0">
              <a:lnSpc>
                <a:spcPct val="120000"/>
              </a:lnSpc>
              <a:spcBef>
                <a:spcPts val="0"/>
              </a:spcBef>
              <a:buFont typeface="+mj-lt"/>
              <a:buAutoNum type="arabicPeriod"/>
            </a:pPr>
            <a:r>
              <a:rPr lang="en-US" sz="1800" dirty="0"/>
              <a:t>Unlicensed school personnel may be delegated to administer medications in schools by ___________________, ____________________, or ____________________. </a:t>
            </a:r>
          </a:p>
          <a:p>
            <a:pPr marL="742950" lvl="0" indent="-742950" hangingPunct="0">
              <a:lnSpc>
                <a:spcPct val="120000"/>
              </a:lnSpc>
              <a:spcBef>
                <a:spcPts val="0"/>
              </a:spcBef>
              <a:buFont typeface="+mj-lt"/>
              <a:buAutoNum type="arabicPeriod"/>
            </a:pPr>
            <a:r>
              <a:rPr lang="en-US" sz="1800" dirty="0"/>
              <a:t>The length of time that the delegation and training is valid for unlicensed school personnel is the ________________ ______________ ______________.</a:t>
            </a:r>
          </a:p>
          <a:p>
            <a:endParaRPr lang="en-US" sz="1800" dirty="0"/>
          </a:p>
        </p:txBody>
      </p:sp>
    </p:spTree>
    <p:extLst>
      <p:ext uri="{BB962C8B-B14F-4D97-AF65-F5344CB8AC3E}">
        <p14:creationId xmlns:p14="http://schemas.microsoft.com/office/powerpoint/2010/main" val="948477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95863" cy="1320800"/>
          </a:xfrm>
        </p:spPr>
        <p:txBody>
          <a:bodyPr>
            <a:normAutofit fontScale="90000"/>
          </a:bodyPr>
          <a:lstStyle/>
          <a:p>
            <a:r>
              <a:rPr lang="en-US" b="1" dirty="0"/>
              <a:t>MODULE I:  Practice Test Page 2</a:t>
            </a:r>
            <a:endParaRPr lang="en-US" dirty="0"/>
          </a:p>
        </p:txBody>
      </p:sp>
      <p:sp>
        <p:nvSpPr>
          <p:cNvPr id="3" name="Text Placeholder 2"/>
          <p:cNvSpPr>
            <a:spLocks noGrp="1"/>
          </p:cNvSpPr>
          <p:nvPr>
            <p:ph type="body" sz="quarter" idx="13"/>
          </p:nvPr>
        </p:nvSpPr>
        <p:spPr>
          <a:xfrm>
            <a:off x="555786" y="1418602"/>
            <a:ext cx="9188715" cy="5256173"/>
          </a:xfrm>
        </p:spPr>
        <p:txBody>
          <a:bodyPr>
            <a:normAutofit fontScale="55000" lnSpcReduction="20000"/>
          </a:bodyPr>
          <a:lstStyle/>
          <a:p>
            <a:pPr marL="742950" lvl="0" indent="-742950" hangingPunct="0">
              <a:lnSpc>
                <a:spcPct val="120000"/>
              </a:lnSpc>
              <a:spcBef>
                <a:spcPts val="0"/>
              </a:spcBef>
              <a:buFont typeface="+mj-lt"/>
              <a:buAutoNum type="arabicPeriod" startAt="7"/>
            </a:pPr>
            <a:r>
              <a:rPr lang="en-US" dirty="0"/>
              <a:t>True or False: The American Nurses’ Association defines delegation as “the transfer of responsibility for the performance of an activity from one individual to another, while maintaining the accountability for the outcome.”</a:t>
            </a:r>
          </a:p>
          <a:p>
            <a:pPr marL="742950" lvl="0" indent="-742950" hangingPunct="0">
              <a:lnSpc>
                <a:spcPct val="120000"/>
              </a:lnSpc>
              <a:spcBef>
                <a:spcPts val="0"/>
              </a:spcBef>
              <a:buFont typeface="+mj-lt"/>
              <a:buAutoNum type="arabicPeriod" startAt="7"/>
            </a:pPr>
            <a:r>
              <a:rPr lang="en-US" dirty="0"/>
              <a:t>According to 201 KAR 20:400, periodic supervision of a nursing task must be provided by a _____________ ____________.</a:t>
            </a:r>
          </a:p>
          <a:p>
            <a:pPr marL="742950" lvl="0" indent="-742950" hangingPunct="0">
              <a:lnSpc>
                <a:spcPct val="120000"/>
              </a:lnSpc>
              <a:spcBef>
                <a:spcPts val="0"/>
              </a:spcBef>
              <a:buFont typeface="+mj-lt"/>
              <a:buAutoNum type="arabicPeriod" startAt="7"/>
            </a:pPr>
            <a:r>
              <a:rPr lang="en-US" dirty="0"/>
              <a:t>True or False: Supervision of unlicensed school personnel requires that the supervising nurse be physically present in the same school building.</a:t>
            </a:r>
          </a:p>
          <a:p>
            <a:pPr marL="742950" lvl="0" indent="-742950" hangingPunct="0">
              <a:lnSpc>
                <a:spcPct val="120000"/>
              </a:lnSpc>
              <a:spcBef>
                <a:spcPts val="0"/>
              </a:spcBef>
              <a:buFont typeface="+mj-lt"/>
              <a:buAutoNum type="arabicPeriod" startAt="7"/>
            </a:pPr>
            <a:r>
              <a:rPr lang="en-US" dirty="0"/>
              <a:t>_____________ is the federal law that protects the privacy of student educational records, including health records.</a:t>
            </a:r>
          </a:p>
          <a:p>
            <a:pPr marL="742950" lvl="0" indent="-742950" hangingPunct="0">
              <a:lnSpc>
                <a:spcPct val="120000"/>
              </a:lnSpc>
              <a:spcBef>
                <a:spcPts val="0"/>
              </a:spcBef>
              <a:buFont typeface="+mj-lt"/>
              <a:buAutoNum type="arabicPeriod" startAt="11"/>
            </a:pPr>
            <a:r>
              <a:rPr lang="en-US" dirty="0"/>
              <a:t>Information regarding student health information may only be shared with school personnel on a ____________   ______   ____________ basis. </a:t>
            </a:r>
          </a:p>
          <a:p>
            <a:pPr marL="742950" lvl="0" indent="-742950" hangingPunct="0">
              <a:lnSpc>
                <a:spcPct val="120000"/>
              </a:lnSpc>
              <a:spcBef>
                <a:spcPts val="0"/>
              </a:spcBef>
              <a:buFont typeface="+mj-lt"/>
              <a:buAutoNum type="arabicPeriod" startAt="11"/>
            </a:pPr>
            <a:r>
              <a:rPr lang="en-US" dirty="0"/>
              <a:t>True or False:  All school districts should have written policies and procedures on medication administration.</a:t>
            </a:r>
          </a:p>
          <a:p>
            <a:pPr marL="742950" lvl="0" indent="-742950" hangingPunct="0">
              <a:lnSpc>
                <a:spcPct val="120000"/>
              </a:lnSpc>
              <a:spcBef>
                <a:spcPts val="0"/>
              </a:spcBef>
              <a:buFont typeface="+mj-lt"/>
              <a:buAutoNum type="arabicPeriod" startAt="7"/>
            </a:pPr>
            <a:endParaRPr lang="en-US" dirty="0"/>
          </a:p>
          <a:p>
            <a:endParaRPr lang="en-US" dirty="0"/>
          </a:p>
        </p:txBody>
      </p:sp>
    </p:spTree>
    <p:extLst>
      <p:ext uri="{BB962C8B-B14F-4D97-AF65-F5344CB8AC3E}">
        <p14:creationId xmlns:p14="http://schemas.microsoft.com/office/powerpoint/2010/main" val="2745515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C69CA-BA00-488F-8D43-2A9406AD78DC}"/>
              </a:ext>
            </a:extLst>
          </p:cNvPr>
          <p:cNvSpPr>
            <a:spLocks noGrp="1"/>
          </p:cNvSpPr>
          <p:nvPr>
            <p:ph type="title"/>
          </p:nvPr>
        </p:nvSpPr>
        <p:spPr>
          <a:xfrm>
            <a:off x="555786" y="289683"/>
            <a:ext cx="9047200" cy="1320800"/>
          </a:xfrm>
        </p:spPr>
        <p:txBody>
          <a:bodyPr>
            <a:normAutofit fontScale="90000"/>
          </a:bodyPr>
          <a:lstStyle/>
          <a:p>
            <a:r>
              <a:rPr lang="en-US" b="1" dirty="0">
                <a:solidFill>
                  <a:srgbClr val="ACCBF9">
                    <a:lumMod val="25000"/>
                  </a:srgbClr>
                </a:solidFill>
              </a:rPr>
              <a:t>MODULE I:  Practice Test Page 3</a:t>
            </a:r>
            <a:br>
              <a:rPr lang="en-US" dirty="0"/>
            </a:br>
            <a:endParaRPr lang="en-US" dirty="0"/>
          </a:p>
        </p:txBody>
      </p:sp>
      <p:sp>
        <p:nvSpPr>
          <p:cNvPr id="3" name="Text Placeholder 2"/>
          <p:cNvSpPr>
            <a:spLocks noGrp="1"/>
          </p:cNvSpPr>
          <p:nvPr>
            <p:ph type="body" sz="quarter" idx="13"/>
          </p:nvPr>
        </p:nvSpPr>
        <p:spPr/>
        <p:txBody>
          <a:bodyPr>
            <a:normAutofit fontScale="32500" lnSpcReduction="20000"/>
          </a:bodyPr>
          <a:lstStyle/>
          <a:p>
            <a:pPr lvl="0"/>
            <a:r>
              <a:rPr lang="en-US" dirty="0"/>
              <a:t>True or False:  All unlicensed school personnel administering medications should be familiar with their district’s policies and procedures for medication administration.</a:t>
            </a:r>
          </a:p>
          <a:p>
            <a:pPr lvl="0"/>
            <a:r>
              <a:rPr lang="en-US" dirty="0"/>
              <a:t>The completed medication authorization form signed by the parent/guardian is valid only for the ____________ school year.</a:t>
            </a:r>
          </a:p>
          <a:p>
            <a:pPr lvl="0"/>
            <a:r>
              <a:rPr lang="en-US" dirty="0"/>
              <a:t>Prescribed medication should be sent to school in the ___________ labeled container.</a:t>
            </a:r>
          </a:p>
          <a:p>
            <a:pPr lvl="0"/>
            <a:r>
              <a:rPr lang="en-US" dirty="0"/>
              <a:t>Name the information a prescribed medication label should include:</a:t>
            </a:r>
          </a:p>
          <a:p>
            <a:r>
              <a:rPr lang="en-US" dirty="0"/>
              <a:t>___________</a:t>
            </a:r>
          </a:p>
          <a:p>
            <a:r>
              <a:rPr lang="en-US" dirty="0"/>
              <a:t>		B.________________________________________________</a:t>
            </a:r>
          </a:p>
          <a:p>
            <a:r>
              <a:rPr lang="en-US" dirty="0"/>
              <a:t>		C.________________________________________________</a:t>
            </a:r>
          </a:p>
          <a:p>
            <a:r>
              <a:rPr lang="en-US" dirty="0"/>
              <a:t>		D. ________________________________________________</a:t>
            </a:r>
          </a:p>
          <a:p>
            <a:r>
              <a:rPr lang="en-US" dirty="0"/>
              <a:t>		E. ________________________________________________</a:t>
            </a:r>
          </a:p>
          <a:p>
            <a:r>
              <a:rPr lang="en-US" dirty="0"/>
              <a:t>		F.________________________________________________</a:t>
            </a:r>
          </a:p>
          <a:p>
            <a:r>
              <a:rPr lang="en-US" dirty="0"/>
              <a:t>		G.________________________________________________</a:t>
            </a:r>
          </a:p>
          <a:p>
            <a:r>
              <a:rPr lang="en-US" dirty="0"/>
              <a:t>		H.________________________________________________</a:t>
            </a:r>
          </a:p>
          <a:p>
            <a:r>
              <a:rPr lang="en-US" dirty="0"/>
              <a:t>True or False:  All medications should be kept in an appropriately labeled, secure, locked cabinet accessible only by responsible, authorized school personnel.</a:t>
            </a:r>
          </a:p>
          <a:p>
            <a:r>
              <a:rPr lang="en-US" dirty="0"/>
              <a:t>True or False:  Unused medication not picked up by the parent/guardian may be flushed down the toilet or sink.</a:t>
            </a:r>
          </a:p>
          <a:p>
            <a:r>
              <a:rPr lang="en-US" dirty="0"/>
              <a:t>True or False:  For field trips, student medication may be repackaged by placing the necessary medication needed into a smaller container and labeled with the student’s name, medication name, and time medication is to be given.</a:t>
            </a:r>
          </a:p>
          <a:p>
            <a:endParaRPr lang="en-US" dirty="0"/>
          </a:p>
        </p:txBody>
      </p:sp>
    </p:spTree>
    <p:extLst>
      <p:ext uri="{BB962C8B-B14F-4D97-AF65-F5344CB8AC3E}">
        <p14:creationId xmlns:p14="http://schemas.microsoft.com/office/powerpoint/2010/main" val="1481606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998412" cy="794108"/>
          </a:xfrm>
        </p:spPr>
        <p:txBody>
          <a:bodyPr>
            <a:normAutofit fontScale="90000"/>
          </a:bodyPr>
          <a:lstStyle/>
          <a:p>
            <a:r>
              <a:rPr lang="en-US" b="1" dirty="0">
                <a:solidFill>
                  <a:srgbClr val="ACCBF9">
                    <a:lumMod val="25000"/>
                  </a:srgbClr>
                </a:solidFill>
              </a:rPr>
              <a:t>MODULE I:  Practice Test Page 4</a:t>
            </a:r>
            <a:br>
              <a:rPr lang="en-US" dirty="0"/>
            </a:br>
            <a:endParaRPr lang="en-US" dirty="0"/>
          </a:p>
        </p:txBody>
      </p:sp>
      <p:sp>
        <p:nvSpPr>
          <p:cNvPr id="3" name="Text Placeholder 2"/>
          <p:cNvSpPr>
            <a:spLocks noGrp="1"/>
          </p:cNvSpPr>
          <p:nvPr>
            <p:ph type="body" sz="quarter" idx="13"/>
          </p:nvPr>
        </p:nvSpPr>
        <p:spPr>
          <a:xfrm>
            <a:off x="555786" y="1281869"/>
            <a:ext cx="9188715" cy="5162170"/>
          </a:xfrm>
        </p:spPr>
        <p:txBody>
          <a:bodyPr>
            <a:normAutofit fontScale="40000" lnSpcReduction="20000"/>
          </a:bodyPr>
          <a:lstStyle/>
          <a:p>
            <a:pPr marL="742950" indent="-742950" hangingPunct="0">
              <a:buFont typeface="+mj-lt"/>
              <a:buAutoNum type="arabicPeriod" startAt="20"/>
            </a:pPr>
            <a:r>
              <a:rPr lang="en-US" sz="4000" dirty="0"/>
              <a:t>Refusing medication is not a medication error and should be documented on the Medication Administration Record (log) as ______________.</a:t>
            </a:r>
          </a:p>
          <a:p>
            <a:pPr marL="742950" indent="-742950" hangingPunct="0">
              <a:buFont typeface="+mj-lt"/>
              <a:buAutoNum type="arabicPeriod" startAt="21"/>
            </a:pPr>
            <a:r>
              <a:rPr lang="en-US" sz="4000" dirty="0"/>
              <a:t>Examples of medication errors include:</a:t>
            </a:r>
          </a:p>
          <a:p>
            <a:pPr marL="0" indent="0" hangingPunct="0">
              <a:buNone/>
            </a:pPr>
            <a:r>
              <a:rPr lang="en-US" sz="4000" dirty="0"/>
              <a:t>      		A._______________________________</a:t>
            </a:r>
          </a:p>
          <a:p>
            <a:pPr marL="0" indent="0" hangingPunct="0">
              <a:buNone/>
            </a:pPr>
            <a:r>
              <a:rPr lang="en-US" sz="4000" dirty="0"/>
              <a:t>       		B._______________________________</a:t>
            </a:r>
          </a:p>
          <a:p>
            <a:pPr marL="0" indent="0" hangingPunct="0">
              <a:buNone/>
            </a:pPr>
            <a:r>
              <a:rPr lang="en-US" sz="4000" dirty="0"/>
              <a:t>       		C._______________________________</a:t>
            </a:r>
          </a:p>
          <a:p>
            <a:pPr marL="0" indent="0" hangingPunct="0">
              <a:buNone/>
            </a:pPr>
            <a:r>
              <a:rPr lang="en-US" sz="4000" dirty="0"/>
              <a:t>       		D. _______________________________</a:t>
            </a:r>
          </a:p>
          <a:p>
            <a:pPr marL="0" indent="0" hangingPunct="0">
              <a:buNone/>
            </a:pPr>
            <a:r>
              <a:rPr lang="en-US" sz="4000" dirty="0"/>
              <a:t>       		F. _______________________________</a:t>
            </a:r>
          </a:p>
          <a:p>
            <a:pPr marL="0" indent="0" hangingPunct="0">
              <a:buNone/>
            </a:pPr>
            <a:r>
              <a:rPr lang="en-US" sz="4000" dirty="0"/>
              <a:t>       		G._______________________________</a:t>
            </a:r>
          </a:p>
          <a:p>
            <a:pPr marL="742950" indent="-742950" hangingPunct="0">
              <a:buFont typeface="+mj-lt"/>
              <a:buAutoNum type="arabicPeriod" startAt="22"/>
            </a:pPr>
            <a:r>
              <a:rPr lang="en-US" sz="4000" dirty="0"/>
              <a:t>Errors made in recording medication on the Medication Administration Record should be marked as _______________, _______________ and ____________.</a:t>
            </a:r>
          </a:p>
          <a:p>
            <a:pPr marL="742950" indent="-742950" hangingPunct="0">
              <a:buFont typeface="+mj-lt"/>
              <a:buAutoNum type="arabicPeriod" startAt="23"/>
            </a:pPr>
            <a:r>
              <a:rPr lang="en-US" sz="4000" dirty="0"/>
              <a:t>If a medication error occurs, __________________ notify the delegating school nurse and Principal and complete a Medication Administration Incident Report form.</a:t>
            </a:r>
          </a:p>
          <a:p>
            <a:pPr marL="742950" indent="-742950" hangingPunct="0">
              <a:buFont typeface="+mj-lt"/>
              <a:buAutoNum type="arabicPeriod" startAt="24"/>
            </a:pPr>
            <a:r>
              <a:rPr lang="en-US" sz="4000" dirty="0"/>
              <a:t>Identify the information needed if contacting the Poison Control Center:</a:t>
            </a:r>
          </a:p>
          <a:p>
            <a:pPr marL="0" indent="0" hangingPunct="0">
              <a:buNone/>
            </a:pPr>
            <a:r>
              <a:rPr lang="en-US" sz="4000" dirty="0"/>
              <a:t>		A.______________________________________________________________</a:t>
            </a:r>
          </a:p>
          <a:p>
            <a:pPr marL="0" indent="0" hangingPunct="0">
              <a:buNone/>
            </a:pPr>
            <a:r>
              <a:rPr lang="en-US" sz="4000" dirty="0"/>
              <a:t>		B.______________________________________________________________</a:t>
            </a:r>
          </a:p>
          <a:p>
            <a:pPr marL="0" indent="0" hangingPunct="0">
              <a:buNone/>
            </a:pPr>
            <a:r>
              <a:rPr lang="en-US" sz="4000" dirty="0"/>
              <a:t>		C.______________________________________________________________</a:t>
            </a:r>
          </a:p>
          <a:p>
            <a:endParaRPr lang="en-US" dirty="0"/>
          </a:p>
        </p:txBody>
      </p:sp>
    </p:spTree>
    <p:extLst>
      <p:ext uri="{BB962C8B-B14F-4D97-AF65-F5344CB8AC3E}">
        <p14:creationId xmlns:p14="http://schemas.microsoft.com/office/powerpoint/2010/main" val="41430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a:t>
            </a:r>
            <a:endParaRPr lang="en-US" dirty="0"/>
          </a:p>
        </p:txBody>
      </p:sp>
      <p:sp>
        <p:nvSpPr>
          <p:cNvPr id="3" name="Text Placeholder 2"/>
          <p:cNvSpPr>
            <a:spLocks noGrp="1"/>
          </p:cNvSpPr>
          <p:nvPr>
            <p:ph type="body" sz="quarter" idx="13"/>
          </p:nvPr>
        </p:nvSpPr>
        <p:spPr>
          <a:xfrm>
            <a:off x="555786" y="1461331"/>
            <a:ext cx="9188715" cy="5213444"/>
          </a:xfrm>
        </p:spPr>
        <p:txBody>
          <a:bodyPr>
            <a:normAutofit fontScale="85000" lnSpcReduction="20000"/>
          </a:bodyPr>
          <a:lstStyle/>
          <a:p>
            <a:r>
              <a:rPr lang="en-US" dirty="0"/>
              <a:t>This course is intended for non-licensed personnel who have accepted the delegation to provide</a:t>
            </a:r>
            <a:r>
              <a:rPr lang="en-US" b="1" dirty="0"/>
              <a:t> </a:t>
            </a:r>
            <a:r>
              <a:rPr lang="en-US" dirty="0"/>
              <a:t>medication administration to students in a school setting</a:t>
            </a:r>
          </a:p>
          <a:p>
            <a:r>
              <a:rPr lang="en-US" dirty="0"/>
              <a:t>702 KAR 1:160, Section 4(3)(g), proof that all unlicensed school personnel who have accepted delegation to perform medication administration in school have completed a training course provided by the KDE </a:t>
            </a:r>
          </a:p>
          <a:p>
            <a:r>
              <a:rPr lang="en-US" dirty="0"/>
              <a:t>KBN to ensure compliance with 201 KAR 20:400</a:t>
            </a:r>
          </a:p>
          <a:p>
            <a:r>
              <a:rPr lang="en-US" dirty="0"/>
              <a:t>KRS 156.502, the delegation is only valid for the current school year </a:t>
            </a:r>
          </a:p>
          <a:p>
            <a:pPr marL="0" indent="0">
              <a:buNone/>
            </a:pPr>
            <a:endParaRPr lang="en-US" dirty="0"/>
          </a:p>
        </p:txBody>
      </p:sp>
    </p:spTree>
    <p:extLst>
      <p:ext uri="{BB962C8B-B14F-4D97-AF65-F5344CB8AC3E}">
        <p14:creationId xmlns:p14="http://schemas.microsoft.com/office/powerpoint/2010/main" val="132039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6" y="992776"/>
            <a:ext cx="8596668" cy="2081349"/>
          </a:xfrm>
        </p:spPr>
        <p:txBody>
          <a:bodyPr>
            <a:normAutofit fontScale="90000"/>
          </a:bodyPr>
          <a:lstStyle/>
          <a:p>
            <a:r>
              <a:rPr lang="en-US" b="1" dirty="0"/>
              <a:t>MODULE II:  ADMINISTRATION OF MEDICATIONS</a:t>
            </a:r>
            <a:br>
              <a:rPr lang="en-US" dirty="0"/>
            </a:br>
            <a:endParaRPr lang="en-US" dirty="0"/>
          </a:p>
        </p:txBody>
      </p:sp>
      <p:pic>
        <p:nvPicPr>
          <p:cNvPr id="4" name="Picture 3" descr="Picture of types of medications such as pills, creams and capsules." title="Module II:  Administering Medicaitons"/>
          <p:cNvPicPr/>
          <p:nvPr/>
        </p:nvPicPr>
        <p:blipFill>
          <a:blip r:embed="rId2" cstate="print">
            <a:extLst>
              <a:ext uri="{28A0092B-C50C-407E-A947-70E740481C1C}">
                <a14:useLocalDpi xmlns:a14="http://schemas.microsoft.com/office/drawing/2010/main" val="0"/>
              </a:ext>
            </a:extLst>
          </a:blip>
          <a:stretch>
            <a:fillRect/>
          </a:stretch>
        </p:blipFill>
        <p:spPr>
          <a:xfrm>
            <a:off x="5295718" y="3208882"/>
            <a:ext cx="3690620" cy="2948305"/>
          </a:xfrm>
          <a:prstGeom prst="rect">
            <a:avLst/>
          </a:prstGeom>
        </p:spPr>
      </p:pic>
    </p:spTree>
    <p:extLst>
      <p:ext uri="{BB962C8B-B14F-4D97-AF65-F5344CB8AC3E}">
        <p14:creationId xmlns:p14="http://schemas.microsoft.com/office/powerpoint/2010/main" val="1667170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Medications</a:t>
            </a:r>
            <a:br>
              <a:rPr lang="en-US" dirty="0"/>
            </a:br>
            <a:endParaRPr lang="en-US" dirty="0"/>
          </a:p>
        </p:txBody>
      </p:sp>
      <p:sp>
        <p:nvSpPr>
          <p:cNvPr id="3" name="Text Placeholder 2"/>
          <p:cNvSpPr>
            <a:spLocks noGrp="1"/>
          </p:cNvSpPr>
          <p:nvPr>
            <p:ph type="body" sz="quarter" idx="13"/>
          </p:nvPr>
        </p:nvSpPr>
        <p:spPr>
          <a:xfrm>
            <a:off x="555786" y="1489166"/>
            <a:ext cx="9188715" cy="5185609"/>
          </a:xfrm>
        </p:spPr>
        <p:txBody>
          <a:bodyPr>
            <a:normAutofit fontScale="92500"/>
          </a:bodyPr>
          <a:lstStyle/>
          <a:p>
            <a:r>
              <a:rPr lang="en-US" dirty="0"/>
              <a:t>Prescribed medications are those medications that a licensed practitioner has ordered for treatment of a student’s diagnosis or symptoms</a:t>
            </a:r>
          </a:p>
          <a:p>
            <a:r>
              <a:rPr lang="en-US" dirty="0"/>
              <a:t>These medications may include controlled/scheduled or non-controlled/scheduled</a:t>
            </a:r>
          </a:p>
          <a:p>
            <a:r>
              <a:rPr lang="en-US" dirty="0"/>
              <a:t>Prescribed medications may be ordered on an as needed basis (PRN) or on a routine scheduled basis</a:t>
            </a:r>
          </a:p>
          <a:p>
            <a:endParaRPr lang="en-US" dirty="0"/>
          </a:p>
        </p:txBody>
      </p:sp>
    </p:spTree>
    <p:extLst>
      <p:ext uri="{BB962C8B-B14F-4D97-AF65-F5344CB8AC3E}">
        <p14:creationId xmlns:p14="http://schemas.microsoft.com/office/powerpoint/2010/main" val="39074492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Prescribed Medication Administered at School</a:t>
            </a:r>
          </a:p>
        </p:txBody>
      </p:sp>
      <p:sp>
        <p:nvSpPr>
          <p:cNvPr id="3" name="Text Placeholder 2"/>
          <p:cNvSpPr>
            <a:spLocks noGrp="1"/>
          </p:cNvSpPr>
          <p:nvPr>
            <p:ph type="body" sz="quarter" idx="13"/>
          </p:nvPr>
        </p:nvSpPr>
        <p:spPr>
          <a:xfrm>
            <a:off x="555786" y="1577825"/>
            <a:ext cx="9188715" cy="5096950"/>
          </a:xfrm>
        </p:spPr>
        <p:txBody>
          <a:bodyPr>
            <a:normAutofit fontScale="62500" lnSpcReduction="20000"/>
          </a:bodyPr>
          <a:lstStyle/>
          <a:p>
            <a:pPr marL="0" indent="0" hangingPunct="0">
              <a:buNone/>
            </a:pPr>
            <a:r>
              <a:rPr lang="en-US" b="1" dirty="0">
                <a:solidFill>
                  <a:schemeClr val="bg2">
                    <a:lumMod val="50000"/>
                  </a:schemeClr>
                </a:solidFill>
              </a:rPr>
              <a:t>The prescribed medication to be administered at school must be in the original container from the providing pharmacy and the pharmacy label must include:</a:t>
            </a:r>
          </a:p>
          <a:p>
            <a:pPr lvl="1" hangingPunct="0"/>
            <a:r>
              <a:rPr lang="en-US" dirty="0"/>
              <a:t>Name, address and phone number of licensed pharmacy</a:t>
            </a:r>
          </a:p>
          <a:p>
            <a:pPr lvl="1" hangingPunct="0"/>
            <a:r>
              <a:rPr lang="en-US" dirty="0"/>
              <a:t>Date</a:t>
            </a:r>
          </a:p>
          <a:p>
            <a:pPr lvl="1" hangingPunct="0"/>
            <a:r>
              <a:rPr lang="en-US" dirty="0"/>
              <a:t>Prescription identifying number</a:t>
            </a:r>
          </a:p>
          <a:p>
            <a:pPr lvl="1" hangingPunct="0"/>
            <a:r>
              <a:rPr lang="en-US" dirty="0"/>
              <a:t>Patient’s full name</a:t>
            </a:r>
          </a:p>
          <a:p>
            <a:pPr lvl="1" hangingPunct="0"/>
            <a:r>
              <a:rPr lang="en-US" dirty="0"/>
              <a:t>Name of drug, strength and amount</a:t>
            </a:r>
          </a:p>
          <a:p>
            <a:pPr lvl="1" hangingPunct="0"/>
            <a:r>
              <a:rPr lang="en-US" dirty="0"/>
              <a:t>Directions for use</a:t>
            </a:r>
          </a:p>
          <a:p>
            <a:pPr lvl="1" hangingPunct="0"/>
            <a:r>
              <a:rPr lang="en-US" dirty="0"/>
              <a:t>Required controlled substances transfer warnings, where applicable</a:t>
            </a:r>
          </a:p>
          <a:p>
            <a:pPr lvl="1" hangingPunct="0"/>
            <a:r>
              <a:rPr lang="en-US" dirty="0"/>
              <a:t>Expiration date</a:t>
            </a:r>
          </a:p>
          <a:p>
            <a:pPr lvl="1" hangingPunct="0"/>
            <a:r>
              <a:rPr lang="en-US" dirty="0"/>
              <a:t>Identity of dispensing pharmacist</a:t>
            </a:r>
          </a:p>
          <a:p>
            <a:pPr lvl="1" hangingPunct="0"/>
            <a:r>
              <a:rPr lang="en-US" dirty="0"/>
              <a:t>Storage requirements, when applicable, and</a:t>
            </a:r>
          </a:p>
          <a:p>
            <a:pPr lvl="1" hangingPunct="0"/>
            <a:r>
              <a:rPr lang="en-US" dirty="0"/>
              <a:t>Auxiliary labels, when applicable</a:t>
            </a:r>
          </a:p>
          <a:p>
            <a:endParaRPr lang="en-US" dirty="0"/>
          </a:p>
        </p:txBody>
      </p:sp>
    </p:spTree>
    <p:extLst>
      <p:ext uri="{BB962C8B-B14F-4D97-AF65-F5344CB8AC3E}">
        <p14:creationId xmlns:p14="http://schemas.microsoft.com/office/powerpoint/2010/main" val="1410124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Controlled/scheduled medications</a:t>
            </a:r>
            <a:br>
              <a:rPr lang="en-US" b="1" dirty="0"/>
            </a:br>
            <a:endParaRPr lang="en-US" dirty="0"/>
          </a:p>
        </p:txBody>
      </p:sp>
      <p:sp>
        <p:nvSpPr>
          <p:cNvPr id="3" name="Text Placeholder 2"/>
          <p:cNvSpPr>
            <a:spLocks noGrp="1"/>
          </p:cNvSpPr>
          <p:nvPr>
            <p:ph type="body" sz="quarter" idx="13"/>
          </p:nvPr>
        </p:nvSpPr>
        <p:spPr/>
        <p:txBody>
          <a:bodyPr>
            <a:normAutofit lnSpcReduction="10000"/>
          </a:bodyPr>
          <a:lstStyle/>
          <a:p>
            <a:pPr hangingPunct="0"/>
            <a:r>
              <a:rPr lang="en-US" dirty="0">
                <a:solidFill>
                  <a:schemeClr val="bg2">
                    <a:lumMod val="50000"/>
                  </a:schemeClr>
                </a:solidFill>
              </a:rPr>
              <a:t>“Controlled scheduled medications” are medications that are potentially addictive and that are: </a:t>
            </a:r>
          </a:p>
          <a:p>
            <a:pPr lvl="1" hangingPunct="0"/>
            <a:r>
              <a:rPr lang="en-US" dirty="0"/>
              <a:t>Regulated under the Controlled/Scheduled Substance Act of 1970 </a:t>
            </a:r>
          </a:p>
          <a:p>
            <a:pPr lvl="1" hangingPunct="0"/>
            <a:r>
              <a:rPr lang="en-US" dirty="0"/>
              <a:t>Controlled/scheduled medications cannot be obtained without a written prescription from a licensed practitioner (</a:t>
            </a:r>
            <a:r>
              <a:rPr lang="en-US" dirty="0" err="1"/>
              <a:t>e.g.Percocet</a:t>
            </a:r>
            <a:r>
              <a:rPr lang="en-US" dirty="0"/>
              <a:t>, Valium, Ritalin® or Tylenol® with Codeine)</a:t>
            </a:r>
          </a:p>
          <a:p>
            <a:endParaRPr lang="en-US" dirty="0"/>
          </a:p>
        </p:txBody>
      </p:sp>
    </p:spTree>
    <p:extLst>
      <p:ext uri="{BB962C8B-B14F-4D97-AF65-F5344CB8AC3E}">
        <p14:creationId xmlns:p14="http://schemas.microsoft.com/office/powerpoint/2010/main" val="2756637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of Controlled Medicine</a:t>
            </a:r>
          </a:p>
        </p:txBody>
      </p:sp>
      <p:sp>
        <p:nvSpPr>
          <p:cNvPr id="3" name="Text Placeholder 2"/>
          <p:cNvSpPr>
            <a:spLocks noGrp="1"/>
          </p:cNvSpPr>
          <p:nvPr>
            <p:ph type="body" sz="quarter" idx="13"/>
          </p:nvPr>
        </p:nvSpPr>
        <p:spPr>
          <a:xfrm>
            <a:off x="555786" y="1281869"/>
            <a:ext cx="9188715" cy="5392906"/>
          </a:xfrm>
        </p:spPr>
        <p:txBody>
          <a:bodyPr>
            <a:normAutofit fontScale="92500"/>
          </a:bodyPr>
          <a:lstStyle/>
          <a:p>
            <a:pPr marL="0" indent="0" hangingPunct="0">
              <a:buNone/>
            </a:pPr>
            <a:r>
              <a:rPr lang="en-US" dirty="0">
                <a:solidFill>
                  <a:schemeClr val="bg2">
                    <a:lumMod val="50000"/>
                  </a:schemeClr>
                </a:solidFill>
              </a:rPr>
              <a:t>It is very important that controlled/scheduled medications be handled according to school district policies and procedures:</a:t>
            </a:r>
          </a:p>
          <a:p>
            <a:pPr lvl="1" hangingPunct="0"/>
            <a:r>
              <a:rPr lang="en-US" dirty="0"/>
              <a:t>Kept under double lock and key, separate from other medications</a:t>
            </a:r>
          </a:p>
          <a:p>
            <a:pPr lvl="1" hangingPunct="0"/>
            <a:r>
              <a:rPr lang="en-US" dirty="0"/>
              <a:t>Signed out each time a dose is administered </a:t>
            </a:r>
          </a:p>
          <a:p>
            <a:pPr lvl="1" hangingPunct="0"/>
            <a:r>
              <a:rPr lang="en-US" dirty="0"/>
              <a:t>Count and record the number of remaining pills on the student’s medication record </a:t>
            </a:r>
          </a:p>
          <a:p>
            <a:pPr lvl="1" hangingPunct="0"/>
            <a:r>
              <a:rPr lang="en-US" dirty="0"/>
              <a:t>Disposed of according to medication storage and disposal </a:t>
            </a:r>
            <a:r>
              <a:rPr lang="en-US" b="1" u="sng" dirty="0">
                <a:hlinkClick r:id="rId2"/>
              </a:rPr>
              <a:t>by U.S. Food and Drug Administration</a:t>
            </a:r>
            <a:endParaRPr lang="en-US" dirty="0"/>
          </a:p>
          <a:p>
            <a:endParaRPr lang="en-US" dirty="0"/>
          </a:p>
        </p:txBody>
      </p:sp>
    </p:spTree>
    <p:extLst>
      <p:ext uri="{BB962C8B-B14F-4D97-AF65-F5344CB8AC3E}">
        <p14:creationId xmlns:p14="http://schemas.microsoft.com/office/powerpoint/2010/main" val="908908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596618" cy="1320800"/>
          </a:xfrm>
        </p:spPr>
        <p:txBody>
          <a:bodyPr>
            <a:normAutofit fontScale="90000"/>
          </a:bodyPr>
          <a:lstStyle/>
          <a:p>
            <a:r>
              <a:rPr lang="en-US" dirty="0"/>
              <a:t>Non-controlled/Scheduled Medications</a:t>
            </a:r>
            <a:br>
              <a:rPr lang="en-US" b="1" dirty="0"/>
            </a:br>
            <a:endParaRPr lang="en-US" dirty="0"/>
          </a:p>
        </p:txBody>
      </p:sp>
      <p:sp>
        <p:nvSpPr>
          <p:cNvPr id="3" name="Text Placeholder 2"/>
          <p:cNvSpPr>
            <a:spLocks noGrp="1"/>
          </p:cNvSpPr>
          <p:nvPr>
            <p:ph type="body" sz="quarter" idx="13"/>
          </p:nvPr>
        </p:nvSpPr>
        <p:spPr/>
        <p:txBody>
          <a:bodyPr>
            <a:normAutofit fontScale="92500" lnSpcReduction="20000"/>
          </a:bodyPr>
          <a:lstStyle/>
          <a:p>
            <a:pPr hangingPunct="0"/>
            <a:r>
              <a:rPr lang="en-US" dirty="0"/>
              <a:t>Non-controlled medications include prescribed that are used to treat medical conditions</a:t>
            </a:r>
          </a:p>
          <a:p>
            <a:pPr hangingPunct="0"/>
            <a:r>
              <a:rPr lang="en-US" dirty="0"/>
              <a:t>All prescribed, non-controlled/scheduled medications require an order from a licensed practitioner</a:t>
            </a:r>
          </a:p>
          <a:p>
            <a:pPr hangingPunct="0"/>
            <a:r>
              <a:rPr lang="en-US" dirty="0"/>
              <a:t>All non-controlled/scheduled medications are kept locked according to school district policies and procedures </a:t>
            </a:r>
          </a:p>
          <a:p>
            <a:pPr hangingPunct="0"/>
            <a:r>
              <a:rPr lang="en-US" dirty="0"/>
              <a:t>School district policies should address student safety in relation to secure storage of medication</a:t>
            </a:r>
          </a:p>
          <a:p>
            <a:endParaRPr lang="en-US" dirty="0"/>
          </a:p>
        </p:txBody>
      </p:sp>
    </p:spTree>
    <p:extLst>
      <p:ext uri="{BB962C8B-B14F-4D97-AF65-F5344CB8AC3E}">
        <p14:creationId xmlns:p14="http://schemas.microsoft.com/office/powerpoint/2010/main" val="1113548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 the Counter (OTC) Medications</a:t>
            </a:r>
            <a:br>
              <a:rPr lang="en-US" dirty="0"/>
            </a:br>
            <a:endParaRPr lang="en-US" dirty="0"/>
          </a:p>
        </p:txBody>
      </p:sp>
      <p:sp>
        <p:nvSpPr>
          <p:cNvPr id="3" name="Text Placeholder 2"/>
          <p:cNvSpPr>
            <a:spLocks noGrp="1"/>
          </p:cNvSpPr>
          <p:nvPr>
            <p:ph type="body" sz="quarter" idx="13"/>
          </p:nvPr>
        </p:nvSpPr>
        <p:spPr>
          <a:xfrm>
            <a:off x="555786" y="1323703"/>
            <a:ext cx="9188715" cy="5351072"/>
          </a:xfrm>
        </p:spPr>
        <p:txBody>
          <a:bodyPr>
            <a:normAutofit fontScale="55000" lnSpcReduction="20000"/>
          </a:bodyPr>
          <a:lstStyle/>
          <a:p>
            <a:pPr marL="0" indent="0" hangingPunct="0">
              <a:buNone/>
            </a:pPr>
            <a:r>
              <a:rPr lang="en-US" sz="5100" dirty="0">
                <a:solidFill>
                  <a:schemeClr val="bg2">
                    <a:lumMod val="50000"/>
                  </a:schemeClr>
                </a:solidFill>
              </a:rPr>
              <a:t>OTC medications are administered to students according to school district policy</a:t>
            </a:r>
            <a:endParaRPr lang="en-US" sz="5100" dirty="0"/>
          </a:p>
          <a:p>
            <a:pPr hangingPunct="0"/>
            <a:r>
              <a:rPr lang="en-US" dirty="0"/>
              <a:t>OTC medications require a completed authorization form by the parent/legal guardian</a:t>
            </a:r>
          </a:p>
          <a:p>
            <a:pPr hangingPunct="0"/>
            <a:r>
              <a:rPr lang="en-US" dirty="0"/>
              <a:t>It is recommended that OTC medication be given no more than three (3) consecutive days without written orders from a health care provider</a:t>
            </a:r>
          </a:p>
          <a:p>
            <a:pPr hangingPunct="0">
              <a:buFont typeface="Wingdings" panose="05000000000000000000" pitchFamily="2" charset="2"/>
              <a:buChar char="ü"/>
            </a:pPr>
            <a:r>
              <a:rPr lang="en-US" dirty="0">
                <a:solidFill>
                  <a:srgbClr val="FF0000"/>
                </a:solidFill>
              </a:rPr>
              <a:t>Approval from the student’s individual health care provider is highly recommended for any OTC use</a:t>
            </a:r>
          </a:p>
          <a:p>
            <a:pPr hangingPunct="0"/>
            <a:r>
              <a:rPr lang="en-US" dirty="0"/>
              <a:t>Examples of these medications:</a:t>
            </a:r>
          </a:p>
          <a:p>
            <a:pPr lvl="1" hangingPunct="0"/>
            <a:r>
              <a:rPr lang="en-US" dirty="0"/>
              <a:t>ibuprofen (Motrin®) </a:t>
            </a:r>
          </a:p>
          <a:p>
            <a:pPr lvl="1" hangingPunct="0"/>
            <a:r>
              <a:rPr lang="en-US" dirty="0"/>
              <a:t>acetaminophen (Tylenol®)</a:t>
            </a:r>
          </a:p>
          <a:p>
            <a:pPr lvl="1" hangingPunct="0"/>
            <a:r>
              <a:rPr lang="en-US" dirty="0"/>
              <a:t>cough medication (Robitussin®)</a:t>
            </a:r>
          </a:p>
          <a:p>
            <a:pPr lvl="1" hangingPunct="0"/>
            <a:r>
              <a:rPr lang="en-US" dirty="0"/>
              <a:t>antibiotic ointment (Neosporin® or </a:t>
            </a:r>
            <a:r>
              <a:rPr lang="en-US" dirty="0" err="1"/>
              <a:t>Bactracin</a:t>
            </a:r>
            <a:r>
              <a:rPr lang="en-US" dirty="0"/>
              <a:t>®) </a:t>
            </a:r>
          </a:p>
          <a:p>
            <a:pPr lvl="1" hangingPunct="0"/>
            <a:r>
              <a:rPr lang="en-US" dirty="0"/>
              <a:t>antacids (Tums® or Rolaids®) </a:t>
            </a:r>
          </a:p>
          <a:p>
            <a:pPr hangingPunct="0">
              <a:buFont typeface="Wingdings" panose="05000000000000000000" pitchFamily="2" charset="2"/>
              <a:buChar char="ü"/>
            </a:pPr>
            <a:r>
              <a:rPr lang="en-US" dirty="0">
                <a:solidFill>
                  <a:srgbClr val="FF0000"/>
                </a:solidFill>
              </a:rPr>
              <a:t>Documentation of OTCs on the student’s Medication Administration Record is required</a:t>
            </a:r>
          </a:p>
          <a:p>
            <a:endParaRPr lang="en-US" dirty="0"/>
          </a:p>
        </p:txBody>
      </p:sp>
    </p:spTree>
    <p:extLst>
      <p:ext uri="{BB962C8B-B14F-4D97-AF65-F5344CB8AC3E}">
        <p14:creationId xmlns:p14="http://schemas.microsoft.com/office/powerpoint/2010/main" val="1012475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Classifications</a:t>
            </a:r>
            <a:br>
              <a:rPr lang="en-US" dirty="0"/>
            </a:br>
            <a:endParaRPr lang="en-US" dirty="0"/>
          </a:p>
        </p:txBody>
      </p:sp>
      <p:sp>
        <p:nvSpPr>
          <p:cNvPr id="3" name="Text Placeholder 2"/>
          <p:cNvSpPr>
            <a:spLocks noGrp="1"/>
          </p:cNvSpPr>
          <p:nvPr>
            <p:ph type="body" sz="quarter" idx="13"/>
          </p:nvPr>
        </p:nvSpPr>
        <p:spPr>
          <a:xfrm>
            <a:off x="555786" y="1314994"/>
            <a:ext cx="9188715" cy="5359781"/>
          </a:xfrm>
        </p:spPr>
        <p:txBody>
          <a:bodyPr>
            <a:normAutofit fontScale="62500" lnSpcReduction="20000"/>
          </a:bodyPr>
          <a:lstStyle/>
          <a:p>
            <a:pPr marL="0" indent="0" hangingPunct="0">
              <a:buNone/>
            </a:pPr>
            <a:r>
              <a:rPr lang="en-US" sz="4500" b="1" dirty="0">
                <a:solidFill>
                  <a:schemeClr val="bg2">
                    <a:lumMod val="75000"/>
                  </a:schemeClr>
                </a:solidFill>
              </a:rPr>
              <a:t>Medications may be controlled or non-controlled</a:t>
            </a:r>
          </a:p>
          <a:p>
            <a:pPr hangingPunct="0"/>
            <a:r>
              <a:rPr lang="en-US" dirty="0"/>
              <a:t>It is very important that a person administering medications compares the medication label with the medication record including the student’s name, time of administration, how the medication is to be given and the dosage for administration</a:t>
            </a:r>
          </a:p>
          <a:p>
            <a:pPr hangingPunct="0"/>
            <a:r>
              <a:rPr lang="en-US" dirty="0"/>
              <a:t>All OTC medications must be given in accordance with school district policies  </a:t>
            </a:r>
          </a:p>
          <a:p>
            <a:pPr hangingPunct="0"/>
            <a:r>
              <a:rPr lang="en-US" dirty="0"/>
              <a:t>It is recommended that school employees administering medication have access to an updated drug book or an online medical website for review of any newly prescribed medications and/or over the counter medication when questions arise</a:t>
            </a:r>
          </a:p>
          <a:p>
            <a:pPr hangingPunct="0"/>
            <a:r>
              <a:rPr lang="en-US" dirty="0"/>
              <a:t>Student health information is important for student safety in medication administration and management</a:t>
            </a:r>
          </a:p>
          <a:p>
            <a:pPr hangingPunct="0">
              <a:buFont typeface="Wingdings" panose="05000000000000000000" pitchFamily="2" charset="2"/>
              <a:buChar char="ü"/>
            </a:pPr>
            <a:r>
              <a:rPr lang="en-US" dirty="0"/>
              <a:t>This information includes, but is not limited to: student name, date of birth, sex, and any allergies</a:t>
            </a:r>
          </a:p>
          <a:p>
            <a:endParaRPr lang="en-US" dirty="0"/>
          </a:p>
        </p:txBody>
      </p:sp>
    </p:spTree>
    <p:extLst>
      <p:ext uri="{BB962C8B-B14F-4D97-AF65-F5344CB8AC3E}">
        <p14:creationId xmlns:p14="http://schemas.microsoft.com/office/powerpoint/2010/main" val="107677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250065" cy="1320800"/>
          </a:xfrm>
        </p:spPr>
        <p:txBody>
          <a:bodyPr>
            <a:normAutofit fontScale="90000"/>
          </a:bodyPr>
          <a:lstStyle/>
          <a:p>
            <a:r>
              <a:rPr lang="en-US" dirty="0"/>
              <a:t>Understanding Effects of Medications/Adverse Drug Effects</a:t>
            </a:r>
            <a:br>
              <a:rPr lang="en-US" dirty="0"/>
            </a:b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a:t>It is very important to be familiar with any medication that is being administered </a:t>
            </a:r>
          </a:p>
          <a:p>
            <a:r>
              <a:rPr lang="en-US" dirty="0"/>
              <a:t>An adverse effect is an unwanted, unexpected and/or dangerous reaction to a drug </a:t>
            </a:r>
          </a:p>
          <a:p>
            <a:r>
              <a:rPr lang="en-US" dirty="0"/>
              <a:t>Pharmacies are required to provide a “medication” education sheet with each drug dispensed</a:t>
            </a:r>
          </a:p>
          <a:p>
            <a:r>
              <a:rPr lang="en-US" dirty="0"/>
              <a:t>The sheet contains the most common adverse effects of that medication</a:t>
            </a:r>
          </a:p>
          <a:p>
            <a:endParaRPr lang="en-US" dirty="0"/>
          </a:p>
        </p:txBody>
      </p:sp>
    </p:spTree>
    <p:extLst>
      <p:ext uri="{BB962C8B-B14F-4D97-AF65-F5344CB8AC3E}">
        <p14:creationId xmlns:p14="http://schemas.microsoft.com/office/powerpoint/2010/main" val="1415793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Effects of Medication</a:t>
            </a:r>
          </a:p>
        </p:txBody>
      </p:sp>
      <p:sp>
        <p:nvSpPr>
          <p:cNvPr id="3" name="Text Placeholder 2"/>
          <p:cNvSpPr>
            <a:spLocks noGrp="1"/>
          </p:cNvSpPr>
          <p:nvPr>
            <p:ph type="body" sz="quarter" idx="13"/>
          </p:nvPr>
        </p:nvSpPr>
        <p:spPr>
          <a:xfrm>
            <a:off x="555786" y="1515291"/>
            <a:ext cx="9188715" cy="5159484"/>
          </a:xfrm>
        </p:spPr>
        <p:txBody>
          <a:bodyPr>
            <a:normAutofit fontScale="77500" lnSpcReduction="20000"/>
          </a:bodyPr>
          <a:lstStyle/>
          <a:p>
            <a:pPr marL="0" indent="0">
              <a:buNone/>
            </a:pPr>
            <a:r>
              <a:rPr lang="en-US" dirty="0">
                <a:solidFill>
                  <a:schemeClr val="bg2">
                    <a:lumMod val="50000"/>
                  </a:schemeClr>
                </a:solidFill>
              </a:rPr>
              <a:t>Another way to learn the adverse effects of medications is to review the medication in a current drug handbook</a:t>
            </a:r>
          </a:p>
          <a:p>
            <a:r>
              <a:rPr lang="en-US" dirty="0"/>
              <a:t>Books are updated on an annual basis and contain the most current Information on newly developed drugs, to include: </a:t>
            </a:r>
          </a:p>
          <a:p>
            <a:pPr lvl="1"/>
            <a:r>
              <a:rPr lang="en-US" dirty="0"/>
              <a:t>Recommended dosage</a:t>
            </a:r>
          </a:p>
          <a:p>
            <a:pPr lvl="1"/>
            <a:r>
              <a:rPr lang="en-US" dirty="0"/>
              <a:t>What diagnosis or symptom the drug treats </a:t>
            </a:r>
          </a:p>
          <a:p>
            <a:pPr lvl="1"/>
            <a:r>
              <a:rPr lang="en-US" dirty="0"/>
              <a:t>How the drug is absorbed</a:t>
            </a:r>
          </a:p>
          <a:p>
            <a:pPr lvl="1"/>
            <a:r>
              <a:rPr lang="en-US" dirty="0"/>
              <a:t>The potential side effects/adverse effects of the drug.</a:t>
            </a:r>
          </a:p>
          <a:p>
            <a:pPr>
              <a:buFont typeface="Wingdings" panose="05000000000000000000" pitchFamily="2" charset="2"/>
              <a:buChar char="ü"/>
            </a:pPr>
            <a:r>
              <a:rPr lang="en-US" dirty="0">
                <a:solidFill>
                  <a:srgbClr val="FF0000"/>
                </a:solidFill>
              </a:rPr>
              <a:t>Medication information is also available online  </a:t>
            </a:r>
            <a:r>
              <a:rPr lang="en-US" b="1" u="sng" dirty="0">
                <a:hlinkClick r:id="rId2"/>
              </a:rPr>
              <a:t>Drugs.com</a:t>
            </a:r>
            <a:endParaRPr lang="en-US" dirty="0"/>
          </a:p>
          <a:p>
            <a:endParaRPr lang="en-US" dirty="0"/>
          </a:p>
        </p:txBody>
      </p:sp>
    </p:spTree>
    <p:extLst>
      <p:ext uri="{BB962C8B-B14F-4D97-AF65-F5344CB8AC3E}">
        <p14:creationId xmlns:p14="http://schemas.microsoft.com/office/powerpoint/2010/main" val="325379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Individuals</a:t>
            </a:r>
          </a:p>
        </p:txBody>
      </p:sp>
      <p:sp>
        <p:nvSpPr>
          <p:cNvPr id="3" name="Text Placeholder 2"/>
          <p:cNvSpPr>
            <a:spLocks noGrp="1"/>
          </p:cNvSpPr>
          <p:nvPr>
            <p:ph type="body" sz="quarter" idx="13"/>
          </p:nvPr>
        </p:nvSpPr>
        <p:spPr>
          <a:xfrm>
            <a:off x="555786" y="1307507"/>
            <a:ext cx="9188715" cy="5367268"/>
          </a:xfrm>
        </p:spPr>
        <p:txBody>
          <a:bodyPr>
            <a:normAutofit fontScale="85000" lnSpcReduction="20000"/>
          </a:bodyPr>
          <a:lstStyle/>
          <a:p>
            <a:r>
              <a:rPr lang="en-US" dirty="0"/>
              <a:t>Employing school will reserve the right to recommend individuals for this training  </a:t>
            </a:r>
          </a:p>
          <a:p>
            <a:pPr lvl="0" hangingPunct="0"/>
            <a:r>
              <a:rPr lang="en-US" dirty="0"/>
              <a:t>Upon successful completion, non-licensed school employee will demonstrate competency, as determined by the delegating Registered Nurse (RN), Advanced Practice Registered Nurse (APRN), or physician, in:</a:t>
            </a:r>
          </a:p>
          <a:p>
            <a:pPr lvl="1" hangingPunct="0"/>
            <a:r>
              <a:rPr lang="en-US" dirty="0"/>
              <a:t>Administration of student medication</a:t>
            </a:r>
          </a:p>
          <a:p>
            <a:pPr lvl="1" hangingPunct="0"/>
            <a:r>
              <a:rPr lang="en-US" dirty="0"/>
              <a:t>Verification of student instruction on self-administration of medications</a:t>
            </a:r>
          </a:p>
          <a:p>
            <a:pPr lvl="1" hangingPunct="0"/>
            <a:r>
              <a:rPr lang="en-US" dirty="0"/>
              <a:t>Administration of emergency medications for students with diabetes, allergic anaphylactic reactions and seizures</a:t>
            </a:r>
          </a:p>
          <a:p>
            <a:pPr lvl="1" hangingPunct="0"/>
            <a:endParaRPr lang="en-US" dirty="0"/>
          </a:p>
          <a:p>
            <a:pPr marL="0" indent="0" hangingPunct="0">
              <a:buNone/>
            </a:pPr>
            <a:endParaRPr lang="en-US" dirty="0"/>
          </a:p>
          <a:p>
            <a:pPr lvl="1" hangingPunct="0"/>
            <a:endParaRPr lang="en-US" dirty="0"/>
          </a:p>
          <a:p>
            <a:pPr lvl="1" hangingPunct="0"/>
            <a:endParaRPr lang="en-US" dirty="0"/>
          </a:p>
          <a:p>
            <a:pPr marL="0" indent="0" hangingPunct="0">
              <a:buNone/>
            </a:pPr>
            <a:endParaRPr lang="en-US" dirty="0"/>
          </a:p>
          <a:p>
            <a:endParaRPr lang="en-US" dirty="0"/>
          </a:p>
          <a:p>
            <a:endParaRPr lang="en-US" dirty="0"/>
          </a:p>
        </p:txBody>
      </p:sp>
    </p:spTree>
    <p:extLst>
      <p:ext uri="{BB962C8B-B14F-4D97-AF65-F5344CB8AC3E}">
        <p14:creationId xmlns:p14="http://schemas.microsoft.com/office/powerpoint/2010/main" val="17612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Student</a:t>
            </a:r>
          </a:p>
        </p:txBody>
      </p:sp>
      <p:sp>
        <p:nvSpPr>
          <p:cNvPr id="3" name="Text Placeholder 2"/>
          <p:cNvSpPr>
            <a:spLocks noGrp="1"/>
          </p:cNvSpPr>
          <p:nvPr>
            <p:ph type="body" sz="quarter" idx="13"/>
          </p:nvPr>
        </p:nvSpPr>
        <p:spPr>
          <a:xfrm>
            <a:off x="555786" y="1454331"/>
            <a:ext cx="9188715" cy="5220444"/>
          </a:xfrm>
        </p:spPr>
        <p:txBody>
          <a:bodyPr>
            <a:normAutofit fontScale="77500" lnSpcReduction="20000"/>
          </a:bodyPr>
          <a:lstStyle/>
          <a:p>
            <a:pPr marL="0" indent="0">
              <a:buNone/>
            </a:pPr>
            <a:r>
              <a:rPr lang="en-US" dirty="0">
                <a:solidFill>
                  <a:schemeClr val="bg2">
                    <a:lumMod val="50000"/>
                  </a:schemeClr>
                </a:solidFill>
              </a:rPr>
              <a:t>Observing the student after a medication has been administered is crucial in identifying any adverse reactions to that medication</a:t>
            </a:r>
            <a:r>
              <a:rPr lang="en-US" dirty="0"/>
              <a:t> </a:t>
            </a:r>
          </a:p>
          <a:p>
            <a:r>
              <a:rPr lang="en-US" dirty="0"/>
              <a:t>If a student vomits after taking a medication, report to the supervising school nurse the student’s name and age; medication name and dose; and time interval between the medication administration and when vomiting occurred </a:t>
            </a:r>
          </a:p>
          <a:p>
            <a:pPr marL="0" indent="0">
              <a:buNone/>
            </a:pPr>
            <a:r>
              <a:rPr lang="en-US" dirty="0"/>
              <a:t>		</a:t>
            </a:r>
            <a:r>
              <a:rPr lang="en-US" dirty="0">
                <a:solidFill>
                  <a:srgbClr val="FF0000"/>
                </a:solidFill>
              </a:rPr>
              <a:t>Severe adverse reactions should be treated as 				emergencies and unlicensed school personnel 				should be familiar with school district policies and 			procedures regarding how emergencies are to be 			handled</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480637"/>
            <a:ext cx="902985" cy="722388"/>
          </a:xfrm>
          <a:prstGeom prst="rect">
            <a:avLst/>
          </a:prstGeom>
        </p:spPr>
      </p:pic>
    </p:spTree>
    <p:extLst>
      <p:ext uri="{BB962C8B-B14F-4D97-AF65-F5344CB8AC3E}">
        <p14:creationId xmlns:p14="http://schemas.microsoft.com/office/powerpoint/2010/main" val="2724948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Reactions</a:t>
            </a:r>
          </a:p>
        </p:txBody>
      </p:sp>
      <p:sp>
        <p:nvSpPr>
          <p:cNvPr id="3" name="Text Placeholder 2"/>
          <p:cNvSpPr>
            <a:spLocks noGrp="1"/>
          </p:cNvSpPr>
          <p:nvPr>
            <p:ph type="body" sz="quarter" idx="13"/>
          </p:nvPr>
        </p:nvSpPr>
        <p:spPr>
          <a:xfrm>
            <a:off x="555786" y="1219200"/>
            <a:ext cx="9188715" cy="5455575"/>
          </a:xfrm>
        </p:spPr>
        <p:txBody>
          <a:bodyPr>
            <a:normAutofit fontScale="70000" lnSpcReduction="20000"/>
          </a:bodyPr>
          <a:lstStyle/>
          <a:p>
            <a:pPr marL="0" indent="0" hangingPunct="0">
              <a:buNone/>
            </a:pPr>
            <a:r>
              <a:rPr lang="en-US" dirty="0">
                <a:solidFill>
                  <a:schemeClr val="bg2">
                    <a:lumMod val="50000"/>
                  </a:schemeClr>
                </a:solidFill>
              </a:rPr>
              <a:t>An allergic reaction is an immune response to a foreign substance resulting in inflammation and/or organ dysfunction</a:t>
            </a:r>
          </a:p>
          <a:p>
            <a:pPr hangingPunct="0"/>
            <a:r>
              <a:rPr lang="en-US" dirty="0"/>
              <a:t>In the case of medications, the drug itself may be the substance that causes the effect</a:t>
            </a:r>
          </a:p>
          <a:p>
            <a:pPr hangingPunct="0"/>
            <a:r>
              <a:rPr lang="en-US" dirty="0"/>
              <a:t>Allergic reactions may have many symptoms that could appear immediately or not for several days or weeks</a:t>
            </a:r>
          </a:p>
          <a:p>
            <a:pPr hangingPunct="0"/>
            <a:r>
              <a:rPr lang="en-US" dirty="0"/>
              <a:t>Examples of an allergic reaction </a:t>
            </a:r>
          </a:p>
          <a:p>
            <a:pPr lvl="1" hangingPunct="0"/>
            <a:r>
              <a:rPr lang="en-US" dirty="0"/>
              <a:t>redness,</a:t>
            </a:r>
          </a:p>
          <a:p>
            <a:pPr lvl="1" hangingPunct="0"/>
            <a:r>
              <a:rPr lang="en-US" dirty="0"/>
              <a:t>rash </a:t>
            </a:r>
          </a:p>
          <a:p>
            <a:pPr lvl="1" hangingPunct="0"/>
            <a:r>
              <a:rPr lang="en-US" dirty="0"/>
              <a:t>hives </a:t>
            </a:r>
          </a:p>
          <a:p>
            <a:pPr lvl="1" hangingPunct="0"/>
            <a:r>
              <a:rPr lang="en-US" dirty="0"/>
              <a:t>shortness of breath</a:t>
            </a:r>
          </a:p>
          <a:p>
            <a:pPr lvl="1" hangingPunct="0"/>
            <a:r>
              <a:rPr lang="en-US" dirty="0"/>
              <a:t>itching</a:t>
            </a:r>
          </a:p>
          <a:p>
            <a:pPr lvl="1" hangingPunct="0"/>
            <a:r>
              <a:rPr lang="en-US" dirty="0"/>
              <a:t>swelling</a:t>
            </a:r>
          </a:p>
          <a:p>
            <a:pPr lvl="1" hangingPunct="0"/>
            <a:r>
              <a:rPr lang="en-US" dirty="0"/>
              <a:t>yellowing of the skin or fever</a:t>
            </a:r>
          </a:p>
          <a:p>
            <a:endParaRPr lang="en-US" dirty="0"/>
          </a:p>
        </p:txBody>
      </p:sp>
    </p:spTree>
    <p:extLst>
      <p:ext uri="{BB962C8B-B14F-4D97-AF65-F5344CB8AC3E}">
        <p14:creationId xmlns:p14="http://schemas.microsoft.com/office/powerpoint/2010/main" val="879150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Text Placeholder 2"/>
          <p:cNvSpPr>
            <a:spLocks noGrp="1"/>
          </p:cNvSpPr>
          <p:nvPr>
            <p:ph type="body" sz="quarter" idx="13"/>
          </p:nvPr>
        </p:nvSpPr>
        <p:spPr>
          <a:xfrm>
            <a:off x="555786" y="1577825"/>
            <a:ext cx="9188715" cy="5096950"/>
          </a:xfrm>
        </p:spPr>
        <p:txBody>
          <a:bodyPr/>
          <a:lstStyle/>
          <a:p>
            <a:pPr hangingPunct="0"/>
            <a:r>
              <a:rPr lang="en-US" dirty="0"/>
              <a:t>Anaphylaxis is the most dangerous type of an allergic reaction</a:t>
            </a:r>
          </a:p>
          <a:p>
            <a:pPr hangingPunct="0"/>
            <a:r>
              <a:rPr lang="en-US" dirty="0"/>
              <a:t>Anaphylaxis is a life-threatening event, where the blood pressure drops, respiratory distress occurs (i.e., shortness of breath), and the student may become unresponsive</a:t>
            </a:r>
          </a:p>
          <a:p>
            <a:pPr hangingPunct="0"/>
            <a:r>
              <a:rPr lang="en-US" dirty="0"/>
              <a:t>Emergency procedures should be implemented if anaphylaxis is suspected</a:t>
            </a:r>
          </a:p>
          <a:p>
            <a:endParaRPr lang="en-US" dirty="0"/>
          </a:p>
        </p:txBody>
      </p:sp>
    </p:spTree>
    <p:extLst>
      <p:ext uri="{BB962C8B-B14F-4D97-AF65-F5344CB8AC3E}">
        <p14:creationId xmlns:p14="http://schemas.microsoft.com/office/powerpoint/2010/main" val="1004431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88715" cy="1320800"/>
          </a:xfrm>
        </p:spPr>
        <p:txBody>
          <a:bodyPr>
            <a:normAutofit fontScale="90000"/>
          </a:bodyPr>
          <a:lstStyle/>
          <a:p>
            <a:r>
              <a:rPr lang="en-US" dirty="0"/>
              <a:t>Various Forms of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50000"/>
                  </a:schemeClr>
                </a:solidFill>
              </a:rPr>
              <a:t>Medications may be administered in many different ways</a:t>
            </a:r>
          </a:p>
          <a:p>
            <a:pPr hangingPunct="0"/>
            <a:r>
              <a:rPr lang="en-US" dirty="0">
                <a:solidFill>
                  <a:schemeClr val="bg2">
                    <a:lumMod val="50000"/>
                  </a:schemeClr>
                </a:solidFill>
              </a:rPr>
              <a:t>	Oral</a:t>
            </a:r>
          </a:p>
          <a:p>
            <a:pPr hangingPunct="0"/>
            <a:r>
              <a:rPr lang="en-US" dirty="0">
                <a:solidFill>
                  <a:schemeClr val="bg2">
                    <a:lumMod val="50000"/>
                  </a:schemeClr>
                </a:solidFill>
              </a:rPr>
              <a:t>Capsules</a:t>
            </a:r>
          </a:p>
          <a:p>
            <a:pPr hangingPunct="0"/>
            <a:r>
              <a:rPr lang="en-US" dirty="0">
                <a:solidFill>
                  <a:schemeClr val="bg2">
                    <a:lumMod val="50000"/>
                  </a:schemeClr>
                </a:solidFill>
              </a:rPr>
              <a:t>Syrups/Elixirs</a:t>
            </a:r>
          </a:p>
          <a:p>
            <a:pPr hangingPunct="0"/>
            <a:r>
              <a:rPr lang="en-US" dirty="0">
                <a:solidFill>
                  <a:schemeClr val="bg2">
                    <a:lumMod val="50000"/>
                  </a:schemeClr>
                </a:solidFill>
              </a:rPr>
              <a:t>Topical</a:t>
            </a:r>
          </a:p>
          <a:p>
            <a:pPr hangingPunct="0"/>
            <a:r>
              <a:rPr lang="en-US" dirty="0">
                <a:solidFill>
                  <a:schemeClr val="bg2">
                    <a:lumMod val="50000"/>
                  </a:schemeClr>
                </a:solidFill>
              </a:rPr>
              <a:t>Inhalers</a:t>
            </a:r>
          </a:p>
          <a:p>
            <a:pPr hangingPunct="0"/>
            <a:r>
              <a:rPr lang="en-US" dirty="0">
                <a:solidFill>
                  <a:schemeClr val="bg2">
                    <a:lumMod val="50000"/>
                  </a:schemeClr>
                </a:solidFill>
              </a:rPr>
              <a:t>Nasal</a:t>
            </a:r>
          </a:p>
          <a:p>
            <a:pPr hangingPunct="0"/>
            <a:r>
              <a:rPr lang="en-US" dirty="0">
                <a:solidFill>
                  <a:schemeClr val="bg2">
                    <a:lumMod val="50000"/>
                  </a:schemeClr>
                </a:solidFill>
              </a:rPr>
              <a:t>Injection</a:t>
            </a:r>
          </a:p>
          <a:p>
            <a:pPr hangingPunct="0"/>
            <a:endParaRPr lang="en-US" dirty="0">
              <a:solidFill>
                <a:schemeClr val="bg2">
                  <a:lumMod val="50000"/>
                </a:schemeClr>
              </a:solidFill>
            </a:endParaRPr>
          </a:p>
          <a:p>
            <a:pPr hangingPunct="0"/>
            <a:endParaRPr lang="en-US" dirty="0">
              <a:solidFill>
                <a:schemeClr val="bg2">
                  <a:lumMod val="50000"/>
                </a:schemeClr>
              </a:solidFill>
            </a:endParaRPr>
          </a:p>
          <a:p>
            <a:pPr hangingPunct="0"/>
            <a:endParaRPr lang="en-US" dirty="0">
              <a:solidFill>
                <a:schemeClr val="bg2">
                  <a:lumMod val="50000"/>
                </a:schemeClr>
              </a:solidFill>
            </a:endParaRPr>
          </a:p>
          <a:p>
            <a:pPr hangingPunct="0"/>
            <a:endParaRPr lang="en-US" dirty="0">
              <a:solidFill>
                <a:schemeClr val="bg2">
                  <a:lumMod val="50000"/>
                </a:schemeClr>
              </a:solidFill>
            </a:endParaRPr>
          </a:p>
        </p:txBody>
      </p:sp>
    </p:spTree>
    <p:extLst>
      <p:ext uri="{BB962C8B-B14F-4D97-AF65-F5344CB8AC3E}">
        <p14:creationId xmlns:p14="http://schemas.microsoft.com/office/powerpoint/2010/main" val="1864062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Administration</a:t>
            </a:r>
          </a:p>
        </p:txBody>
      </p:sp>
      <p:sp>
        <p:nvSpPr>
          <p:cNvPr id="3" name="Text Placeholder 2"/>
          <p:cNvSpPr>
            <a:spLocks noGrp="1"/>
          </p:cNvSpPr>
          <p:nvPr>
            <p:ph type="body" sz="quarter" idx="13"/>
          </p:nvPr>
        </p:nvSpPr>
        <p:spPr>
          <a:xfrm>
            <a:off x="555786" y="1577825"/>
            <a:ext cx="9188715" cy="5096950"/>
          </a:xfrm>
        </p:spPr>
        <p:txBody>
          <a:bodyPr>
            <a:normAutofit fontScale="70000" lnSpcReduction="20000"/>
          </a:bodyPr>
          <a:lstStyle/>
          <a:p>
            <a:pPr marL="0" lvl="0" indent="0" hangingPunct="0">
              <a:buNone/>
            </a:pPr>
            <a:r>
              <a:rPr lang="en-US" dirty="0">
                <a:solidFill>
                  <a:schemeClr val="bg2">
                    <a:lumMod val="50000"/>
                  </a:schemeClr>
                </a:solidFill>
              </a:rPr>
              <a:t>Follow the Six Rights of Medication Administration; </a:t>
            </a:r>
            <a:r>
              <a:rPr lang="en-US" b="1" dirty="0">
                <a:solidFill>
                  <a:schemeClr val="bg2">
                    <a:lumMod val="50000"/>
                  </a:schemeClr>
                </a:solidFill>
              </a:rPr>
              <a:t>Right </a:t>
            </a:r>
            <a:r>
              <a:rPr lang="en-US" dirty="0">
                <a:solidFill>
                  <a:schemeClr val="bg2">
                    <a:lumMod val="50000"/>
                  </a:schemeClr>
                </a:solidFill>
              </a:rPr>
              <a:t>student, </a:t>
            </a:r>
            <a:r>
              <a:rPr lang="en-US" b="1" dirty="0">
                <a:solidFill>
                  <a:schemeClr val="bg2">
                    <a:lumMod val="50000"/>
                  </a:schemeClr>
                </a:solidFill>
              </a:rPr>
              <a:t>Right</a:t>
            </a:r>
            <a:r>
              <a:rPr lang="en-US" dirty="0">
                <a:solidFill>
                  <a:schemeClr val="bg2">
                    <a:lumMod val="50000"/>
                  </a:schemeClr>
                </a:solidFill>
              </a:rPr>
              <a:t> medication, </a:t>
            </a:r>
            <a:r>
              <a:rPr lang="en-US" b="1" dirty="0">
                <a:solidFill>
                  <a:schemeClr val="bg2">
                    <a:lumMod val="50000"/>
                  </a:schemeClr>
                </a:solidFill>
              </a:rPr>
              <a:t>Right</a:t>
            </a:r>
            <a:r>
              <a:rPr lang="en-US" dirty="0">
                <a:solidFill>
                  <a:schemeClr val="bg2">
                    <a:lumMod val="50000"/>
                  </a:schemeClr>
                </a:solidFill>
              </a:rPr>
              <a:t> dose, </a:t>
            </a:r>
            <a:r>
              <a:rPr lang="en-US" b="1" dirty="0">
                <a:solidFill>
                  <a:schemeClr val="bg2">
                    <a:lumMod val="50000"/>
                  </a:schemeClr>
                </a:solidFill>
              </a:rPr>
              <a:t>Right </a:t>
            </a:r>
            <a:r>
              <a:rPr lang="en-US" dirty="0">
                <a:solidFill>
                  <a:schemeClr val="bg2">
                    <a:lumMod val="50000"/>
                  </a:schemeClr>
                </a:solidFill>
              </a:rPr>
              <a:t>time, </a:t>
            </a:r>
            <a:r>
              <a:rPr lang="en-US" b="1" dirty="0">
                <a:solidFill>
                  <a:schemeClr val="bg2">
                    <a:lumMod val="50000"/>
                  </a:schemeClr>
                </a:solidFill>
              </a:rPr>
              <a:t>Right </a:t>
            </a:r>
            <a:r>
              <a:rPr lang="en-US" dirty="0">
                <a:solidFill>
                  <a:schemeClr val="bg2">
                    <a:lumMod val="50000"/>
                  </a:schemeClr>
                </a:solidFill>
              </a:rPr>
              <a:t>route and </a:t>
            </a:r>
            <a:r>
              <a:rPr lang="en-US" b="1" dirty="0">
                <a:solidFill>
                  <a:schemeClr val="bg2">
                    <a:lumMod val="50000"/>
                  </a:schemeClr>
                </a:solidFill>
              </a:rPr>
              <a:t>Right </a:t>
            </a:r>
            <a:r>
              <a:rPr lang="en-US" dirty="0">
                <a:solidFill>
                  <a:schemeClr val="bg2">
                    <a:lumMod val="50000"/>
                  </a:schemeClr>
                </a:solidFill>
              </a:rPr>
              <a:t>documentation</a:t>
            </a:r>
          </a:p>
          <a:p>
            <a:pPr lvl="0" hangingPunct="0"/>
            <a:r>
              <a:rPr lang="en-US" dirty="0"/>
              <a:t>Pour medication into the bottle lid and then into the disposable medicine cup</a:t>
            </a:r>
          </a:p>
          <a:p>
            <a:pPr lvl="0" hangingPunct="0"/>
            <a:r>
              <a:rPr lang="en-US" dirty="0"/>
              <a:t>Provide the student with 4 to 6 ounces of water or other liquid that allows for easy swallowing</a:t>
            </a:r>
          </a:p>
          <a:p>
            <a:pPr lvl="0" hangingPunct="0"/>
            <a:r>
              <a:rPr lang="en-US" dirty="0"/>
              <a:t>Verify the student has swallowed the medication</a:t>
            </a:r>
          </a:p>
          <a:p>
            <a:pPr lvl="0" hangingPunct="0"/>
            <a:r>
              <a:rPr lang="en-US" dirty="0"/>
              <a:t>Document on the medication administration record (medication log) that you have administered the medication.</a:t>
            </a:r>
          </a:p>
          <a:p>
            <a:pPr lvl="0" hangingPunct="0"/>
            <a:r>
              <a:rPr lang="en-US" dirty="0"/>
              <a:t>Replace the medication in locked storage area.</a:t>
            </a:r>
          </a:p>
          <a:p>
            <a:pPr lvl="0" hangingPunct="0"/>
            <a:r>
              <a:rPr lang="en-US" dirty="0"/>
              <a:t>Observe the student for any medication reaction as appropriate</a:t>
            </a:r>
            <a:br>
              <a:rPr lang="en-US" i="1" dirty="0"/>
            </a:br>
            <a:endParaRPr lang="en-US" dirty="0"/>
          </a:p>
        </p:txBody>
      </p:sp>
      <p:sp>
        <p:nvSpPr>
          <p:cNvPr id="4" name="TextBox 3"/>
          <p:cNvSpPr txBox="1"/>
          <p:nvPr/>
        </p:nvSpPr>
        <p:spPr>
          <a:xfrm>
            <a:off x="649480" y="6383708"/>
            <a:ext cx="2384277" cy="369332"/>
          </a:xfrm>
          <a:prstGeom prst="rect">
            <a:avLst/>
          </a:prstGeom>
          <a:noFill/>
        </p:spPr>
        <p:txBody>
          <a:bodyPr wrap="square" rtlCol="0">
            <a:spAutoFit/>
          </a:bodyPr>
          <a:lstStyle/>
          <a:p>
            <a:r>
              <a:rPr lang="en-US" b="1" dirty="0">
                <a:solidFill>
                  <a:srgbClr val="FF6600"/>
                </a:solidFill>
              </a:rPr>
              <a:t>Handout 5</a:t>
            </a:r>
          </a:p>
        </p:txBody>
      </p:sp>
      <p:pic>
        <p:nvPicPr>
          <p:cNvPr id="5" name="Picture 4" descr="Picture of pills and pill bottle" title="Oral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8770184" y="825350"/>
            <a:ext cx="764540" cy="752475"/>
          </a:xfrm>
          <a:prstGeom prst="rect">
            <a:avLst/>
          </a:prstGeom>
          <a:noFill/>
        </p:spPr>
      </p:pic>
    </p:spTree>
    <p:extLst>
      <p:ext uri="{BB962C8B-B14F-4D97-AF65-F5344CB8AC3E}">
        <p14:creationId xmlns:p14="http://schemas.microsoft.com/office/powerpoint/2010/main" val="755745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a:t>
            </a:r>
          </a:p>
        </p:txBody>
      </p:sp>
      <p:sp>
        <p:nvSpPr>
          <p:cNvPr id="3" name="Text Placeholder 2"/>
          <p:cNvSpPr>
            <a:spLocks noGrp="1"/>
          </p:cNvSpPr>
          <p:nvPr>
            <p:ph type="body" sz="quarter" idx="13"/>
          </p:nvPr>
        </p:nvSpPr>
        <p:spPr>
          <a:xfrm>
            <a:off x="644434" y="1105989"/>
            <a:ext cx="8917577" cy="5251268"/>
          </a:xfrm>
        </p:spPr>
        <p:txBody>
          <a:bodyPr>
            <a:normAutofit fontScale="32500" lnSpcReduction="20000"/>
          </a:bodyPr>
          <a:lstStyle/>
          <a:p>
            <a:pPr marL="0" indent="0" hangingPunct="0">
              <a:buNone/>
            </a:pPr>
            <a:r>
              <a:rPr lang="en-US" sz="7200" dirty="0">
                <a:solidFill>
                  <a:schemeClr val="bg2">
                    <a:lumMod val="50000"/>
                  </a:schemeClr>
                </a:solidFill>
              </a:rPr>
              <a:t>Oral medications include solid forms such as tablets or capsules and liquid forms such as syrups/ elixirs and suspensions</a:t>
            </a:r>
            <a:r>
              <a:rPr lang="en-US" sz="7200" b="1" dirty="0">
                <a:solidFill>
                  <a:schemeClr val="bg2">
                    <a:lumMod val="50000"/>
                  </a:schemeClr>
                </a:solidFill>
              </a:rPr>
              <a:t>.</a:t>
            </a:r>
          </a:p>
          <a:p>
            <a:pPr marL="0" indent="0" hangingPunct="0">
              <a:buNone/>
            </a:pPr>
            <a:r>
              <a:rPr lang="en-US" sz="6400" dirty="0">
                <a:solidFill>
                  <a:srgbClr val="FF0000"/>
                </a:solidFill>
              </a:rPr>
              <a:t>Oral medication should not be crushed without a licensed practitioner’s order</a:t>
            </a:r>
          </a:p>
          <a:p>
            <a:pPr lvl="0" hangingPunct="0"/>
            <a:r>
              <a:rPr lang="en-US" sz="5600" dirty="0"/>
              <a:t>Tablets (pills) come in many forms:  regular, chewable, sublingual and scored  </a:t>
            </a:r>
          </a:p>
          <a:p>
            <a:pPr lvl="0" hangingPunct="0"/>
            <a:r>
              <a:rPr lang="en-US" sz="5600" dirty="0"/>
              <a:t>Regular tablets are simply taken with liquid</a:t>
            </a:r>
          </a:p>
          <a:p>
            <a:pPr lvl="0" hangingPunct="0"/>
            <a:r>
              <a:rPr lang="en-US" sz="5600" dirty="0"/>
              <a:t>Chewable tablets should be chewed before they are swallowed </a:t>
            </a:r>
          </a:p>
          <a:p>
            <a:pPr lvl="0" hangingPunct="0"/>
            <a:r>
              <a:rPr lang="en-US" sz="5600" dirty="0"/>
              <a:t>Tablets that are not clearly designated as chewable should be swallowed whole</a:t>
            </a:r>
          </a:p>
          <a:p>
            <a:pPr lvl="0" hangingPunct="0"/>
            <a:r>
              <a:rPr lang="en-US" sz="5600" dirty="0"/>
              <a:t>Scored tablets are designed so that they can be cut into smaller doses with a special cutting tool</a:t>
            </a:r>
          </a:p>
          <a:p>
            <a:pPr lvl="0" hangingPunct="0"/>
            <a:r>
              <a:rPr lang="en-US" sz="5600" dirty="0"/>
              <a:t>Tablets are delivered in either enteric coated or un-coated form. Certain medications can cause irritation to the stomach</a:t>
            </a:r>
          </a:p>
          <a:p>
            <a:pPr lvl="0" hangingPunct="0"/>
            <a:r>
              <a:rPr lang="en-US" sz="5600" dirty="0"/>
              <a:t>These tablets are “coated” so that they cannot dissolve in the stomach, protecting the stomach from irritation</a:t>
            </a:r>
          </a:p>
          <a:p>
            <a:pPr lvl="0" hangingPunct="0"/>
            <a:r>
              <a:rPr lang="en-US" sz="5600" dirty="0"/>
              <a:t>The “coating” actually dissolves in the small intestine instead of the stomach </a:t>
            </a:r>
          </a:p>
          <a:p>
            <a:pPr marL="0" lvl="0" indent="0" hangingPunct="0">
              <a:buNone/>
            </a:pPr>
            <a:r>
              <a:rPr lang="en-US" sz="6200" b="1" dirty="0">
                <a:solidFill>
                  <a:srgbClr val="FF0000"/>
                </a:solidFill>
              </a:rPr>
              <a:t>		</a:t>
            </a:r>
            <a:r>
              <a:rPr lang="en-US" sz="7400" b="1" dirty="0">
                <a:solidFill>
                  <a:srgbClr val="0070C0"/>
                </a:solidFill>
              </a:rPr>
              <a:t>These tablets should not be split or crushed</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34" y="5752088"/>
            <a:ext cx="902985" cy="722388"/>
          </a:xfrm>
          <a:prstGeom prst="rect">
            <a:avLst/>
          </a:prstGeom>
        </p:spPr>
      </p:pic>
    </p:spTree>
    <p:extLst>
      <p:ext uri="{BB962C8B-B14F-4D97-AF65-F5344CB8AC3E}">
        <p14:creationId xmlns:p14="http://schemas.microsoft.com/office/powerpoint/2010/main" val="2558689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disintegrating tablets</a:t>
            </a:r>
          </a:p>
        </p:txBody>
      </p:sp>
      <p:sp>
        <p:nvSpPr>
          <p:cNvPr id="3" name="Text Placeholder 2"/>
          <p:cNvSpPr>
            <a:spLocks noGrp="1"/>
          </p:cNvSpPr>
          <p:nvPr>
            <p:ph type="body" sz="quarter" idx="13"/>
          </p:nvPr>
        </p:nvSpPr>
        <p:spPr>
          <a:xfrm>
            <a:off x="555786" y="1419497"/>
            <a:ext cx="9188715" cy="5255278"/>
          </a:xfrm>
        </p:spPr>
        <p:txBody>
          <a:bodyPr>
            <a:normAutofit fontScale="92500" lnSpcReduction="10000"/>
          </a:bodyPr>
          <a:lstStyle/>
          <a:p>
            <a:pPr marL="0" indent="0">
              <a:buNone/>
            </a:pPr>
            <a:r>
              <a:rPr lang="en-US" dirty="0">
                <a:solidFill>
                  <a:srgbClr val="0070C0"/>
                </a:solidFill>
              </a:rPr>
              <a:t>Oral disintegrating tablets dissolve in the mouth (do not chew)</a:t>
            </a:r>
          </a:p>
          <a:p>
            <a:r>
              <a:rPr lang="en-US" dirty="0"/>
              <a:t>The two types of oral disintegrating tablets usually seen in the school setting are sublingual and/or buccal  </a:t>
            </a:r>
          </a:p>
          <a:p>
            <a:r>
              <a:rPr lang="en-US" dirty="0"/>
              <a:t>Sublingual medications are placed under the tongue to be dissolved and absorbed. </a:t>
            </a:r>
          </a:p>
          <a:p>
            <a:r>
              <a:rPr lang="en-US" dirty="0"/>
              <a:t>Buccal medications are placed inside the cheek and along the gum line to be dissolved and absorbed</a:t>
            </a:r>
          </a:p>
          <a:p>
            <a:endParaRPr lang="en-US" dirty="0"/>
          </a:p>
        </p:txBody>
      </p:sp>
    </p:spTree>
    <p:extLst>
      <p:ext uri="{BB962C8B-B14F-4D97-AF65-F5344CB8AC3E}">
        <p14:creationId xmlns:p14="http://schemas.microsoft.com/office/powerpoint/2010/main" val="2588711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Capsules</a:t>
            </a:r>
          </a:p>
        </p:txBody>
      </p:sp>
      <p:sp>
        <p:nvSpPr>
          <p:cNvPr id="3" name="Text Placeholder 2"/>
          <p:cNvSpPr>
            <a:spLocks noGrp="1"/>
          </p:cNvSpPr>
          <p:nvPr>
            <p:ph type="body" sz="quarter" idx="13"/>
          </p:nvPr>
        </p:nvSpPr>
        <p:spPr>
          <a:xfrm>
            <a:off x="555786" y="1367327"/>
            <a:ext cx="9188715" cy="5307448"/>
          </a:xfrm>
        </p:spPr>
        <p:txBody>
          <a:bodyPr>
            <a:normAutofit fontScale="55000" lnSpcReduction="20000"/>
          </a:bodyPr>
          <a:lstStyle/>
          <a:p>
            <a:r>
              <a:rPr lang="en-US" dirty="0"/>
              <a:t>Capsules are coated so they dissolve over a period of time in the stomach or the intestines—but not in the mouth </a:t>
            </a:r>
          </a:p>
          <a:p>
            <a:r>
              <a:rPr lang="en-US" dirty="0"/>
              <a:t>Most often, the prescription calls for capsules to be swallowed whole, just like tablets. </a:t>
            </a:r>
          </a:p>
          <a:p>
            <a:pPr lvl="1"/>
            <a:r>
              <a:rPr lang="en-US" b="1" dirty="0">
                <a:solidFill>
                  <a:srgbClr val="FF0000"/>
                </a:solidFill>
              </a:rPr>
              <a:t>Gel coated capsules are not to be broken</a:t>
            </a:r>
          </a:p>
          <a:p>
            <a:pPr hangingPunct="0"/>
            <a:r>
              <a:rPr lang="en-US" dirty="0"/>
              <a:t>There are also capsules designed to be broken apart and sprinkled onto soft food, like applesauce</a:t>
            </a:r>
          </a:p>
          <a:p>
            <a:pPr hangingPunct="0"/>
            <a:r>
              <a:rPr lang="en-US" dirty="0"/>
              <a:t>These are called a </a:t>
            </a:r>
            <a:r>
              <a:rPr lang="en-US" b="1" dirty="0"/>
              <a:t>“</a:t>
            </a:r>
            <a:r>
              <a:rPr lang="en-US" dirty="0"/>
              <a:t>sprinkle” and are most often given to students who have asthma or seizures  </a:t>
            </a:r>
          </a:p>
          <a:p>
            <a:pPr lvl="1" hangingPunct="0"/>
            <a:r>
              <a:rPr lang="en-US" dirty="0">
                <a:solidFill>
                  <a:srgbClr val="FF0000"/>
                </a:solidFill>
              </a:rPr>
              <a:t>If a capsule should be “sprinkled,” the directions on the prescription will specifically say to do so</a:t>
            </a:r>
          </a:p>
          <a:p>
            <a:pPr hangingPunct="0"/>
            <a:r>
              <a:rPr lang="en-US" dirty="0"/>
              <a:t>Capsules may be coated with substances that permit delayed release in the small intestine in small amounts over a prolonged period of time  </a:t>
            </a:r>
          </a:p>
          <a:p>
            <a:pPr marL="0" indent="0" hangingPunct="0">
              <a:buNone/>
            </a:pPr>
            <a:r>
              <a:rPr lang="en-US" dirty="0">
                <a:solidFill>
                  <a:srgbClr val="0070C0"/>
                </a:solidFill>
              </a:rPr>
              <a:t>		Do not break or crush any medications considered slow release, 				sustained release, long-acting, extended or controlled release 					(usually identified with SR, LA, EX or CR)</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5471540"/>
            <a:ext cx="902985" cy="722388"/>
          </a:xfrm>
          <a:prstGeom prst="rect">
            <a:avLst/>
          </a:prstGeom>
        </p:spPr>
      </p:pic>
    </p:spTree>
    <p:extLst>
      <p:ext uri="{BB962C8B-B14F-4D97-AF65-F5344CB8AC3E}">
        <p14:creationId xmlns:p14="http://schemas.microsoft.com/office/powerpoint/2010/main" val="2927332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Syrups and elixirs</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lvl="0" hangingPunct="0"/>
            <a:r>
              <a:rPr lang="en-US" dirty="0"/>
              <a:t>Syrups and elixirs</a:t>
            </a:r>
            <a:r>
              <a:rPr lang="en-US" b="1" dirty="0"/>
              <a:t> </a:t>
            </a:r>
            <a:r>
              <a:rPr lang="en-US" dirty="0"/>
              <a:t>are clear liquids </a:t>
            </a:r>
          </a:p>
          <a:p>
            <a:pPr lvl="0" hangingPunct="0"/>
            <a:r>
              <a:rPr lang="en-US" dirty="0"/>
              <a:t>Suspensions</a:t>
            </a:r>
            <a:r>
              <a:rPr lang="en-US" b="1" dirty="0"/>
              <a:t> </a:t>
            </a:r>
            <a:r>
              <a:rPr lang="en-US" dirty="0"/>
              <a:t>are liquids that are not clear</a:t>
            </a:r>
            <a:r>
              <a:rPr lang="en-US" b="1" dirty="0"/>
              <a:t> </a:t>
            </a:r>
          </a:p>
          <a:p>
            <a:pPr lvl="0" hangingPunct="0"/>
            <a:r>
              <a:rPr lang="en-US" dirty="0"/>
              <a:t>Suspensions contain medication that doesn’t dissolve completely in the liquid and usually need to be refrigerated </a:t>
            </a:r>
          </a:p>
          <a:p>
            <a:pPr lvl="0" hangingPunct="0"/>
            <a:r>
              <a:rPr lang="en-US" dirty="0"/>
              <a:t>Because suspensions can separate, they always need to be shaken at least 15 seconds before being measured and given to the student</a:t>
            </a:r>
          </a:p>
          <a:p>
            <a:pPr hangingPunct="0"/>
            <a:endParaRPr lang="en-US" dirty="0"/>
          </a:p>
        </p:txBody>
      </p:sp>
    </p:spTree>
    <p:extLst>
      <p:ext uri="{BB962C8B-B14F-4D97-AF65-F5344CB8AC3E}">
        <p14:creationId xmlns:p14="http://schemas.microsoft.com/office/powerpoint/2010/main" val="3373399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 Medication or Syrup</a:t>
            </a:r>
          </a:p>
        </p:txBody>
      </p:sp>
      <p:sp>
        <p:nvSpPr>
          <p:cNvPr id="3" name="Text Placeholder 2"/>
          <p:cNvSpPr>
            <a:spLocks noGrp="1"/>
          </p:cNvSpPr>
          <p:nvPr>
            <p:ph type="body" sz="quarter" idx="13"/>
          </p:nvPr>
        </p:nvSpPr>
        <p:spPr>
          <a:xfrm>
            <a:off x="555786" y="1452785"/>
            <a:ext cx="9188715" cy="5221990"/>
          </a:xfrm>
        </p:spPr>
        <p:txBody>
          <a:bodyPr>
            <a:normAutofit fontScale="62500" lnSpcReduction="20000"/>
          </a:bodyPr>
          <a:lstStyle/>
          <a:p>
            <a:pPr marL="0" lvl="0" indent="0" hangingPunct="0">
              <a:spcBef>
                <a:spcPts val="0"/>
              </a:spcBef>
              <a:buNone/>
            </a:pPr>
            <a:r>
              <a:rPr lang="en-US" dirty="0">
                <a:solidFill>
                  <a:srgbClr val="00B0F0"/>
                </a:solidFill>
              </a:rPr>
              <a:t>Follow the Six Rights of Medication Administration; </a:t>
            </a:r>
            <a:r>
              <a:rPr lang="en-US" b="1" dirty="0">
                <a:solidFill>
                  <a:srgbClr val="00B0F0"/>
                </a:solidFill>
              </a:rPr>
              <a:t>Right </a:t>
            </a:r>
            <a:r>
              <a:rPr lang="en-US" dirty="0">
                <a:solidFill>
                  <a:srgbClr val="00B0F0"/>
                </a:solidFill>
              </a:rPr>
              <a:t>student, </a:t>
            </a:r>
            <a:r>
              <a:rPr lang="en-US" b="1" dirty="0">
                <a:solidFill>
                  <a:srgbClr val="00B0F0"/>
                </a:solidFill>
              </a:rPr>
              <a:t>Right</a:t>
            </a:r>
            <a:r>
              <a:rPr lang="en-US" dirty="0">
                <a:solidFill>
                  <a:srgbClr val="00B0F0"/>
                </a:solidFill>
              </a:rPr>
              <a:t> medication, </a:t>
            </a:r>
            <a:r>
              <a:rPr lang="en-US" b="1" dirty="0">
                <a:solidFill>
                  <a:srgbClr val="00B0F0"/>
                </a:solidFill>
              </a:rPr>
              <a:t>Right</a:t>
            </a:r>
            <a:r>
              <a:rPr lang="en-US" dirty="0">
                <a:solidFill>
                  <a:srgbClr val="00B0F0"/>
                </a:solidFill>
              </a:rPr>
              <a:t> dose, </a:t>
            </a:r>
            <a:r>
              <a:rPr lang="en-US" b="1" dirty="0">
                <a:solidFill>
                  <a:srgbClr val="00B0F0"/>
                </a:solidFill>
              </a:rPr>
              <a:t>Right </a:t>
            </a:r>
            <a:r>
              <a:rPr lang="en-US" dirty="0">
                <a:solidFill>
                  <a:srgbClr val="00B0F0"/>
                </a:solidFill>
              </a:rPr>
              <a:t>time, </a:t>
            </a:r>
            <a:r>
              <a:rPr lang="en-US" b="1" dirty="0">
                <a:solidFill>
                  <a:srgbClr val="00B0F0"/>
                </a:solidFill>
              </a:rPr>
              <a:t>Right </a:t>
            </a:r>
            <a:r>
              <a:rPr lang="en-US" dirty="0">
                <a:solidFill>
                  <a:srgbClr val="00B0F0"/>
                </a:solidFill>
              </a:rPr>
              <a:t>route and </a:t>
            </a:r>
            <a:r>
              <a:rPr lang="en-US" b="1" dirty="0">
                <a:solidFill>
                  <a:srgbClr val="00B0F0"/>
                </a:solidFill>
              </a:rPr>
              <a:t>Right </a:t>
            </a:r>
            <a:r>
              <a:rPr lang="en-US" dirty="0">
                <a:solidFill>
                  <a:srgbClr val="00B0F0"/>
                </a:solidFill>
              </a:rPr>
              <a:t>documentation</a:t>
            </a:r>
          </a:p>
          <a:p>
            <a:pPr marL="0" lvl="0" indent="0" hangingPunct="0">
              <a:spcBef>
                <a:spcPts val="0"/>
              </a:spcBef>
              <a:buNone/>
            </a:pPr>
            <a:endParaRPr lang="en-US" dirty="0"/>
          </a:p>
          <a:p>
            <a:pPr marL="742950" lvl="0" indent="-742950" hangingPunct="0">
              <a:spcBef>
                <a:spcPts val="0"/>
              </a:spcBef>
              <a:buFont typeface="+mj-lt"/>
              <a:buAutoNum type="arabicPeriod"/>
            </a:pPr>
            <a:r>
              <a:rPr lang="en-US" dirty="0"/>
              <a:t>Have the container at eye level when measuring</a:t>
            </a:r>
          </a:p>
          <a:p>
            <a:pPr marL="742950" lvl="0" indent="-742950" hangingPunct="0">
              <a:spcBef>
                <a:spcPts val="0"/>
              </a:spcBef>
              <a:buFont typeface="+mj-lt"/>
              <a:buAutoNum type="arabicPeriod"/>
            </a:pPr>
            <a:r>
              <a:rPr lang="en-US" dirty="0"/>
              <a:t>Holding the bottle so that the label is in the palm of the hand, pour the liquid into a plastic marked cup.  Pay attention to the markings on the container to make sure the dose is accurate	</a:t>
            </a:r>
          </a:p>
          <a:p>
            <a:pPr marL="742950" lvl="0" indent="-742950" hangingPunct="0">
              <a:spcBef>
                <a:spcPts val="0"/>
              </a:spcBef>
              <a:buFont typeface="+mj-lt"/>
              <a:buAutoNum type="arabicPeriod"/>
            </a:pPr>
            <a:r>
              <a:rPr lang="en-US" dirty="0"/>
              <a:t>Verify the student has swallowed the medication</a:t>
            </a:r>
          </a:p>
          <a:p>
            <a:pPr marL="742950" lvl="0" indent="-742950" hangingPunct="0">
              <a:spcBef>
                <a:spcPts val="0"/>
              </a:spcBef>
              <a:buFont typeface="+mj-lt"/>
              <a:buAutoNum type="arabicPeriod"/>
            </a:pPr>
            <a:r>
              <a:rPr lang="en-US" dirty="0"/>
              <a:t>Document on the medication administration record (medication log) that you have administered the medication</a:t>
            </a:r>
          </a:p>
          <a:p>
            <a:pPr marL="742950" lvl="0" indent="-742950" hangingPunct="0">
              <a:spcBef>
                <a:spcPts val="0"/>
              </a:spcBef>
              <a:buFont typeface="+mj-lt"/>
              <a:buAutoNum type="arabicPeriod"/>
            </a:pPr>
            <a:r>
              <a:rPr lang="en-US" dirty="0"/>
              <a:t>Replace the medication in locked storage area</a:t>
            </a:r>
          </a:p>
          <a:p>
            <a:pPr marL="742950" lvl="0" indent="-742950" hangingPunct="0">
              <a:spcBef>
                <a:spcPts val="0"/>
              </a:spcBef>
              <a:buFont typeface="+mj-lt"/>
              <a:buAutoNum type="arabicPeriod"/>
            </a:pPr>
            <a:r>
              <a:rPr lang="en-US" dirty="0"/>
              <a:t>Observe the student for any medication reaction as appropriate</a:t>
            </a:r>
          </a:p>
          <a:p>
            <a:pPr marL="0" lvl="0" indent="0" hangingPunct="0">
              <a:spcBef>
                <a:spcPts val="0"/>
              </a:spcBef>
              <a:buNone/>
            </a:pPr>
            <a:endParaRPr lang="en-US" dirty="0"/>
          </a:p>
          <a:p>
            <a:pPr hangingPunct="0">
              <a:spcBef>
                <a:spcPts val="0"/>
              </a:spcBef>
              <a:buFont typeface="Wingdings" panose="05000000000000000000" pitchFamily="2" charset="2"/>
              <a:buChar char="ü"/>
            </a:pPr>
            <a:r>
              <a:rPr lang="en-US" dirty="0">
                <a:solidFill>
                  <a:srgbClr val="FF0000"/>
                </a:solidFill>
              </a:rPr>
              <a:t>Additional tips on how to use liquid measuring devices may be found on the Safe Medication website</a:t>
            </a:r>
          </a:p>
          <a:p>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6</a:t>
            </a:r>
          </a:p>
        </p:txBody>
      </p:sp>
      <p:pic>
        <p:nvPicPr>
          <p:cNvPr id="5" name="Picture 4" descr="Picture of medication bottle and spoon" title="Liauid medication"/>
          <p:cNvPicPr/>
          <p:nvPr/>
        </p:nvPicPr>
        <p:blipFill>
          <a:blip r:embed="rId2">
            <a:extLst>
              <a:ext uri="{28A0092B-C50C-407E-A947-70E740481C1C}">
                <a14:useLocalDpi xmlns:a14="http://schemas.microsoft.com/office/drawing/2010/main" val="0"/>
              </a:ext>
            </a:extLst>
          </a:blip>
          <a:srcRect/>
          <a:stretch>
            <a:fillRect/>
          </a:stretch>
        </p:blipFill>
        <p:spPr bwMode="auto">
          <a:xfrm>
            <a:off x="7756306" y="422153"/>
            <a:ext cx="883920" cy="865505"/>
          </a:xfrm>
          <a:prstGeom prst="rect">
            <a:avLst/>
          </a:prstGeom>
          <a:noFill/>
        </p:spPr>
      </p:pic>
    </p:spTree>
    <p:extLst>
      <p:ext uri="{BB962C8B-B14F-4D97-AF65-F5344CB8AC3E}">
        <p14:creationId xmlns:p14="http://schemas.microsoft.com/office/powerpoint/2010/main" val="25354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Description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dirty="0">
                <a:solidFill>
                  <a:schemeClr val="accent3"/>
                </a:solidFill>
              </a:rPr>
              <a:t>Four modules</a:t>
            </a:r>
          </a:p>
          <a:p>
            <a:pPr hangingPunct="0"/>
            <a:r>
              <a:rPr lang="en-US" dirty="0"/>
              <a:t>Module I: Laws, Policies and Procedures</a:t>
            </a:r>
          </a:p>
          <a:p>
            <a:pPr hangingPunct="0"/>
            <a:r>
              <a:rPr lang="en-US" dirty="0"/>
              <a:t>Module II: Administration of Medications</a:t>
            </a:r>
          </a:p>
          <a:p>
            <a:pPr hangingPunct="0"/>
            <a:r>
              <a:rPr lang="en-US" dirty="0"/>
              <a:t>Module III:  Administration of Emergency Medications</a:t>
            </a:r>
          </a:p>
          <a:p>
            <a:pPr hangingPunct="0"/>
            <a:r>
              <a:rPr lang="en-US" dirty="0"/>
              <a:t>Module IV: Local School Board Policies &amp; Procedure</a:t>
            </a:r>
          </a:p>
          <a:p>
            <a:endParaRPr lang="en-US" dirty="0"/>
          </a:p>
        </p:txBody>
      </p:sp>
    </p:spTree>
    <p:extLst>
      <p:ext uri="{BB962C8B-B14F-4D97-AF65-F5344CB8AC3E}">
        <p14:creationId xmlns:p14="http://schemas.microsoft.com/office/powerpoint/2010/main" val="3636177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Medication Dosage</a:t>
            </a:r>
          </a:p>
        </p:txBody>
      </p:sp>
      <p:sp>
        <p:nvSpPr>
          <p:cNvPr id="3" name="Text Placeholder 2"/>
          <p:cNvSpPr>
            <a:spLocks noGrp="1"/>
          </p:cNvSpPr>
          <p:nvPr>
            <p:ph type="body" sz="quarter" idx="13"/>
          </p:nvPr>
        </p:nvSpPr>
        <p:spPr>
          <a:xfrm>
            <a:off x="555786" y="1419497"/>
            <a:ext cx="9188715" cy="5255278"/>
          </a:xfrm>
        </p:spPr>
        <p:txBody>
          <a:bodyPr>
            <a:normAutofit fontScale="77500" lnSpcReduction="20000"/>
          </a:bodyPr>
          <a:lstStyle/>
          <a:p>
            <a:pPr marL="0" indent="0">
              <a:buNone/>
            </a:pPr>
            <a:r>
              <a:rPr lang="en-US" dirty="0">
                <a:solidFill>
                  <a:schemeClr val="bg2">
                    <a:lumMod val="75000"/>
                  </a:schemeClr>
                </a:solidFill>
              </a:rPr>
              <a:t>All oral medications should be given with at least 4 to 6 ounces of water or other liquid that allows for easy swallowing</a:t>
            </a:r>
          </a:p>
          <a:p>
            <a:r>
              <a:rPr lang="en-US" dirty="0"/>
              <a:t>After the student has received the medication, it is very important to make sure he/she has swallowed the medication</a:t>
            </a:r>
          </a:p>
          <a:p>
            <a:pPr lvl="1"/>
            <a:r>
              <a:rPr lang="en-US" dirty="0"/>
              <a:t>Ask the student to open his/her mouth and raise their tongue </a:t>
            </a:r>
          </a:p>
          <a:p>
            <a:pPr lvl="1"/>
            <a:r>
              <a:rPr lang="en-US" dirty="0"/>
              <a:t>Inspect cheeks, under tongue, roof of mouth, and teeth for hidden medication</a:t>
            </a:r>
          </a:p>
          <a:p>
            <a:pPr lvl="1"/>
            <a:r>
              <a:rPr lang="en-US" dirty="0"/>
              <a:t>Check orthodontic braces as well </a:t>
            </a:r>
          </a:p>
          <a:p>
            <a:pPr>
              <a:buFont typeface="Wingdings" panose="05000000000000000000" pitchFamily="2" charset="2"/>
              <a:buChar char="ü"/>
            </a:pPr>
            <a:r>
              <a:rPr lang="en-US" dirty="0"/>
              <a:t>This practice will ensure students are not hoarding medications (sometimes called “</a:t>
            </a:r>
            <a:r>
              <a:rPr lang="en-US" dirty="0" err="1"/>
              <a:t>cheeking</a:t>
            </a:r>
            <a:r>
              <a:rPr lang="en-US" dirty="0"/>
              <a:t>”) </a:t>
            </a:r>
          </a:p>
          <a:p>
            <a:endParaRPr lang="en-US" dirty="0"/>
          </a:p>
        </p:txBody>
      </p:sp>
      <p:pic>
        <p:nvPicPr>
          <p:cNvPr id="4" name="Picture 3" descr="Picture of pills and pill bottle" title="Oral Medication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7627987" y="462024"/>
            <a:ext cx="764540" cy="752475"/>
          </a:xfrm>
          <a:prstGeom prst="rect">
            <a:avLst/>
          </a:prstGeom>
          <a:noFill/>
        </p:spPr>
      </p:pic>
    </p:spTree>
    <p:extLst>
      <p:ext uri="{BB962C8B-B14F-4D97-AF65-F5344CB8AC3E}">
        <p14:creationId xmlns:p14="http://schemas.microsoft.com/office/powerpoint/2010/main" val="1419584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Drops and Eye Ointment</a:t>
            </a:r>
          </a:p>
        </p:txBody>
      </p:sp>
      <p:sp>
        <p:nvSpPr>
          <p:cNvPr id="3" name="Text Placeholder 2"/>
          <p:cNvSpPr>
            <a:spLocks noGrp="1"/>
          </p:cNvSpPr>
          <p:nvPr>
            <p:ph type="body" sz="quarter" idx="13"/>
          </p:nvPr>
        </p:nvSpPr>
        <p:spPr>
          <a:xfrm>
            <a:off x="555786" y="1350236"/>
            <a:ext cx="9188715" cy="5324539"/>
          </a:xfrm>
        </p:spPr>
        <p:txBody>
          <a:bodyPr>
            <a:normAutofit fontScale="55000" lnSpcReduction="20000"/>
          </a:bodyPr>
          <a:lstStyle/>
          <a:p>
            <a:pPr marL="0" lvl="0" indent="0" hangingPunct="0">
              <a:buNone/>
            </a:pPr>
            <a:r>
              <a:rPr lang="en-US" sz="4000" dirty="0">
                <a:solidFill>
                  <a:srgbClr val="0070C0"/>
                </a:solidFill>
              </a:rPr>
              <a:t>Follow the Six Rights of Medication Administration; </a:t>
            </a:r>
            <a:r>
              <a:rPr lang="en-US" sz="4000" b="1" dirty="0">
                <a:solidFill>
                  <a:srgbClr val="0070C0"/>
                </a:solidFill>
              </a:rPr>
              <a:t>Right </a:t>
            </a:r>
            <a:r>
              <a:rPr lang="en-US" sz="4000" dirty="0">
                <a:solidFill>
                  <a:srgbClr val="0070C0"/>
                </a:solidFill>
              </a:rPr>
              <a:t>student, </a:t>
            </a:r>
            <a:r>
              <a:rPr lang="en-US" sz="4000" b="1" dirty="0">
                <a:solidFill>
                  <a:srgbClr val="0070C0"/>
                </a:solidFill>
              </a:rPr>
              <a:t>Right</a:t>
            </a:r>
            <a:r>
              <a:rPr lang="en-US" sz="4000" dirty="0">
                <a:solidFill>
                  <a:srgbClr val="0070C0"/>
                </a:solidFill>
              </a:rPr>
              <a:t> medication, </a:t>
            </a:r>
            <a:r>
              <a:rPr lang="en-US" sz="4000" b="1" dirty="0">
                <a:solidFill>
                  <a:srgbClr val="0070C0"/>
                </a:solidFill>
              </a:rPr>
              <a:t>Right</a:t>
            </a:r>
            <a:r>
              <a:rPr lang="en-US" sz="4000" dirty="0">
                <a:solidFill>
                  <a:srgbClr val="0070C0"/>
                </a:solidFill>
              </a:rPr>
              <a:t> dose, </a:t>
            </a:r>
            <a:r>
              <a:rPr lang="en-US" sz="4000" b="1" dirty="0">
                <a:solidFill>
                  <a:srgbClr val="0070C0"/>
                </a:solidFill>
              </a:rPr>
              <a:t>Right </a:t>
            </a:r>
            <a:r>
              <a:rPr lang="en-US" sz="4000" dirty="0">
                <a:solidFill>
                  <a:srgbClr val="0070C0"/>
                </a:solidFill>
              </a:rPr>
              <a:t>time, </a:t>
            </a:r>
            <a:r>
              <a:rPr lang="en-US" sz="4000" b="1" dirty="0">
                <a:solidFill>
                  <a:srgbClr val="0070C0"/>
                </a:solidFill>
              </a:rPr>
              <a:t>Right </a:t>
            </a:r>
            <a:r>
              <a:rPr lang="en-US" sz="4000" dirty="0">
                <a:solidFill>
                  <a:srgbClr val="0070C0"/>
                </a:solidFill>
              </a:rPr>
              <a:t>route and </a:t>
            </a:r>
            <a:r>
              <a:rPr lang="en-US" sz="4000" b="1" dirty="0">
                <a:solidFill>
                  <a:srgbClr val="0070C0"/>
                </a:solidFill>
              </a:rPr>
              <a:t>Right </a:t>
            </a:r>
            <a:r>
              <a:rPr lang="en-US" sz="4000" dirty="0">
                <a:solidFill>
                  <a:srgbClr val="0070C0"/>
                </a:solidFill>
              </a:rPr>
              <a:t>documentation.  (Know which eye is to be treated.  Initials may be used to specify the eye that requires treatment, O.D.= right eye; O.S.= left eye; O.U.= both eyes)</a:t>
            </a:r>
          </a:p>
          <a:p>
            <a:pPr marL="742950" lvl="0" indent="-742950" hangingPunct="0">
              <a:spcBef>
                <a:spcPts val="0"/>
              </a:spcBef>
              <a:buFont typeface="+mj-lt"/>
              <a:buAutoNum type="arabicPeriod"/>
            </a:pPr>
            <a:r>
              <a:rPr lang="en-US" dirty="0"/>
              <a:t>Put on gloves</a:t>
            </a:r>
          </a:p>
          <a:p>
            <a:pPr marL="742950" lvl="0" indent="-742950" hangingPunct="0">
              <a:spcBef>
                <a:spcPts val="0"/>
              </a:spcBef>
              <a:buFont typeface="+mj-lt"/>
              <a:buAutoNum type="arabicPeriod"/>
            </a:pPr>
            <a:r>
              <a:rPr lang="en-US" dirty="0"/>
              <a:t>Stabilize the head by having the student tilt their head back or have them lie down  </a:t>
            </a:r>
          </a:p>
          <a:p>
            <a:pPr marL="742950" lvl="0" indent="-742950" hangingPunct="0">
              <a:spcBef>
                <a:spcPts val="0"/>
              </a:spcBef>
              <a:buFont typeface="+mj-lt"/>
              <a:buAutoNum type="arabicPeriod"/>
            </a:pPr>
            <a:r>
              <a:rPr lang="en-US" dirty="0"/>
              <a:t>Have the student look upward</a:t>
            </a:r>
          </a:p>
          <a:p>
            <a:pPr marL="742950" lvl="0" indent="-742950" hangingPunct="0">
              <a:spcBef>
                <a:spcPts val="0"/>
              </a:spcBef>
              <a:buFont typeface="+mj-lt"/>
              <a:buAutoNum type="arabicPeriod"/>
            </a:pPr>
            <a:r>
              <a:rPr lang="en-US" dirty="0"/>
              <a:t>Gently pull the lower lid away from the eye to form a “pocket”</a:t>
            </a:r>
          </a:p>
          <a:p>
            <a:pPr marL="742950" lvl="0" indent="-742950" hangingPunct="0">
              <a:spcBef>
                <a:spcPts val="0"/>
              </a:spcBef>
              <a:buFont typeface="+mj-lt"/>
              <a:buAutoNum type="arabicPeriod"/>
            </a:pPr>
            <a:r>
              <a:rPr lang="en-US" dirty="0"/>
              <a:t>Place drop(s) into pocket area allowing the drop to fall into the pocket.  Do not place medicine directly on the eye itself.   Make sure the bottle tip does not touch the eye or eye lid</a:t>
            </a:r>
          </a:p>
          <a:p>
            <a:pPr lvl="0" hangingPunct="0">
              <a:spcBef>
                <a:spcPts val="0"/>
              </a:spcBef>
              <a:buFont typeface="Wingdings" panose="05000000000000000000" pitchFamily="2" charset="2"/>
              <a:buChar char="ü"/>
            </a:pPr>
            <a:r>
              <a:rPr lang="en-US" dirty="0">
                <a:solidFill>
                  <a:srgbClr val="FF0000"/>
                </a:solidFill>
              </a:rPr>
              <a:t>If an ointment is used, apply a thin strip into the “pocket” without touching the eye or eyelid</a:t>
            </a:r>
          </a:p>
          <a:p>
            <a:pPr lvl="1" hangingPunct="0">
              <a:spcBef>
                <a:spcPts val="0"/>
              </a:spcBef>
            </a:pPr>
            <a:r>
              <a:rPr lang="en-US" dirty="0"/>
              <a:t>Have the student close their eye(s) for a few moments</a:t>
            </a:r>
          </a:p>
          <a:p>
            <a:pPr lvl="1" hangingPunct="0">
              <a:spcBef>
                <a:spcPts val="0"/>
              </a:spcBef>
            </a:pPr>
            <a:r>
              <a:rPr lang="en-US" dirty="0"/>
              <a:t>Dab away excess with tissue</a:t>
            </a:r>
          </a:p>
          <a:p>
            <a:pPr lvl="1" hangingPunct="0">
              <a:spcBef>
                <a:spcPts val="0"/>
              </a:spcBef>
            </a:pPr>
            <a:r>
              <a:rPr lang="en-US" dirty="0"/>
              <a:t>Remove gloves</a:t>
            </a:r>
          </a:p>
          <a:p>
            <a:pPr lvl="1" hangingPunct="0">
              <a:spcBef>
                <a:spcPts val="0"/>
              </a:spcBef>
            </a:pPr>
            <a:r>
              <a:rPr lang="en-US" dirty="0"/>
              <a:t>Document on the medication administration record (medication log) that you administered the medication</a:t>
            </a:r>
          </a:p>
          <a:p>
            <a:pPr lvl="1" hangingPunct="0">
              <a:spcBef>
                <a:spcPts val="0"/>
              </a:spcBef>
            </a:pPr>
            <a:r>
              <a:rPr lang="en-US" dirty="0"/>
              <a:t>Replace medication in locked storage area</a:t>
            </a:r>
          </a:p>
          <a:p>
            <a:pPr lvl="1" hangingPunct="0">
              <a:spcBef>
                <a:spcPts val="0"/>
              </a:spcBef>
            </a:pPr>
            <a:r>
              <a:rPr lang="en-US" dirty="0"/>
              <a:t>Observe the student for any medication reaction as appropriate</a:t>
            </a:r>
          </a:p>
          <a:p>
            <a:pPr marL="0" indent="0">
              <a:spcBef>
                <a:spcPts val="0"/>
              </a:spcBef>
              <a:buNone/>
            </a:pPr>
            <a:endParaRPr lang="en-US" dirty="0"/>
          </a:p>
        </p:txBody>
      </p:sp>
      <p:sp>
        <p:nvSpPr>
          <p:cNvPr id="4" name="Rectangle 3"/>
          <p:cNvSpPr/>
          <p:nvPr/>
        </p:nvSpPr>
        <p:spPr>
          <a:xfrm>
            <a:off x="391801" y="6488668"/>
            <a:ext cx="1221809" cy="369332"/>
          </a:xfrm>
          <a:prstGeom prst="rect">
            <a:avLst/>
          </a:prstGeom>
        </p:spPr>
        <p:txBody>
          <a:bodyPr wrap="none">
            <a:spAutoFit/>
          </a:bodyPr>
          <a:lstStyle/>
          <a:p>
            <a:r>
              <a:rPr lang="en-US" b="1" dirty="0">
                <a:solidFill>
                  <a:srgbClr val="FF6600"/>
                </a:solidFill>
              </a:rPr>
              <a:t>Handout 7</a:t>
            </a:r>
          </a:p>
        </p:txBody>
      </p:sp>
      <p:pic>
        <p:nvPicPr>
          <p:cNvPr id="5" name="Picture 4" descr="Eye ointment application" title="Eye ointment"/>
          <p:cNvPicPr/>
          <p:nvPr/>
        </p:nvPicPr>
        <p:blipFill>
          <a:blip r:embed="rId2"/>
          <a:stretch>
            <a:fillRect/>
          </a:stretch>
        </p:blipFill>
        <p:spPr>
          <a:xfrm>
            <a:off x="8125926" y="257025"/>
            <a:ext cx="941070" cy="877570"/>
          </a:xfrm>
          <a:prstGeom prst="rect">
            <a:avLst/>
          </a:prstGeom>
        </p:spPr>
      </p:pic>
      <p:pic>
        <p:nvPicPr>
          <p:cNvPr id="6" name="Picture 5" descr="Eye drop application" title="Eye drops"/>
          <p:cNvPicPr/>
          <p:nvPr/>
        </p:nvPicPr>
        <p:blipFill>
          <a:blip r:embed="rId3">
            <a:extLst>
              <a:ext uri="{28A0092B-C50C-407E-A947-70E740481C1C}">
                <a14:useLocalDpi xmlns:a14="http://schemas.microsoft.com/office/drawing/2010/main" val="0"/>
              </a:ext>
            </a:extLst>
          </a:blip>
          <a:srcRect/>
          <a:stretch>
            <a:fillRect/>
          </a:stretch>
        </p:blipFill>
        <p:spPr bwMode="auto">
          <a:xfrm>
            <a:off x="8390086" y="6018851"/>
            <a:ext cx="676910" cy="798830"/>
          </a:xfrm>
          <a:prstGeom prst="rect">
            <a:avLst/>
          </a:prstGeom>
          <a:noFill/>
        </p:spPr>
      </p:pic>
    </p:spTree>
    <p:extLst>
      <p:ext uri="{BB962C8B-B14F-4D97-AF65-F5344CB8AC3E}">
        <p14:creationId xmlns:p14="http://schemas.microsoft.com/office/powerpoint/2010/main" val="3119645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 Drops</a:t>
            </a:r>
          </a:p>
        </p:txBody>
      </p:sp>
      <p:sp>
        <p:nvSpPr>
          <p:cNvPr id="3" name="Text Placeholder 2"/>
          <p:cNvSpPr>
            <a:spLocks noGrp="1"/>
          </p:cNvSpPr>
          <p:nvPr>
            <p:ph type="body" sz="quarter" idx="13"/>
          </p:nvPr>
        </p:nvSpPr>
        <p:spPr>
          <a:xfrm>
            <a:off x="555786" y="1423926"/>
            <a:ext cx="9188715" cy="5250849"/>
          </a:xfrm>
        </p:spPr>
        <p:txBody>
          <a:bodyPr>
            <a:normAutofit fontScale="47500" lnSpcReduction="20000"/>
          </a:bodyPr>
          <a:lstStyle/>
          <a:p>
            <a:pPr marL="0" lvl="0" indent="0" hangingPunct="0">
              <a:lnSpc>
                <a:spcPct val="120000"/>
              </a:lnSpc>
              <a:spcBef>
                <a:spcPts val="0"/>
              </a:spcBef>
              <a:buNone/>
            </a:pPr>
            <a:r>
              <a:rPr lang="en-US" dirty="0">
                <a:solidFill>
                  <a:srgbClr val="0070C0"/>
                </a:solidFill>
              </a:rPr>
              <a:t>Follow the Six Rights of Medication Administration</a:t>
            </a:r>
            <a:r>
              <a:rPr lang="en-US" b="1" dirty="0">
                <a:solidFill>
                  <a:srgbClr val="0070C0"/>
                </a:solidFill>
              </a:rPr>
              <a:t>:  Right</a:t>
            </a:r>
            <a:r>
              <a:rPr lang="en-US" dirty="0">
                <a:solidFill>
                  <a:srgbClr val="0070C0"/>
                </a:solidFill>
              </a:rPr>
              <a:t> student, </a:t>
            </a:r>
            <a:r>
              <a:rPr lang="en-US" b="1" dirty="0">
                <a:solidFill>
                  <a:srgbClr val="0070C0"/>
                </a:solidFill>
              </a:rPr>
              <a:t>Right</a:t>
            </a:r>
            <a:r>
              <a:rPr lang="en-US" dirty="0">
                <a:solidFill>
                  <a:srgbClr val="0070C0"/>
                </a:solidFill>
              </a:rPr>
              <a:t> medication, </a:t>
            </a:r>
            <a:r>
              <a:rPr lang="en-US" b="1" dirty="0">
                <a:solidFill>
                  <a:srgbClr val="0070C0"/>
                </a:solidFill>
              </a:rPr>
              <a:t>Right</a:t>
            </a:r>
            <a:r>
              <a:rPr lang="en-US" dirty="0">
                <a:solidFill>
                  <a:srgbClr val="0070C0"/>
                </a:solidFill>
              </a:rPr>
              <a:t> dose, </a:t>
            </a:r>
            <a:r>
              <a:rPr lang="en-US" b="1" dirty="0">
                <a:solidFill>
                  <a:srgbClr val="0070C0"/>
                </a:solidFill>
              </a:rPr>
              <a:t>Right</a:t>
            </a:r>
            <a:r>
              <a:rPr lang="en-US" dirty="0">
                <a:solidFill>
                  <a:srgbClr val="0070C0"/>
                </a:solidFill>
              </a:rPr>
              <a:t> time, </a:t>
            </a:r>
            <a:r>
              <a:rPr lang="en-US" b="1" dirty="0">
                <a:solidFill>
                  <a:srgbClr val="0070C0"/>
                </a:solidFill>
              </a:rPr>
              <a:t>Right</a:t>
            </a:r>
            <a:r>
              <a:rPr lang="en-US" dirty="0">
                <a:solidFill>
                  <a:srgbClr val="0070C0"/>
                </a:solidFill>
              </a:rPr>
              <a:t> route and </a:t>
            </a:r>
            <a:r>
              <a:rPr lang="en-US" b="1" dirty="0">
                <a:solidFill>
                  <a:srgbClr val="0070C0"/>
                </a:solidFill>
              </a:rPr>
              <a:t>Right</a:t>
            </a:r>
            <a:r>
              <a:rPr lang="en-US" dirty="0">
                <a:solidFill>
                  <a:srgbClr val="0070C0"/>
                </a:solidFill>
              </a:rPr>
              <a:t> documentation</a:t>
            </a:r>
          </a:p>
          <a:p>
            <a:pPr marL="0" lvl="0" indent="0" hangingPunct="0">
              <a:lnSpc>
                <a:spcPct val="120000"/>
              </a:lnSpc>
              <a:spcBef>
                <a:spcPts val="0"/>
              </a:spcBef>
              <a:buNone/>
            </a:pPr>
            <a:endParaRPr lang="en-US" dirty="0"/>
          </a:p>
          <a:p>
            <a:pPr marL="742950" lvl="0" indent="-742950" hangingPunct="0">
              <a:lnSpc>
                <a:spcPct val="120000"/>
              </a:lnSpc>
              <a:spcBef>
                <a:spcPts val="0"/>
              </a:spcBef>
              <a:buFont typeface="+mj-lt"/>
              <a:buAutoNum type="arabicPeriod"/>
            </a:pPr>
            <a:r>
              <a:rPr lang="en-US" sz="3800" dirty="0"/>
              <a:t>Put on gloves</a:t>
            </a:r>
          </a:p>
          <a:p>
            <a:pPr marL="742950" lvl="0" indent="-742950" hangingPunct="0">
              <a:lnSpc>
                <a:spcPct val="120000"/>
              </a:lnSpc>
              <a:spcBef>
                <a:spcPts val="0"/>
              </a:spcBef>
              <a:buFont typeface="+mj-lt"/>
              <a:buAutoNum type="arabicPeriod"/>
            </a:pPr>
            <a:r>
              <a:rPr lang="en-US" sz="3800" dirty="0"/>
              <a:t>Loosen lid on medication and squeeze rubber stopper to fill the dropper</a:t>
            </a:r>
          </a:p>
          <a:p>
            <a:pPr marL="742950" lvl="0" indent="-742950" hangingPunct="0">
              <a:lnSpc>
                <a:spcPct val="120000"/>
              </a:lnSpc>
              <a:spcBef>
                <a:spcPts val="0"/>
              </a:spcBef>
              <a:buFont typeface="+mj-lt"/>
              <a:buAutoNum type="arabicPeriod"/>
            </a:pPr>
            <a:r>
              <a:rPr lang="en-US" sz="3800" dirty="0"/>
              <a:t>Stabilize the student’s head by tilting it toward the opposite shoulder and turn head to the side</a:t>
            </a:r>
          </a:p>
          <a:p>
            <a:pPr marL="742950" lvl="0" indent="-742950" hangingPunct="0">
              <a:lnSpc>
                <a:spcPct val="120000"/>
              </a:lnSpc>
              <a:spcBef>
                <a:spcPts val="0"/>
              </a:spcBef>
              <a:buFont typeface="+mj-lt"/>
              <a:buAutoNum type="arabicPeriod"/>
            </a:pPr>
            <a:r>
              <a:rPr lang="en-US" sz="3800" dirty="0"/>
              <a:t>Gently pull the top of the ear (cartilage) back and up and hold</a:t>
            </a:r>
          </a:p>
          <a:p>
            <a:pPr marL="742950" lvl="0" indent="-742950" hangingPunct="0">
              <a:lnSpc>
                <a:spcPct val="120000"/>
              </a:lnSpc>
              <a:spcBef>
                <a:spcPts val="0"/>
              </a:spcBef>
              <a:buFont typeface="+mj-lt"/>
              <a:buAutoNum type="arabicPeriod"/>
            </a:pPr>
            <a:r>
              <a:rPr lang="en-US" sz="3800" dirty="0"/>
              <a:t>Place the prescribed number of drops into the ear canal without touching the dropper to the ear</a:t>
            </a:r>
          </a:p>
          <a:p>
            <a:pPr marL="742950" lvl="0" indent="-742950" hangingPunct="0">
              <a:lnSpc>
                <a:spcPct val="120000"/>
              </a:lnSpc>
              <a:spcBef>
                <a:spcPts val="0"/>
              </a:spcBef>
              <a:buFont typeface="+mj-lt"/>
              <a:buAutoNum type="arabicPeriod"/>
            </a:pPr>
            <a:r>
              <a:rPr lang="en-US" sz="3800" dirty="0"/>
              <a:t>Have the student to remain in the same position for a few minutes to avoid leakage</a:t>
            </a:r>
          </a:p>
          <a:p>
            <a:pPr marL="742950" lvl="0" indent="-742950" hangingPunct="0">
              <a:lnSpc>
                <a:spcPct val="120000"/>
              </a:lnSpc>
              <a:spcBef>
                <a:spcPts val="0"/>
              </a:spcBef>
              <a:buFont typeface="+mj-lt"/>
              <a:buAutoNum type="arabicPeriod"/>
            </a:pPr>
            <a:r>
              <a:rPr lang="en-US" sz="3800" dirty="0"/>
              <a:t>Remove gloves</a:t>
            </a:r>
          </a:p>
          <a:p>
            <a:pPr marL="742950" lvl="0" indent="-742950" hangingPunct="0">
              <a:lnSpc>
                <a:spcPct val="120000"/>
              </a:lnSpc>
              <a:spcBef>
                <a:spcPts val="0"/>
              </a:spcBef>
              <a:buFont typeface="+mj-lt"/>
              <a:buAutoNum type="arabicPeriod"/>
            </a:pPr>
            <a:r>
              <a:rPr lang="en-US" sz="38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3800" dirty="0"/>
              <a:t>Replace medication in locked storage area</a:t>
            </a:r>
          </a:p>
          <a:p>
            <a:pPr marL="742950" lvl="0" indent="-742950" hangingPunct="0">
              <a:lnSpc>
                <a:spcPct val="120000"/>
              </a:lnSpc>
              <a:spcBef>
                <a:spcPts val="0"/>
              </a:spcBef>
              <a:buFont typeface="+mj-lt"/>
              <a:buAutoNum type="arabicPeriod"/>
            </a:pPr>
            <a:r>
              <a:rPr lang="en-US" sz="3800" dirty="0"/>
              <a:t>Observe the student for any medication reaction as appropriate</a:t>
            </a:r>
          </a:p>
          <a:p>
            <a:pPr>
              <a:lnSpc>
                <a:spcPct val="120000"/>
              </a:lnSpc>
              <a:spcBef>
                <a:spcPts val="0"/>
              </a:spcBef>
            </a:pPr>
            <a:endParaRPr lang="en-US" dirty="0"/>
          </a:p>
        </p:txBody>
      </p:sp>
      <p:sp>
        <p:nvSpPr>
          <p:cNvPr id="4" name="Rectangle 3"/>
          <p:cNvSpPr/>
          <p:nvPr/>
        </p:nvSpPr>
        <p:spPr>
          <a:xfrm>
            <a:off x="555786" y="6488668"/>
            <a:ext cx="1221809" cy="369332"/>
          </a:xfrm>
          <a:prstGeom prst="rect">
            <a:avLst/>
          </a:prstGeom>
        </p:spPr>
        <p:txBody>
          <a:bodyPr wrap="none">
            <a:spAutoFit/>
          </a:bodyPr>
          <a:lstStyle/>
          <a:p>
            <a:r>
              <a:rPr lang="en-US" b="1" dirty="0">
                <a:solidFill>
                  <a:srgbClr val="FF6600"/>
                </a:solidFill>
              </a:rPr>
              <a:t>Handout 8</a:t>
            </a:r>
          </a:p>
        </p:txBody>
      </p:sp>
      <p:pic>
        <p:nvPicPr>
          <p:cNvPr id="5" name="Picture 4" descr="Picture of child receving ear drops" title="Administering Ear Dro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935" y="410924"/>
            <a:ext cx="1124867" cy="1013002"/>
          </a:xfrm>
          <a:prstGeom prst="rect">
            <a:avLst/>
          </a:prstGeom>
          <a:noFill/>
        </p:spPr>
      </p:pic>
    </p:spTree>
    <p:extLst>
      <p:ext uri="{BB962C8B-B14F-4D97-AF65-F5344CB8AC3E}">
        <p14:creationId xmlns:p14="http://schemas.microsoft.com/office/powerpoint/2010/main" val="1195946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005718"/>
          </a:xfrm>
        </p:spPr>
        <p:txBody>
          <a:bodyPr>
            <a:normAutofit fontScale="90000"/>
          </a:bodyPr>
          <a:lstStyle/>
          <a:p>
            <a:r>
              <a:rPr lang="en-US" dirty="0"/>
              <a:t>Topical</a:t>
            </a:r>
            <a:br>
              <a:rPr lang="en-US" dirty="0"/>
            </a:br>
            <a:endParaRPr lang="en-US" dirty="0"/>
          </a:p>
        </p:txBody>
      </p:sp>
      <p:sp>
        <p:nvSpPr>
          <p:cNvPr id="3" name="Text Placeholder 2"/>
          <p:cNvSpPr>
            <a:spLocks noGrp="1"/>
          </p:cNvSpPr>
          <p:nvPr>
            <p:ph type="body" sz="quarter" idx="13"/>
          </p:nvPr>
        </p:nvSpPr>
        <p:spPr>
          <a:xfrm>
            <a:off x="555786" y="1262743"/>
            <a:ext cx="9188715" cy="5412032"/>
          </a:xfrm>
        </p:spPr>
        <p:txBody>
          <a:bodyPr>
            <a:normAutofit fontScale="62500" lnSpcReduction="20000"/>
          </a:bodyPr>
          <a:lstStyle/>
          <a:p>
            <a:pPr marL="0" indent="0" hangingPunct="0">
              <a:buNone/>
            </a:pPr>
            <a:r>
              <a:rPr lang="en-US" dirty="0">
                <a:solidFill>
                  <a:schemeClr val="bg2">
                    <a:lumMod val="75000"/>
                  </a:schemeClr>
                </a:solidFill>
              </a:rPr>
              <a:t>Topical medications include eye drops or ointments, ear drops or ointments, and creams and ointments that are applied to the skin</a:t>
            </a:r>
          </a:p>
          <a:p>
            <a:pPr hangingPunct="0">
              <a:buFont typeface="Wingdings" panose="05000000000000000000" pitchFamily="2" charset="2"/>
              <a:buChar char="Ø"/>
            </a:pPr>
            <a:r>
              <a:rPr lang="en-US" dirty="0">
                <a:solidFill>
                  <a:srgbClr val="FF0000"/>
                </a:solidFill>
              </a:rPr>
              <a:t>Gloves should be worn when administering any of the following medications</a:t>
            </a:r>
          </a:p>
          <a:p>
            <a:pPr hangingPunct="0"/>
            <a:r>
              <a:rPr lang="en-US" dirty="0"/>
              <a:t>Hands should be washed before and after use of gloves </a:t>
            </a:r>
          </a:p>
          <a:p>
            <a:pPr hangingPunct="0"/>
            <a:r>
              <a:rPr lang="en-US" dirty="0"/>
              <a:t>Be sure to verify whether the student is allergic to latex prior to using a latex glove</a:t>
            </a:r>
          </a:p>
          <a:p>
            <a:pPr hangingPunct="0"/>
            <a:r>
              <a:rPr lang="en-US" dirty="0">
                <a:solidFill>
                  <a:schemeClr val="tx1"/>
                </a:solidFill>
              </a:rPr>
              <a:t>Always wash off powder left on your hands from gloves</a:t>
            </a:r>
          </a:p>
          <a:p>
            <a:pPr lvl="0" hangingPunct="0"/>
            <a:r>
              <a:rPr lang="en-US" dirty="0"/>
              <a:t>Ointments</a:t>
            </a:r>
            <a:r>
              <a:rPr lang="en-US" b="1" dirty="0"/>
              <a:t> </a:t>
            </a:r>
            <a:r>
              <a:rPr lang="en-US" dirty="0"/>
              <a:t>(salves)</a:t>
            </a:r>
            <a:r>
              <a:rPr lang="en-US" b="1" dirty="0"/>
              <a:t> </a:t>
            </a:r>
            <a:r>
              <a:rPr lang="en-US" dirty="0"/>
              <a:t>are a semisolid preparation, usually containing a medical substance, used for external application on the skin</a:t>
            </a:r>
          </a:p>
          <a:p>
            <a:pPr lvl="0" hangingPunct="0"/>
            <a:r>
              <a:rPr lang="en-US" dirty="0"/>
              <a:t>Creams are a fluid mixture of a thick consistency, usually applied to the skin or body surface</a:t>
            </a:r>
          </a:p>
          <a:p>
            <a:r>
              <a:rPr lang="en-US" dirty="0"/>
              <a:t>Drops are a liquid form of medication given through a dropper when a very small dose of medication is required</a:t>
            </a:r>
          </a:p>
          <a:p>
            <a:pPr lvl="1">
              <a:buFont typeface="Wingdings" panose="05000000000000000000" pitchFamily="2" charset="2"/>
              <a:buChar char="ü"/>
            </a:pPr>
            <a:r>
              <a:rPr lang="en-US" dirty="0"/>
              <a:t>Drops are usually prescribed for the eyes (ophthalmic) or ears (</a:t>
            </a:r>
            <a:r>
              <a:rPr lang="en-US" dirty="0" err="1"/>
              <a:t>otic</a:t>
            </a:r>
            <a:r>
              <a:rPr lang="en-US" dirty="0"/>
              <a:t>)</a:t>
            </a:r>
          </a:p>
        </p:txBody>
      </p:sp>
    </p:spTree>
    <p:extLst>
      <p:ext uri="{BB962C8B-B14F-4D97-AF65-F5344CB8AC3E}">
        <p14:creationId xmlns:p14="http://schemas.microsoft.com/office/powerpoint/2010/main" val="2185325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Topical Ointment or Creams </a:t>
            </a:r>
          </a:p>
        </p:txBody>
      </p:sp>
      <p:sp>
        <p:nvSpPr>
          <p:cNvPr id="3" name="Text Placeholder 2"/>
          <p:cNvSpPr>
            <a:spLocks noGrp="1"/>
          </p:cNvSpPr>
          <p:nvPr>
            <p:ph type="body" sz="quarter" idx="13"/>
          </p:nvPr>
        </p:nvSpPr>
        <p:spPr>
          <a:xfrm>
            <a:off x="555786" y="1290415"/>
            <a:ext cx="9188715" cy="5384360"/>
          </a:xfrm>
        </p:spPr>
        <p:txBody>
          <a:bodyPr>
            <a:normAutofit fontScale="55000" lnSpcReduction="20000"/>
          </a:bodyPr>
          <a:lstStyle/>
          <a:p>
            <a:pPr marL="0" lvl="0" indent="0" hangingPunct="0">
              <a:lnSpc>
                <a:spcPct val="120000"/>
              </a:lnSpc>
              <a:spcBef>
                <a:spcPts val="0"/>
              </a:spcBef>
              <a:buNone/>
            </a:pPr>
            <a:r>
              <a:rPr lang="en-US" dirty="0">
                <a:solidFill>
                  <a:srgbClr val="0070C0"/>
                </a:solidFill>
              </a:rPr>
              <a:t>Follow the Six Rights of Medication Administration; </a:t>
            </a:r>
            <a:r>
              <a:rPr lang="en-US" b="1" dirty="0">
                <a:solidFill>
                  <a:srgbClr val="0070C0"/>
                </a:solidFill>
              </a:rPr>
              <a:t>Right </a:t>
            </a:r>
            <a:r>
              <a:rPr lang="en-US" dirty="0">
                <a:solidFill>
                  <a:srgbClr val="0070C0"/>
                </a:solidFill>
              </a:rPr>
              <a:t>student, </a:t>
            </a:r>
            <a:r>
              <a:rPr lang="en-US" b="1" dirty="0">
                <a:solidFill>
                  <a:srgbClr val="0070C0"/>
                </a:solidFill>
              </a:rPr>
              <a:t>Right</a:t>
            </a:r>
            <a:r>
              <a:rPr lang="en-US" dirty="0">
                <a:solidFill>
                  <a:srgbClr val="0070C0"/>
                </a:solidFill>
              </a:rPr>
              <a:t> medication, </a:t>
            </a:r>
            <a:r>
              <a:rPr lang="en-US" b="1" dirty="0">
                <a:solidFill>
                  <a:srgbClr val="0070C0"/>
                </a:solidFill>
              </a:rPr>
              <a:t>Right</a:t>
            </a:r>
            <a:r>
              <a:rPr lang="en-US" dirty="0">
                <a:solidFill>
                  <a:srgbClr val="0070C0"/>
                </a:solidFill>
              </a:rPr>
              <a:t> dose, </a:t>
            </a:r>
            <a:r>
              <a:rPr lang="en-US" b="1" dirty="0">
                <a:solidFill>
                  <a:srgbClr val="0070C0"/>
                </a:solidFill>
              </a:rPr>
              <a:t>Right </a:t>
            </a:r>
            <a:r>
              <a:rPr lang="en-US" dirty="0">
                <a:solidFill>
                  <a:srgbClr val="0070C0"/>
                </a:solidFill>
              </a:rPr>
              <a:t>time, </a:t>
            </a:r>
            <a:r>
              <a:rPr lang="en-US" b="1" dirty="0">
                <a:solidFill>
                  <a:srgbClr val="0070C0"/>
                </a:solidFill>
              </a:rPr>
              <a:t>Right </a:t>
            </a:r>
            <a:r>
              <a:rPr lang="en-US" dirty="0">
                <a:solidFill>
                  <a:srgbClr val="0070C0"/>
                </a:solidFill>
              </a:rPr>
              <a:t>route and </a:t>
            </a:r>
            <a:r>
              <a:rPr lang="en-US" b="1" dirty="0">
                <a:solidFill>
                  <a:srgbClr val="0070C0"/>
                </a:solidFill>
              </a:rPr>
              <a:t>Right </a:t>
            </a:r>
            <a:r>
              <a:rPr lang="en-US" dirty="0">
                <a:solidFill>
                  <a:srgbClr val="0070C0"/>
                </a:solidFill>
              </a:rPr>
              <a:t>documentation</a:t>
            </a:r>
          </a:p>
          <a:p>
            <a:pPr marL="0" lvl="0" indent="0" hangingPunct="0">
              <a:lnSpc>
                <a:spcPct val="120000"/>
              </a:lnSpc>
              <a:spcBef>
                <a:spcPts val="0"/>
              </a:spcBef>
              <a:buNone/>
            </a:pPr>
            <a:endParaRPr lang="en-US" dirty="0">
              <a:solidFill>
                <a:srgbClr val="0070C0"/>
              </a:solidFill>
            </a:endParaRPr>
          </a:p>
          <a:p>
            <a:pPr marL="742950" lvl="0" indent="-742950" hangingPunct="0">
              <a:lnSpc>
                <a:spcPct val="120000"/>
              </a:lnSpc>
              <a:spcBef>
                <a:spcPts val="0"/>
              </a:spcBef>
              <a:buFont typeface="+mj-lt"/>
              <a:buAutoNum type="arabicPeriod"/>
            </a:pPr>
            <a:r>
              <a:rPr lang="en-US" sz="4400" dirty="0"/>
              <a:t>Put on gloves</a:t>
            </a:r>
          </a:p>
          <a:p>
            <a:pPr marL="742950" lvl="0" indent="-742950" hangingPunct="0">
              <a:lnSpc>
                <a:spcPct val="120000"/>
              </a:lnSpc>
              <a:spcBef>
                <a:spcPts val="0"/>
              </a:spcBef>
              <a:buFont typeface="+mj-lt"/>
              <a:buAutoNum type="arabicPeriod"/>
            </a:pPr>
            <a:r>
              <a:rPr lang="en-US" sz="4400" dirty="0"/>
              <a:t>Loosen cap on the medication and squeeze a small amount directly onto cotton tipped applicator (Q-tip®)</a:t>
            </a:r>
          </a:p>
          <a:p>
            <a:pPr marL="742950" lvl="0" indent="-742950" hangingPunct="0">
              <a:lnSpc>
                <a:spcPct val="120000"/>
              </a:lnSpc>
              <a:spcBef>
                <a:spcPts val="0"/>
              </a:spcBef>
              <a:buFont typeface="+mj-lt"/>
              <a:buAutoNum type="arabicPeriod"/>
            </a:pPr>
            <a:r>
              <a:rPr lang="en-US" sz="4400" dirty="0"/>
              <a:t>Apply ointment directly to the area or give applicator to student for them to apply</a:t>
            </a:r>
          </a:p>
          <a:p>
            <a:pPr marL="742950" lvl="0" indent="-742950" hangingPunct="0">
              <a:lnSpc>
                <a:spcPct val="120000"/>
              </a:lnSpc>
              <a:spcBef>
                <a:spcPts val="0"/>
              </a:spcBef>
              <a:buFont typeface="+mj-lt"/>
              <a:buAutoNum type="arabicPeriod"/>
            </a:pPr>
            <a:r>
              <a:rPr lang="en-US" sz="4400" dirty="0"/>
              <a:t>Cover Area, if indicated</a:t>
            </a:r>
          </a:p>
          <a:p>
            <a:pPr marL="742950" lvl="0" indent="-742950" hangingPunct="0">
              <a:lnSpc>
                <a:spcPct val="120000"/>
              </a:lnSpc>
              <a:spcBef>
                <a:spcPts val="0"/>
              </a:spcBef>
              <a:buFont typeface="+mj-lt"/>
              <a:buAutoNum type="arabicPeriod"/>
            </a:pPr>
            <a:r>
              <a:rPr lang="en-US" sz="4400" dirty="0"/>
              <a:t>Remove gloves</a:t>
            </a:r>
          </a:p>
          <a:p>
            <a:pPr marL="742950" lvl="0" indent="-742950" hangingPunct="0">
              <a:lnSpc>
                <a:spcPct val="120000"/>
              </a:lnSpc>
              <a:spcBef>
                <a:spcPts val="0"/>
              </a:spcBef>
              <a:buFont typeface="+mj-lt"/>
              <a:buAutoNum type="arabicPeriod"/>
            </a:pPr>
            <a:r>
              <a:rPr lang="en-US" sz="4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4400" dirty="0"/>
              <a:t>Replace medication in locked storage area</a:t>
            </a:r>
          </a:p>
          <a:p>
            <a:pPr marL="742950" lvl="0" indent="-742950" hangingPunct="0">
              <a:lnSpc>
                <a:spcPct val="120000"/>
              </a:lnSpc>
              <a:spcBef>
                <a:spcPts val="0"/>
              </a:spcBef>
              <a:buFont typeface="+mj-lt"/>
              <a:buAutoNum type="arabicPeriod"/>
            </a:pPr>
            <a:r>
              <a:rPr lang="en-US" sz="4400" dirty="0"/>
              <a:t>Observe the student for any medication reaction as appropriate</a:t>
            </a:r>
            <a:br>
              <a:rPr lang="en-US" dirty="0"/>
            </a:br>
            <a:endParaRPr lang="en-US" dirty="0"/>
          </a:p>
        </p:txBody>
      </p:sp>
      <p:sp>
        <p:nvSpPr>
          <p:cNvPr id="4" name="Rectangle 3"/>
          <p:cNvSpPr/>
          <p:nvPr/>
        </p:nvSpPr>
        <p:spPr>
          <a:xfrm>
            <a:off x="555786" y="6305443"/>
            <a:ext cx="1221809" cy="369332"/>
          </a:xfrm>
          <a:prstGeom prst="rect">
            <a:avLst/>
          </a:prstGeom>
        </p:spPr>
        <p:txBody>
          <a:bodyPr wrap="none">
            <a:spAutoFit/>
          </a:bodyPr>
          <a:lstStyle/>
          <a:p>
            <a:r>
              <a:rPr lang="en-US" b="1" dirty="0">
                <a:solidFill>
                  <a:srgbClr val="FF6600"/>
                </a:solidFill>
              </a:rPr>
              <a:t>Handout 9</a:t>
            </a:r>
          </a:p>
        </p:txBody>
      </p:sp>
      <p:pic>
        <p:nvPicPr>
          <p:cNvPr id="5" name="Picture 4" descr="Picture of tube of ointment or cream " title="Topical Ointment or Creams"/>
          <p:cNvPicPr/>
          <p:nvPr/>
        </p:nvPicPr>
        <p:blipFill>
          <a:blip r:embed="rId2">
            <a:extLst>
              <a:ext uri="{28A0092B-C50C-407E-A947-70E740481C1C}">
                <a14:useLocalDpi xmlns:a14="http://schemas.microsoft.com/office/drawing/2010/main" val="0"/>
              </a:ext>
            </a:extLst>
          </a:blip>
          <a:srcRect/>
          <a:stretch>
            <a:fillRect/>
          </a:stretch>
        </p:blipFill>
        <p:spPr bwMode="auto">
          <a:xfrm>
            <a:off x="8370615" y="3982595"/>
            <a:ext cx="1220062" cy="1084888"/>
          </a:xfrm>
          <a:prstGeom prst="rect">
            <a:avLst/>
          </a:prstGeom>
          <a:noFill/>
        </p:spPr>
      </p:pic>
    </p:spTree>
    <p:extLst>
      <p:ext uri="{BB962C8B-B14F-4D97-AF65-F5344CB8AC3E}">
        <p14:creationId xmlns:p14="http://schemas.microsoft.com/office/powerpoint/2010/main" val="3128681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Inhalers and Nebulizers</a:t>
            </a:r>
          </a:p>
        </p:txBody>
      </p:sp>
      <p:sp>
        <p:nvSpPr>
          <p:cNvPr id="3" name="Text Placeholder 2"/>
          <p:cNvSpPr>
            <a:spLocks noGrp="1"/>
          </p:cNvSpPr>
          <p:nvPr>
            <p:ph type="body" sz="quarter" idx="13"/>
          </p:nvPr>
        </p:nvSpPr>
        <p:spPr/>
        <p:txBody>
          <a:bodyPr/>
          <a:lstStyle/>
          <a:p>
            <a:pPr hangingPunct="0"/>
            <a:r>
              <a:rPr lang="en-US" dirty="0"/>
              <a:t>Inhaled medications may be delivered in a fine mist by spray bottle/inhaler, an oral inhaler or nebulizer machine. </a:t>
            </a:r>
          </a:p>
          <a:p>
            <a:pPr hangingPunct="0"/>
            <a:r>
              <a:rPr lang="en-US" dirty="0"/>
              <a:t>Most inhalers are hand-held portable devises that deliver medication at a metered (pre-measured) dose </a:t>
            </a:r>
          </a:p>
          <a:p>
            <a:endParaRPr lang="en-US" dirty="0"/>
          </a:p>
        </p:txBody>
      </p:sp>
    </p:spTree>
    <p:extLst>
      <p:ext uri="{BB962C8B-B14F-4D97-AF65-F5344CB8AC3E}">
        <p14:creationId xmlns:p14="http://schemas.microsoft.com/office/powerpoint/2010/main" val="21240415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Spray/Inhaler </a:t>
            </a:r>
          </a:p>
        </p:txBody>
      </p:sp>
      <p:sp>
        <p:nvSpPr>
          <p:cNvPr id="3" name="Text Placeholder 2"/>
          <p:cNvSpPr>
            <a:spLocks noGrp="1"/>
          </p:cNvSpPr>
          <p:nvPr>
            <p:ph type="body" sz="quarter" idx="13"/>
          </p:nvPr>
        </p:nvSpPr>
        <p:spPr>
          <a:xfrm>
            <a:off x="748937" y="1184367"/>
            <a:ext cx="8907811" cy="5532628"/>
          </a:xfrm>
        </p:spPr>
        <p:txBody>
          <a:bodyPr>
            <a:normAutofit fontScale="40000" lnSpcReduction="20000"/>
          </a:bodyPr>
          <a:lstStyle/>
          <a:p>
            <a:pPr marL="0" indent="0" hangingPunct="0">
              <a:buNone/>
            </a:pPr>
            <a:r>
              <a:rPr lang="en-US" sz="4500" dirty="0">
                <a:solidFill>
                  <a:schemeClr val="bg2">
                    <a:lumMod val="75000"/>
                  </a:schemeClr>
                </a:solidFill>
              </a:rPr>
              <a:t>A nasal spray/inhaler is medication delivered as a spray directly into the external nares (nostrils) and may be prescribed for allergies</a:t>
            </a:r>
          </a:p>
          <a:p>
            <a:pPr hangingPunct="0"/>
            <a:r>
              <a:rPr lang="en-US" dirty="0"/>
              <a:t>Oral inhalers</a:t>
            </a:r>
            <a:r>
              <a:rPr lang="en-US" b="1" dirty="0"/>
              <a:t> </a:t>
            </a:r>
            <a:r>
              <a:rPr lang="en-US" dirty="0"/>
              <a:t>deliver medication directly to the lungs through the mouth by squeezing the canister or by direct inhalation </a:t>
            </a:r>
          </a:p>
          <a:p>
            <a:pPr hangingPunct="0"/>
            <a:r>
              <a:rPr lang="en-US" dirty="0"/>
              <a:t>The nebulizer produces a fine spray mist by rapidly passing air through a liquid that is inhaled through the mouth</a:t>
            </a:r>
          </a:p>
          <a:p>
            <a:pPr lvl="1" hangingPunct="0"/>
            <a:r>
              <a:rPr lang="en-US" dirty="0"/>
              <a:t>Nebulizer medication use may be prescribed for treatment of asthma</a:t>
            </a:r>
          </a:p>
          <a:p>
            <a:pPr hangingPunct="0"/>
            <a:r>
              <a:rPr lang="en-US" dirty="0"/>
              <a:t>Pre-mixed nebulizer medication is already prepared to be used with a nebulizer. Consult the equipment product information on how to use the nebulizer. Individualized training is advised to ensure understanding of medication and use of equipment</a:t>
            </a:r>
          </a:p>
          <a:p>
            <a:pPr hangingPunct="0"/>
            <a:r>
              <a:rPr lang="en-US" sz="4500" dirty="0"/>
              <a:t>Common inhaler problems include</a:t>
            </a:r>
            <a:r>
              <a:rPr lang="en-US" dirty="0"/>
              <a:t>:</a:t>
            </a:r>
          </a:p>
          <a:p>
            <a:pPr lvl="1" hangingPunct="0"/>
            <a:r>
              <a:rPr lang="en-US" dirty="0"/>
              <a:t>not taking the medication as prescribed</a:t>
            </a:r>
          </a:p>
          <a:p>
            <a:pPr lvl="1" hangingPunct="0"/>
            <a:r>
              <a:rPr lang="en-US" dirty="0"/>
              <a:t>incorrect activation which may occur by not following the recommended sequencing of inhaling and squeezing the canister</a:t>
            </a:r>
          </a:p>
          <a:p>
            <a:pPr lvl="1" hangingPunct="0"/>
            <a:r>
              <a:rPr lang="en-US" dirty="0"/>
              <a:t>forgetting to shake the canister - if the canister is not shaken multiple times, the correct amount of medication may not be delivered</a:t>
            </a:r>
          </a:p>
          <a:p>
            <a:pPr lvl="1" hangingPunct="0"/>
            <a:r>
              <a:rPr lang="en-US" dirty="0"/>
              <a:t>not waiting long enough between puffs</a:t>
            </a:r>
          </a:p>
          <a:p>
            <a:pPr lvl="1" hangingPunct="0"/>
            <a:r>
              <a:rPr lang="en-US" dirty="0"/>
              <a:t>failure to clean the valve -  if debris is present, this will cause delivery failure of the correct amount of medication</a:t>
            </a:r>
          </a:p>
          <a:p>
            <a:pPr lvl="1" hangingPunct="0"/>
            <a:r>
              <a:rPr lang="en-US" dirty="0"/>
              <a:t>failure to observe whether the inhale is actually releasing a spray - if not, call the delegating school nurse</a:t>
            </a:r>
          </a:p>
          <a:p>
            <a:pPr hangingPunct="0">
              <a:buFont typeface="Wingdings" panose="05000000000000000000" pitchFamily="2" charset="2"/>
              <a:buChar char="ü"/>
            </a:pPr>
            <a:r>
              <a:rPr lang="en-US" dirty="0">
                <a:solidFill>
                  <a:srgbClr val="FF0000"/>
                </a:solidFill>
              </a:rPr>
              <a:t>A student’s need for bronchodilators (inhalers) more than every 4 hours can signal respiratory problems. Call the supervising RN, APRN or physician if this occurs</a:t>
            </a:r>
          </a:p>
        </p:txBody>
      </p:sp>
    </p:spTree>
    <p:extLst>
      <p:ext uri="{BB962C8B-B14F-4D97-AF65-F5344CB8AC3E}">
        <p14:creationId xmlns:p14="http://schemas.microsoft.com/office/powerpoint/2010/main" val="4053326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Nasal Spray </a:t>
            </a:r>
          </a:p>
        </p:txBody>
      </p:sp>
      <p:sp>
        <p:nvSpPr>
          <p:cNvPr id="3" name="Text Placeholder 2"/>
          <p:cNvSpPr>
            <a:spLocks noGrp="1"/>
          </p:cNvSpPr>
          <p:nvPr>
            <p:ph type="body" sz="quarter" idx="13"/>
          </p:nvPr>
        </p:nvSpPr>
        <p:spPr>
          <a:xfrm>
            <a:off x="555786" y="1136591"/>
            <a:ext cx="9188715" cy="5538184"/>
          </a:xfrm>
        </p:spPr>
        <p:txBody>
          <a:bodyPr>
            <a:normAutofit fontScale="47500" lnSpcReduction="20000"/>
          </a:bodyPr>
          <a:lstStyle/>
          <a:p>
            <a:pPr marL="0" lvl="0" indent="0" hangingPunct="0">
              <a:lnSpc>
                <a:spcPct val="120000"/>
              </a:lnSpc>
              <a:spcBef>
                <a:spcPts val="0"/>
              </a:spcBef>
              <a:buNone/>
            </a:pPr>
            <a:r>
              <a:rPr lang="en-US" sz="4400" dirty="0">
                <a:solidFill>
                  <a:srgbClr val="0070C0"/>
                </a:solidFill>
              </a:rPr>
              <a:t>Follow the Six Rights of Medication Administration; </a:t>
            </a:r>
            <a:r>
              <a:rPr lang="en-US" sz="4400" b="1" dirty="0">
                <a:solidFill>
                  <a:srgbClr val="0070C0"/>
                </a:solidFill>
              </a:rPr>
              <a:t>Right </a:t>
            </a:r>
            <a:r>
              <a:rPr lang="en-US" sz="4400" dirty="0">
                <a:solidFill>
                  <a:srgbClr val="0070C0"/>
                </a:solidFill>
              </a:rPr>
              <a:t>student, </a:t>
            </a:r>
            <a:r>
              <a:rPr lang="en-US" sz="4400" b="1" dirty="0">
                <a:solidFill>
                  <a:srgbClr val="0070C0"/>
                </a:solidFill>
              </a:rPr>
              <a:t>Right</a:t>
            </a:r>
            <a:r>
              <a:rPr lang="en-US" sz="4400" dirty="0">
                <a:solidFill>
                  <a:srgbClr val="0070C0"/>
                </a:solidFill>
              </a:rPr>
              <a:t> medication, </a:t>
            </a:r>
            <a:r>
              <a:rPr lang="en-US" sz="4400" b="1" dirty="0">
                <a:solidFill>
                  <a:srgbClr val="0070C0"/>
                </a:solidFill>
              </a:rPr>
              <a:t>Right</a:t>
            </a:r>
            <a:r>
              <a:rPr lang="en-US" sz="4400" dirty="0">
                <a:solidFill>
                  <a:srgbClr val="0070C0"/>
                </a:solidFill>
              </a:rPr>
              <a:t> dose, </a:t>
            </a:r>
            <a:r>
              <a:rPr lang="en-US" sz="4400" b="1" dirty="0">
                <a:solidFill>
                  <a:srgbClr val="0070C0"/>
                </a:solidFill>
              </a:rPr>
              <a:t>Right </a:t>
            </a:r>
            <a:r>
              <a:rPr lang="en-US" sz="4400" dirty="0">
                <a:solidFill>
                  <a:srgbClr val="0070C0"/>
                </a:solidFill>
              </a:rPr>
              <a:t>time, </a:t>
            </a:r>
            <a:r>
              <a:rPr lang="en-US" sz="4400" b="1" dirty="0">
                <a:solidFill>
                  <a:srgbClr val="0070C0"/>
                </a:solidFill>
              </a:rPr>
              <a:t>Right </a:t>
            </a:r>
            <a:r>
              <a:rPr lang="en-US" sz="4400" dirty="0">
                <a:solidFill>
                  <a:srgbClr val="0070C0"/>
                </a:solidFill>
              </a:rPr>
              <a:t>route and </a:t>
            </a:r>
            <a:r>
              <a:rPr lang="en-US" sz="4400" b="1" dirty="0">
                <a:solidFill>
                  <a:srgbClr val="0070C0"/>
                </a:solidFill>
              </a:rPr>
              <a:t>Right </a:t>
            </a:r>
            <a:r>
              <a:rPr lang="en-US" sz="4400" dirty="0">
                <a:solidFill>
                  <a:srgbClr val="0070C0"/>
                </a:solidFill>
              </a:rPr>
              <a:t>documentation</a:t>
            </a:r>
          </a:p>
          <a:p>
            <a:pPr marL="0" lvl="0" indent="0" hangingPunct="0">
              <a:lnSpc>
                <a:spcPct val="120000"/>
              </a:lnSpc>
              <a:spcBef>
                <a:spcPts val="0"/>
              </a:spcBef>
              <a:buNone/>
            </a:pPr>
            <a:endParaRPr lang="en-US" sz="4400" dirty="0">
              <a:solidFill>
                <a:srgbClr val="0070C0"/>
              </a:solidFill>
            </a:endParaRPr>
          </a:p>
          <a:p>
            <a:pPr marL="742950" lvl="0" indent="-742950" hangingPunct="0">
              <a:lnSpc>
                <a:spcPct val="120000"/>
              </a:lnSpc>
              <a:spcBef>
                <a:spcPts val="0"/>
              </a:spcBef>
              <a:buFont typeface="+mj-lt"/>
              <a:buAutoNum type="arabicPeriod"/>
            </a:pPr>
            <a:r>
              <a:rPr lang="en-US" sz="4400" dirty="0"/>
              <a:t>Have the student blow their nose</a:t>
            </a:r>
          </a:p>
          <a:p>
            <a:pPr marL="742950" lvl="0" indent="-742950" hangingPunct="0">
              <a:lnSpc>
                <a:spcPct val="120000"/>
              </a:lnSpc>
              <a:spcBef>
                <a:spcPts val="0"/>
              </a:spcBef>
              <a:buFont typeface="+mj-lt"/>
              <a:buAutoNum type="arabicPeriod"/>
            </a:pPr>
            <a:r>
              <a:rPr lang="en-US" sz="4400" dirty="0"/>
              <a:t>Have the student block one nostril with a finger</a:t>
            </a:r>
          </a:p>
          <a:p>
            <a:pPr marL="742950" lvl="0" indent="-742950" hangingPunct="0">
              <a:lnSpc>
                <a:spcPct val="120000"/>
              </a:lnSpc>
              <a:spcBef>
                <a:spcPts val="0"/>
              </a:spcBef>
              <a:buFont typeface="+mj-lt"/>
              <a:buAutoNum type="arabicPeriod"/>
            </a:pPr>
            <a:r>
              <a:rPr lang="en-US" sz="4400" dirty="0"/>
              <a:t>Insert the nozzle of the inhaler into the other nostril</a:t>
            </a:r>
          </a:p>
          <a:p>
            <a:pPr marL="742950" lvl="0" indent="-742950" hangingPunct="0">
              <a:lnSpc>
                <a:spcPct val="120000"/>
              </a:lnSpc>
              <a:spcBef>
                <a:spcPts val="0"/>
              </a:spcBef>
              <a:buFont typeface="+mj-lt"/>
              <a:buAutoNum type="arabicPeriod"/>
            </a:pPr>
            <a:r>
              <a:rPr lang="en-US" sz="4400" dirty="0"/>
              <a:t>Aim inhaler so that the spray is directed upward and outward away from midline</a:t>
            </a:r>
          </a:p>
          <a:p>
            <a:pPr marL="742950" lvl="0" indent="-742950" hangingPunct="0">
              <a:lnSpc>
                <a:spcPct val="120000"/>
              </a:lnSpc>
              <a:spcBef>
                <a:spcPts val="0"/>
              </a:spcBef>
              <a:buFont typeface="+mj-lt"/>
              <a:buAutoNum type="arabicPeriod"/>
            </a:pPr>
            <a:r>
              <a:rPr lang="en-US" sz="4400" dirty="0"/>
              <a:t>Instruct student to exhale</a:t>
            </a:r>
          </a:p>
          <a:p>
            <a:pPr marL="742950" lvl="0" indent="-742950" hangingPunct="0">
              <a:lnSpc>
                <a:spcPct val="120000"/>
              </a:lnSpc>
              <a:spcBef>
                <a:spcPts val="0"/>
              </a:spcBef>
              <a:buFont typeface="+mj-lt"/>
              <a:buAutoNum type="arabicPeriod"/>
            </a:pPr>
            <a:r>
              <a:rPr lang="en-US" sz="4400" dirty="0"/>
              <a:t>Squeeze the inhaler quickly and firmly, then instruct the student to inhale</a:t>
            </a:r>
          </a:p>
          <a:p>
            <a:pPr marL="742950" lvl="0" indent="-742950" hangingPunct="0">
              <a:lnSpc>
                <a:spcPct val="120000"/>
              </a:lnSpc>
              <a:spcBef>
                <a:spcPts val="0"/>
              </a:spcBef>
              <a:buFont typeface="+mj-lt"/>
              <a:buAutoNum type="arabicPeriod"/>
            </a:pPr>
            <a:r>
              <a:rPr lang="en-US" sz="4400" dirty="0"/>
              <a:t>Repeat as directed for the other nostril</a:t>
            </a:r>
          </a:p>
          <a:p>
            <a:pPr marL="742950" lvl="0" indent="-742950" hangingPunct="0">
              <a:lnSpc>
                <a:spcPct val="120000"/>
              </a:lnSpc>
              <a:spcBef>
                <a:spcPts val="0"/>
              </a:spcBef>
              <a:buFont typeface="+mj-lt"/>
              <a:buAutoNum type="arabicPeriod"/>
            </a:pPr>
            <a:r>
              <a:rPr lang="en-US" sz="4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4400" dirty="0"/>
              <a:t>Replace medication in locked storage area (unless it is an emergency medication)</a:t>
            </a:r>
          </a:p>
          <a:p>
            <a:pPr marL="742950" lvl="0" indent="-742950" hangingPunct="0">
              <a:lnSpc>
                <a:spcPct val="120000"/>
              </a:lnSpc>
              <a:spcBef>
                <a:spcPts val="0"/>
              </a:spcBef>
              <a:buFont typeface="+mj-lt"/>
              <a:buAutoNum type="arabicPeriod"/>
            </a:pPr>
            <a:r>
              <a:rPr lang="en-US" sz="4400" dirty="0"/>
              <a:t>Observe the student for any medication reaction as appropriate</a:t>
            </a:r>
          </a:p>
          <a:p>
            <a:endParaRPr lang="en-US" dirty="0"/>
          </a:p>
        </p:txBody>
      </p:sp>
      <p:sp>
        <p:nvSpPr>
          <p:cNvPr id="4" name="Rectangle 3"/>
          <p:cNvSpPr/>
          <p:nvPr/>
        </p:nvSpPr>
        <p:spPr>
          <a:xfrm>
            <a:off x="555786" y="6406278"/>
            <a:ext cx="1355820" cy="369332"/>
          </a:xfrm>
          <a:prstGeom prst="rect">
            <a:avLst/>
          </a:prstGeom>
        </p:spPr>
        <p:txBody>
          <a:bodyPr wrap="none">
            <a:spAutoFit/>
          </a:bodyPr>
          <a:lstStyle/>
          <a:p>
            <a:r>
              <a:rPr lang="en-US" b="1" dirty="0">
                <a:solidFill>
                  <a:srgbClr val="FF6600"/>
                </a:solidFill>
              </a:rPr>
              <a:t>Handout 10</a:t>
            </a:r>
          </a:p>
        </p:txBody>
      </p:sp>
      <p:pic>
        <p:nvPicPr>
          <p:cNvPr id="5" name="Picture 4" descr="Picture of student self-administering a nasal spray" title="Nasal Spray"/>
          <p:cNvPicPr/>
          <p:nvPr/>
        </p:nvPicPr>
        <p:blipFill>
          <a:blip r:embed="rId2">
            <a:extLst>
              <a:ext uri="{28A0092B-C50C-407E-A947-70E740481C1C}">
                <a14:useLocalDpi xmlns:a14="http://schemas.microsoft.com/office/drawing/2010/main" val="0"/>
              </a:ext>
            </a:extLst>
          </a:blip>
          <a:srcRect/>
          <a:stretch>
            <a:fillRect/>
          </a:stretch>
        </p:blipFill>
        <p:spPr bwMode="auto">
          <a:xfrm>
            <a:off x="7949206" y="2024638"/>
            <a:ext cx="993775" cy="865505"/>
          </a:xfrm>
          <a:prstGeom prst="rect">
            <a:avLst/>
          </a:prstGeom>
          <a:noFill/>
        </p:spPr>
      </p:pic>
    </p:spTree>
    <p:extLst>
      <p:ext uri="{BB962C8B-B14F-4D97-AF65-F5344CB8AC3E}">
        <p14:creationId xmlns:p14="http://schemas.microsoft.com/office/powerpoint/2010/main" val="160748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Metered Dose Inhalers (MDI) </a:t>
            </a:r>
          </a:p>
        </p:txBody>
      </p:sp>
      <p:sp>
        <p:nvSpPr>
          <p:cNvPr id="3" name="Text Placeholder 2"/>
          <p:cNvSpPr>
            <a:spLocks noGrp="1"/>
          </p:cNvSpPr>
          <p:nvPr>
            <p:ph type="body" sz="quarter" idx="13"/>
          </p:nvPr>
        </p:nvSpPr>
        <p:spPr>
          <a:xfrm>
            <a:off x="555786" y="1110954"/>
            <a:ext cx="9288969" cy="5358212"/>
          </a:xfrm>
        </p:spPr>
        <p:txBody>
          <a:bodyPr>
            <a:noAutofit/>
          </a:bodyPr>
          <a:lstStyle/>
          <a:p>
            <a:pPr marL="0" indent="0" hangingPunct="0">
              <a:lnSpc>
                <a:spcPct val="120000"/>
              </a:lnSpc>
              <a:spcBef>
                <a:spcPts val="0"/>
              </a:spcBef>
              <a:buNone/>
            </a:pPr>
            <a:r>
              <a:rPr lang="en-US" sz="1400" dirty="0">
                <a:solidFill>
                  <a:schemeClr val="bg2">
                    <a:lumMod val="75000"/>
                  </a:schemeClr>
                </a:solidFill>
              </a:rPr>
              <a:t>A metered dose inhaler is a pressurized canister of medicine that is sprayed through a mouthpiece</a:t>
            </a:r>
          </a:p>
          <a:p>
            <a:pPr marL="0" indent="0" hangingPunct="0">
              <a:lnSpc>
                <a:spcPct val="120000"/>
              </a:lnSpc>
              <a:spcBef>
                <a:spcPts val="0"/>
              </a:spcBef>
              <a:buNone/>
            </a:pPr>
            <a:r>
              <a:rPr lang="en-US" sz="1400" dirty="0">
                <a:solidFill>
                  <a:schemeClr val="bg2">
                    <a:lumMod val="75000"/>
                  </a:schemeClr>
                </a:solidFill>
              </a:rPr>
              <a:t>You can help a student follow these simple steps to properly use their MDI</a:t>
            </a:r>
          </a:p>
          <a:p>
            <a:pPr marL="0" lvl="0" indent="0" hangingPunct="0">
              <a:lnSpc>
                <a:spcPct val="120000"/>
              </a:lnSpc>
              <a:spcBef>
                <a:spcPts val="0"/>
              </a:spcBef>
              <a:buNone/>
            </a:pPr>
            <a:r>
              <a:rPr lang="en-US" sz="1400" dirty="0">
                <a:solidFill>
                  <a:schemeClr val="bg2">
                    <a:lumMod val="75000"/>
                  </a:schemeClr>
                </a:solidFill>
              </a:rPr>
              <a:t>Follow the Six Rights of Medication Administration; </a:t>
            </a:r>
            <a:r>
              <a:rPr lang="en-US" sz="1400" b="1" dirty="0">
                <a:solidFill>
                  <a:schemeClr val="bg2">
                    <a:lumMod val="75000"/>
                  </a:schemeClr>
                </a:solidFill>
              </a:rPr>
              <a:t>Right </a:t>
            </a:r>
            <a:r>
              <a:rPr lang="en-US" sz="1400" dirty="0">
                <a:solidFill>
                  <a:schemeClr val="bg2">
                    <a:lumMod val="75000"/>
                  </a:schemeClr>
                </a:solidFill>
              </a:rPr>
              <a:t>student, </a:t>
            </a:r>
            <a:r>
              <a:rPr lang="en-US" sz="1400" b="1" dirty="0">
                <a:solidFill>
                  <a:schemeClr val="bg2">
                    <a:lumMod val="75000"/>
                  </a:schemeClr>
                </a:solidFill>
              </a:rPr>
              <a:t>Right</a:t>
            </a:r>
            <a:r>
              <a:rPr lang="en-US" sz="1400" dirty="0">
                <a:solidFill>
                  <a:schemeClr val="bg2">
                    <a:lumMod val="75000"/>
                  </a:schemeClr>
                </a:solidFill>
              </a:rPr>
              <a:t> medication, </a:t>
            </a:r>
            <a:r>
              <a:rPr lang="en-US" sz="1400" b="1" dirty="0">
                <a:solidFill>
                  <a:schemeClr val="bg2">
                    <a:lumMod val="75000"/>
                  </a:schemeClr>
                </a:solidFill>
              </a:rPr>
              <a:t>Right</a:t>
            </a:r>
            <a:r>
              <a:rPr lang="en-US" sz="1400" dirty="0">
                <a:solidFill>
                  <a:schemeClr val="bg2">
                    <a:lumMod val="75000"/>
                  </a:schemeClr>
                </a:solidFill>
              </a:rPr>
              <a:t> dose, </a:t>
            </a:r>
            <a:r>
              <a:rPr lang="en-US" sz="1400" b="1" dirty="0">
                <a:solidFill>
                  <a:schemeClr val="bg2">
                    <a:lumMod val="75000"/>
                  </a:schemeClr>
                </a:solidFill>
              </a:rPr>
              <a:t>Right </a:t>
            </a:r>
            <a:r>
              <a:rPr lang="en-US" sz="1400" dirty="0">
                <a:solidFill>
                  <a:schemeClr val="bg2">
                    <a:lumMod val="75000"/>
                  </a:schemeClr>
                </a:solidFill>
              </a:rPr>
              <a:t>time, </a:t>
            </a:r>
            <a:r>
              <a:rPr lang="en-US" sz="1400" b="1" dirty="0">
                <a:solidFill>
                  <a:schemeClr val="bg2">
                    <a:lumMod val="75000"/>
                  </a:schemeClr>
                </a:solidFill>
              </a:rPr>
              <a:t>Right </a:t>
            </a:r>
            <a:r>
              <a:rPr lang="en-US" sz="1400" dirty="0">
                <a:solidFill>
                  <a:schemeClr val="bg2">
                    <a:lumMod val="75000"/>
                  </a:schemeClr>
                </a:solidFill>
              </a:rPr>
              <a:t>route and </a:t>
            </a:r>
            <a:r>
              <a:rPr lang="en-US" sz="1400" b="1" dirty="0">
                <a:solidFill>
                  <a:schemeClr val="bg2">
                    <a:lumMod val="75000"/>
                  </a:schemeClr>
                </a:solidFill>
              </a:rPr>
              <a:t>Right </a:t>
            </a:r>
            <a:r>
              <a:rPr lang="en-US" sz="1400" dirty="0">
                <a:solidFill>
                  <a:schemeClr val="bg2">
                    <a:lumMod val="75000"/>
                  </a:schemeClr>
                </a:solidFill>
              </a:rPr>
              <a:t>documentation</a:t>
            </a:r>
          </a:p>
          <a:p>
            <a:pPr marL="0" lvl="0" indent="0" hangingPunct="0">
              <a:lnSpc>
                <a:spcPct val="120000"/>
              </a:lnSpc>
              <a:spcBef>
                <a:spcPts val="0"/>
              </a:spcBef>
              <a:buNone/>
            </a:pPr>
            <a:endParaRPr lang="en-US" sz="1400" dirty="0">
              <a:solidFill>
                <a:schemeClr val="bg2">
                  <a:lumMod val="75000"/>
                </a:schemeClr>
              </a:solidFill>
            </a:endParaRPr>
          </a:p>
          <a:p>
            <a:pPr marL="742950" lvl="0" indent="-742950" hangingPunct="0">
              <a:lnSpc>
                <a:spcPct val="120000"/>
              </a:lnSpc>
              <a:spcBef>
                <a:spcPts val="0"/>
              </a:spcBef>
              <a:buFont typeface="+mj-lt"/>
              <a:buAutoNum type="arabicPeriod"/>
            </a:pPr>
            <a:r>
              <a:rPr lang="en-US" sz="1400" dirty="0"/>
              <a:t>Shake the inhaler several times.</a:t>
            </a:r>
          </a:p>
          <a:p>
            <a:pPr marL="742950" lvl="0" indent="-742950" hangingPunct="0">
              <a:lnSpc>
                <a:spcPct val="120000"/>
              </a:lnSpc>
              <a:spcBef>
                <a:spcPts val="0"/>
              </a:spcBef>
              <a:buFont typeface="+mj-lt"/>
              <a:buAutoNum type="arabicPeriod"/>
            </a:pPr>
            <a:r>
              <a:rPr lang="en-US" sz="1400" dirty="0"/>
              <a:t>Check that canister is firmly positioned in plastic holder (and attach spacer if required.)</a:t>
            </a:r>
          </a:p>
          <a:p>
            <a:pPr marL="742950" lvl="0" indent="-742950" hangingPunct="0">
              <a:lnSpc>
                <a:spcPct val="120000"/>
              </a:lnSpc>
              <a:spcBef>
                <a:spcPts val="0"/>
              </a:spcBef>
              <a:buFont typeface="+mj-lt"/>
              <a:buAutoNum type="arabicPeriod"/>
            </a:pPr>
            <a:r>
              <a:rPr lang="en-US" sz="1400" dirty="0"/>
              <a:t>Have student slightly tilt their head backward.</a:t>
            </a:r>
          </a:p>
          <a:p>
            <a:pPr marL="742950" lvl="0" indent="-742950" hangingPunct="0">
              <a:lnSpc>
                <a:spcPct val="120000"/>
              </a:lnSpc>
              <a:spcBef>
                <a:spcPts val="0"/>
              </a:spcBef>
              <a:buFont typeface="+mj-lt"/>
              <a:buAutoNum type="arabicPeriod"/>
            </a:pPr>
            <a:r>
              <a:rPr lang="en-US" sz="1400" dirty="0"/>
              <a:t>Have student breathe out (exhale) completely.</a:t>
            </a:r>
          </a:p>
          <a:p>
            <a:pPr marL="742950" lvl="0" indent="-742950" hangingPunct="0">
              <a:lnSpc>
                <a:spcPct val="120000"/>
              </a:lnSpc>
              <a:spcBef>
                <a:spcPts val="0"/>
              </a:spcBef>
              <a:buFont typeface="+mj-lt"/>
              <a:buAutoNum type="arabicPeriod"/>
            </a:pPr>
            <a:r>
              <a:rPr lang="en-US" sz="1400" dirty="0"/>
              <a:t>Have student place the mouthpiece between the teeth and close lips around it. </a:t>
            </a:r>
          </a:p>
          <a:p>
            <a:pPr marL="742950" lvl="0" indent="-742950" hangingPunct="0">
              <a:lnSpc>
                <a:spcPct val="120000"/>
              </a:lnSpc>
              <a:spcBef>
                <a:spcPts val="0"/>
              </a:spcBef>
              <a:buFont typeface="+mj-lt"/>
              <a:buAutoNum type="arabicPeriod"/>
            </a:pPr>
            <a:r>
              <a:rPr lang="en-US" sz="1400" dirty="0"/>
              <a:t>Squeeze the inhaler to discharge the medicine and have student begin to inhale immediately.</a:t>
            </a:r>
          </a:p>
          <a:p>
            <a:pPr marL="742950" lvl="0" indent="-742950" hangingPunct="0">
              <a:lnSpc>
                <a:spcPct val="120000"/>
              </a:lnSpc>
              <a:spcBef>
                <a:spcPts val="0"/>
              </a:spcBef>
              <a:buFont typeface="+mj-lt"/>
              <a:buAutoNum type="arabicPeriod"/>
            </a:pPr>
            <a:r>
              <a:rPr lang="en-US" sz="1400" dirty="0"/>
              <a:t>Instruct student to breathe in slowly and deeply for 3-5 seconds. Once inhaled, have student remove the inhaler from their mouth, hold their breath for 5-10 seconds and then exhale.</a:t>
            </a:r>
          </a:p>
          <a:p>
            <a:pPr marL="742950" lvl="0" indent="-742950" hangingPunct="0">
              <a:lnSpc>
                <a:spcPct val="120000"/>
              </a:lnSpc>
              <a:spcBef>
                <a:spcPts val="0"/>
              </a:spcBef>
              <a:buFont typeface="+mj-lt"/>
              <a:buAutoNum type="arabicPeriod"/>
            </a:pPr>
            <a:r>
              <a:rPr lang="en-US" sz="1400" dirty="0"/>
              <a:t>Rest for a minute, then repeat this sequence for each prescribed “puff”.</a:t>
            </a:r>
          </a:p>
          <a:p>
            <a:pPr marL="742950" lvl="0" indent="-742950" hangingPunct="0">
              <a:lnSpc>
                <a:spcPct val="120000"/>
              </a:lnSpc>
              <a:spcBef>
                <a:spcPts val="0"/>
              </a:spcBef>
              <a:buFont typeface="+mj-lt"/>
              <a:buAutoNum type="arabicPeriod"/>
            </a:pPr>
            <a:r>
              <a:rPr lang="en-US" sz="1400" dirty="0"/>
              <a:t>Document on the medication administration record (medication log) that you administered the medication.</a:t>
            </a:r>
          </a:p>
          <a:p>
            <a:pPr marL="742950" lvl="0" indent="-742950" hangingPunct="0">
              <a:lnSpc>
                <a:spcPct val="120000"/>
              </a:lnSpc>
              <a:spcBef>
                <a:spcPts val="0"/>
              </a:spcBef>
              <a:buFont typeface="+mj-lt"/>
              <a:buAutoNum type="arabicPeriod"/>
            </a:pPr>
            <a:r>
              <a:rPr lang="en-US" sz="1400" dirty="0"/>
              <a:t>Replace medication in locked storage area.</a:t>
            </a:r>
          </a:p>
          <a:p>
            <a:pPr marL="742950" lvl="0" indent="-742950" hangingPunct="0">
              <a:lnSpc>
                <a:spcPct val="120000"/>
              </a:lnSpc>
              <a:spcBef>
                <a:spcPts val="0"/>
              </a:spcBef>
              <a:buFont typeface="+mj-lt"/>
              <a:buAutoNum type="arabicPeriod"/>
            </a:pPr>
            <a:r>
              <a:rPr lang="en-US" sz="1400" dirty="0"/>
              <a:t>Observe the student for any medication reaction as appropriate.</a:t>
            </a:r>
          </a:p>
          <a:p>
            <a:pPr marL="0" indent="0">
              <a:lnSpc>
                <a:spcPct val="120000"/>
              </a:lnSpc>
              <a:spcBef>
                <a:spcPts val="0"/>
              </a:spcBef>
              <a:buNone/>
            </a:pPr>
            <a:endParaRPr lang="en-US" sz="1400" dirty="0">
              <a:solidFill>
                <a:srgbClr val="FF0000"/>
              </a:solidFill>
            </a:endParaRPr>
          </a:p>
          <a:p>
            <a:pPr marL="0" indent="0">
              <a:lnSpc>
                <a:spcPct val="120000"/>
              </a:lnSpc>
              <a:spcBef>
                <a:spcPts val="0"/>
              </a:spcBef>
              <a:buNone/>
            </a:pPr>
            <a:r>
              <a:rPr lang="en-US" sz="1400" dirty="0">
                <a:solidFill>
                  <a:srgbClr val="FF0000"/>
                </a:solidFill>
              </a:rPr>
              <a:t>ALWAYS CONSULT THE STUDENT’S ASTHMA ACTION PLAN/PRESCRIPTION FOR INSTRUCTIONS ON HOW TO ADMINISTER THE INHALER</a:t>
            </a:r>
          </a:p>
        </p:txBody>
      </p:sp>
      <p:sp>
        <p:nvSpPr>
          <p:cNvPr id="4" name="Rectangle 3"/>
          <p:cNvSpPr/>
          <p:nvPr/>
        </p:nvSpPr>
        <p:spPr>
          <a:xfrm>
            <a:off x="555786" y="6284500"/>
            <a:ext cx="1360885" cy="369332"/>
          </a:xfrm>
          <a:prstGeom prst="rect">
            <a:avLst/>
          </a:prstGeom>
        </p:spPr>
        <p:txBody>
          <a:bodyPr wrap="none">
            <a:spAutoFit/>
          </a:bodyPr>
          <a:lstStyle/>
          <a:p>
            <a:r>
              <a:rPr lang="en-US" b="1" dirty="0">
                <a:solidFill>
                  <a:srgbClr val="FF6600"/>
                </a:solidFill>
              </a:rPr>
              <a:t>Handout 12</a:t>
            </a:r>
          </a:p>
        </p:txBody>
      </p:sp>
      <p:pic>
        <p:nvPicPr>
          <p:cNvPr id="5" name="Picture 4" descr="Picture of metered dose inhaler" title="Metered Dose Inhaler"/>
          <p:cNvPicPr/>
          <p:nvPr/>
        </p:nvPicPr>
        <p:blipFill>
          <a:blip r:embed="rId2">
            <a:extLst>
              <a:ext uri="{28A0092B-C50C-407E-A947-70E740481C1C}">
                <a14:useLocalDpi xmlns:a14="http://schemas.microsoft.com/office/drawing/2010/main" val="0"/>
              </a:ext>
            </a:extLst>
          </a:blip>
          <a:srcRect/>
          <a:stretch>
            <a:fillRect/>
          </a:stretch>
        </p:blipFill>
        <p:spPr bwMode="auto">
          <a:xfrm>
            <a:off x="8296592" y="2107014"/>
            <a:ext cx="1404074" cy="969994"/>
          </a:xfrm>
          <a:prstGeom prst="rect">
            <a:avLst/>
          </a:prstGeom>
          <a:noFill/>
        </p:spPr>
      </p:pic>
    </p:spTree>
    <p:extLst>
      <p:ext uri="{BB962C8B-B14F-4D97-AF65-F5344CB8AC3E}">
        <p14:creationId xmlns:p14="http://schemas.microsoft.com/office/powerpoint/2010/main" val="1342419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Insulin Administration</a:t>
            </a:r>
            <a:br>
              <a:rPr lang="en-US" dirty="0"/>
            </a:br>
            <a:endParaRPr lang="en-US" dirty="0"/>
          </a:p>
        </p:txBody>
      </p:sp>
      <p:sp>
        <p:nvSpPr>
          <p:cNvPr id="3" name="Text Placeholder 2"/>
          <p:cNvSpPr>
            <a:spLocks noGrp="1"/>
          </p:cNvSpPr>
          <p:nvPr>
            <p:ph type="body" sz="quarter" idx="13"/>
          </p:nvPr>
        </p:nvSpPr>
        <p:spPr>
          <a:xfrm>
            <a:off x="555786" y="1298961"/>
            <a:ext cx="9188715" cy="5375814"/>
          </a:xfrm>
        </p:spPr>
        <p:txBody>
          <a:bodyPr>
            <a:normAutofit/>
          </a:bodyPr>
          <a:lstStyle/>
          <a:p>
            <a:pPr hangingPunct="0"/>
            <a:r>
              <a:rPr lang="en-US" dirty="0">
                <a:solidFill>
                  <a:schemeClr val="tx1"/>
                </a:solidFill>
              </a:rPr>
              <a:t>Unlicensed school personnel may be delegated and trained to administer or assist with self-administration of insulin subcutaneously (KRS 158.838) </a:t>
            </a:r>
          </a:p>
          <a:p>
            <a:pPr hangingPunct="0"/>
            <a:r>
              <a:rPr lang="en-US" dirty="0"/>
              <a:t>Training and delegation shall be according to the requirements stated in KRS 156.502 </a:t>
            </a:r>
          </a:p>
          <a:p>
            <a:pPr hangingPunct="0">
              <a:buFont typeface="Wingdings" panose="05000000000000000000" pitchFamily="2" charset="2"/>
              <a:buChar char="ü"/>
            </a:pPr>
            <a:r>
              <a:rPr lang="en-US" dirty="0">
                <a:solidFill>
                  <a:srgbClr val="7030A0"/>
                </a:solidFill>
              </a:rPr>
              <a:t>A list of training resources may be found in the KDE Health Services Reference Guide  </a:t>
            </a:r>
          </a:p>
          <a:p>
            <a:endParaRPr lang="en-US" dirty="0"/>
          </a:p>
        </p:txBody>
      </p:sp>
    </p:spTree>
    <p:extLst>
      <p:ext uri="{BB962C8B-B14F-4D97-AF65-F5344CB8AC3E}">
        <p14:creationId xmlns:p14="http://schemas.microsoft.com/office/powerpoint/2010/main" val="346822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Administration Competency Verification</a:t>
            </a:r>
            <a:br>
              <a:rPr lang="en-US" dirty="0"/>
            </a:br>
            <a:endParaRPr lang="en-US" dirty="0"/>
          </a:p>
        </p:txBody>
      </p:sp>
      <p:sp>
        <p:nvSpPr>
          <p:cNvPr id="3" name="Text Placeholder 2"/>
          <p:cNvSpPr>
            <a:spLocks noGrp="1"/>
          </p:cNvSpPr>
          <p:nvPr>
            <p:ph type="body" sz="quarter" idx="13"/>
          </p:nvPr>
        </p:nvSpPr>
        <p:spPr/>
        <p:txBody>
          <a:bodyPr>
            <a:normAutofit fontScale="47500" lnSpcReduction="20000"/>
          </a:bodyPr>
          <a:lstStyle/>
          <a:p>
            <a:pPr marL="0" indent="0">
              <a:lnSpc>
                <a:spcPct val="120000"/>
              </a:lnSpc>
              <a:spcBef>
                <a:spcPts val="0"/>
              </a:spcBef>
              <a:buNone/>
            </a:pPr>
            <a:r>
              <a:rPr lang="en-US" sz="4200" b="1" dirty="0">
                <a:solidFill>
                  <a:schemeClr val="accent3"/>
                </a:solidFill>
              </a:rPr>
              <a:t>Personnel will be required to score a 100% on the skill competency evaluation and 85% on an open book final exam which will include demonstration of:</a:t>
            </a:r>
          </a:p>
          <a:p>
            <a:pPr marL="0" indent="0">
              <a:lnSpc>
                <a:spcPct val="120000"/>
              </a:lnSpc>
              <a:spcBef>
                <a:spcPts val="0"/>
              </a:spcBef>
              <a:buNone/>
            </a:pPr>
            <a:endParaRPr lang="en-US" b="1" dirty="0"/>
          </a:p>
          <a:p>
            <a:pPr hangingPunct="0">
              <a:lnSpc>
                <a:spcPct val="120000"/>
              </a:lnSpc>
              <a:spcBef>
                <a:spcPts val="0"/>
              </a:spcBef>
            </a:pPr>
            <a:r>
              <a:rPr lang="en-US" sz="3800" dirty="0"/>
              <a:t>Reviewing student medication history on Medication Administration Record/Medication log for documentation of allergies and other co-existing medical condition</a:t>
            </a:r>
          </a:p>
          <a:p>
            <a:pPr hangingPunct="0">
              <a:lnSpc>
                <a:spcPct val="120000"/>
              </a:lnSpc>
              <a:spcBef>
                <a:spcPts val="0"/>
              </a:spcBef>
            </a:pPr>
            <a:r>
              <a:rPr lang="en-US" sz="3800" dirty="0"/>
              <a:t>Using proper hygiene/universal precautions in medication preparation</a:t>
            </a:r>
          </a:p>
          <a:p>
            <a:pPr hangingPunct="0">
              <a:lnSpc>
                <a:spcPct val="120000"/>
              </a:lnSpc>
              <a:spcBef>
                <a:spcPts val="0"/>
              </a:spcBef>
            </a:pPr>
            <a:r>
              <a:rPr lang="en-US" sz="3800" dirty="0"/>
              <a:t>Accurately identify student/client medication information by comparing medication label to the transcribed Medication Administration Record/Log</a:t>
            </a:r>
          </a:p>
          <a:p>
            <a:pPr hangingPunct="0">
              <a:lnSpc>
                <a:spcPct val="120000"/>
              </a:lnSpc>
              <a:spcBef>
                <a:spcPts val="0"/>
              </a:spcBef>
            </a:pPr>
            <a:r>
              <a:rPr lang="en-US" sz="3800" dirty="0"/>
              <a:t>Correctly apply:</a:t>
            </a:r>
          </a:p>
          <a:p>
            <a:pPr lvl="2" hangingPunct="0">
              <a:lnSpc>
                <a:spcPct val="120000"/>
              </a:lnSpc>
              <a:spcBef>
                <a:spcPts val="0"/>
              </a:spcBef>
            </a:pPr>
            <a:r>
              <a:rPr lang="en-US" sz="3800" dirty="0"/>
              <a:t>eye ointment/drops</a:t>
            </a:r>
          </a:p>
          <a:p>
            <a:pPr lvl="2" hangingPunct="0">
              <a:lnSpc>
                <a:spcPct val="120000"/>
              </a:lnSpc>
              <a:spcBef>
                <a:spcPts val="0"/>
              </a:spcBef>
            </a:pPr>
            <a:r>
              <a:rPr lang="en-US" sz="3800" dirty="0"/>
              <a:t>ear drops</a:t>
            </a:r>
          </a:p>
          <a:p>
            <a:pPr lvl="2" hangingPunct="0">
              <a:lnSpc>
                <a:spcPct val="120000"/>
              </a:lnSpc>
              <a:spcBef>
                <a:spcPts val="0"/>
              </a:spcBef>
            </a:pPr>
            <a:r>
              <a:rPr lang="en-US" sz="3800" dirty="0"/>
              <a:t>topical ointments/creams</a:t>
            </a:r>
          </a:p>
          <a:p>
            <a:pPr hangingPunct="0">
              <a:lnSpc>
                <a:spcPct val="120000"/>
              </a:lnSpc>
              <a:spcBef>
                <a:spcPts val="0"/>
              </a:spcBef>
            </a:pPr>
            <a:r>
              <a:rPr lang="en-US" sz="3800" dirty="0"/>
              <a:t>Correct administration of oral medications</a:t>
            </a:r>
          </a:p>
          <a:p>
            <a:pPr hangingPunct="0">
              <a:lnSpc>
                <a:spcPct val="120000"/>
              </a:lnSpc>
              <a:spcBef>
                <a:spcPts val="0"/>
              </a:spcBef>
            </a:pPr>
            <a:r>
              <a:rPr lang="en-US" sz="3800" dirty="0"/>
              <a:t>Correct administration of oral/nasal inhalers</a:t>
            </a:r>
          </a:p>
          <a:p>
            <a:pPr hangingPunct="0">
              <a:lnSpc>
                <a:spcPct val="120000"/>
              </a:lnSpc>
              <a:spcBef>
                <a:spcPts val="0"/>
              </a:spcBef>
            </a:pPr>
            <a:r>
              <a:rPr lang="en-US" sz="3800" dirty="0"/>
              <a:t>Correct administration of emergency medications prescribed for the treatment of hyperglycemia, anaphylaxis, seizures and opioid overdose</a:t>
            </a:r>
          </a:p>
          <a:p>
            <a:pPr hangingPunct="0">
              <a:lnSpc>
                <a:spcPct val="120000"/>
              </a:lnSpc>
              <a:spcBef>
                <a:spcPts val="0"/>
              </a:spcBef>
            </a:pPr>
            <a:r>
              <a:rPr lang="en-US" sz="3800" dirty="0"/>
              <a:t>Understanding of local school district policies and procedures</a:t>
            </a:r>
          </a:p>
          <a:p>
            <a:endParaRPr lang="en-US" dirty="0"/>
          </a:p>
        </p:txBody>
      </p:sp>
    </p:spTree>
    <p:extLst>
      <p:ext uri="{BB962C8B-B14F-4D97-AF65-F5344CB8AC3E}">
        <p14:creationId xmlns:p14="http://schemas.microsoft.com/office/powerpoint/2010/main" val="20226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Medications for life-threatening emergencies</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err="1"/>
              <a:t>Diastat</a:t>
            </a:r>
            <a:endParaRPr lang="en-US" dirty="0"/>
          </a:p>
          <a:p>
            <a:r>
              <a:rPr lang="en-US" dirty="0"/>
              <a:t>Valtoco</a:t>
            </a:r>
          </a:p>
          <a:p>
            <a:r>
              <a:rPr lang="en-US" dirty="0" err="1"/>
              <a:t>Epipen</a:t>
            </a:r>
            <a:endParaRPr lang="en-US" dirty="0"/>
          </a:p>
          <a:p>
            <a:r>
              <a:rPr lang="en-US" dirty="0"/>
              <a:t>Glucagon/</a:t>
            </a:r>
            <a:r>
              <a:rPr lang="en-US" dirty="0" err="1"/>
              <a:t>Baqsimi</a:t>
            </a:r>
            <a:endParaRPr lang="en-US" dirty="0"/>
          </a:p>
          <a:p>
            <a:r>
              <a:rPr lang="en-US" dirty="0" err="1"/>
              <a:t>Narcan</a:t>
            </a:r>
            <a:endParaRPr lang="en-US" dirty="0">
              <a:solidFill>
                <a:schemeClr val="tx1"/>
              </a:solidFill>
            </a:endParaRPr>
          </a:p>
          <a:p>
            <a:r>
              <a:rPr lang="en-US" dirty="0" err="1">
                <a:solidFill>
                  <a:schemeClr val="tx1"/>
                </a:solidFill>
              </a:rPr>
              <a:t>Klonopin</a:t>
            </a:r>
            <a:endParaRPr lang="en-US" dirty="0">
              <a:solidFill>
                <a:schemeClr val="tx1"/>
              </a:solidFill>
            </a:endParaRPr>
          </a:p>
          <a:p>
            <a:r>
              <a:rPr lang="en-US" dirty="0">
                <a:solidFill>
                  <a:schemeClr val="tx1"/>
                </a:solidFill>
              </a:rPr>
              <a:t>Midazolam/</a:t>
            </a:r>
            <a:r>
              <a:rPr lang="en-US" dirty="0" err="1">
                <a:solidFill>
                  <a:schemeClr val="tx1"/>
                </a:solidFill>
              </a:rPr>
              <a:t>Nayzilam</a:t>
            </a:r>
            <a:endParaRPr lang="en-US" dirty="0">
              <a:solidFill>
                <a:schemeClr val="tx1"/>
              </a:solidFill>
            </a:endParaRPr>
          </a:p>
          <a:p>
            <a:pPr>
              <a:buFont typeface="Wingdings" panose="05000000000000000000" pitchFamily="2" charset="2"/>
              <a:buChar char="ü"/>
            </a:pPr>
            <a:r>
              <a:rPr lang="en-US" dirty="0">
                <a:solidFill>
                  <a:srgbClr val="7030A0"/>
                </a:solidFill>
              </a:rPr>
              <a:t>See Module III for more information on these medications</a:t>
            </a:r>
          </a:p>
        </p:txBody>
      </p:sp>
    </p:spTree>
    <p:extLst>
      <p:ext uri="{BB962C8B-B14F-4D97-AF65-F5344CB8AC3E}">
        <p14:creationId xmlns:p14="http://schemas.microsoft.com/office/powerpoint/2010/main" val="1966023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Epipen</a:t>
            </a: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r>
              <a:rPr lang="en-US" dirty="0" err="1"/>
              <a:t>Epipen</a:t>
            </a:r>
            <a:r>
              <a:rPr lang="en-US" dirty="0"/>
              <a:t>®</a:t>
            </a:r>
            <a:r>
              <a:rPr lang="en-US" b="1" dirty="0"/>
              <a:t> </a:t>
            </a:r>
            <a:r>
              <a:rPr lang="en-US" dirty="0"/>
              <a:t>is an emergency injectable medication (epinephrine) prescribed for treating severe allergic reactions causing life-threatening respiratory distress, or a condition referred to as anaphylaxis </a:t>
            </a:r>
          </a:p>
          <a:p>
            <a:r>
              <a:rPr lang="en-US" dirty="0"/>
              <a:t>Anaphylaxis is a life threatening allergic reaction that may be fatal within minutes and requires immediate action</a:t>
            </a:r>
          </a:p>
          <a:p>
            <a:r>
              <a:rPr lang="en-US" dirty="0"/>
              <a:t>Anaphylaxis may be a reaction to: food (particularly peanuts, tree nuts, fish, wheat or eggs), stinging insects, latex, exercise or medication</a:t>
            </a:r>
          </a:p>
          <a:p>
            <a:pPr>
              <a:buFont typeface="Wingdings" panose="05000000000000000000" pitchFamily="2" charset="2"/>
              <a:buChar char="ü"/>
            </a:pPr>
            <a:r>
              <a:rPr lang="en-US" dirty="0">
                <a:solidFill>
                  <a:srgbClr val="7030A0"/>
                </a:solidFill>
              </a:rPr>
              <a:t>See Module III for more information on this medication</a:t>
            </a:r>
            <a:endParaRPr lang="en-US" dirty="0"/>
          </a:p>
          <a:p>
            <a:endParaRPr lang="en-US" dirty="0"/>
          </a:p>
        </p:txBody>
      </p:sp>
    </p:spTree>
    <p:extLst>
      <p:ext uri="{BB962C8B-B14F-4D97-AF65-F5344CB8AC3E}">
        <p14:creationId xmlns:p14="http://schemas.microsoft.com/office/powerpoint/2010/main" val="36729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a:t>
            </a:r>
          </a:p>
        </p:txBody>
      </p:sp>
      <p:sp>
        <p:nvSpPr>
          <p:cNvPr id="3" name="Text Placeholder 2"/>
          <p:cNvSpPr>
            <a:spLocks noGrp="1"/>
          </p:cNvSpPr>
          <p:nvPr>
            <p:ph type="body" sz="quarter" idx="13"/>
          </p:nvPr>
        </p:nvSpPr>
        <p:spPr/>
        <p:txBody>
          <a:bodyPr/>
          <a:lstStyle/>
          <a:p>
            <a:r>
              <a:rPr lang="en-US" dirty="0"/>
              <a:t>Glucagon is an emergency medication prescribed for students with diabetes to treat a severe low blood sugar event when the student’s level of consciousness prevents treatment by oral medication (can be injected or nasally administered)</a:t>
            </a:r>
          </a:p>
          <a:p>
            <a:pPr>
              <a:buFont typeface="Wingdings" panose="05000000000000000000" pitchFamily="2" charset="2"/>
              <a:buChar char="ü"/>
            </a:pPr>
            <a:r>
              <a:rPr lang="en-US" dirty="0">
                <a:solidFill>
                  <a:srgbClr val="7030A0"/>
                </a:solidFill>
              </a:rPr>
              <a:t>See Module III for more information on this medication</a:t>
            </a:r>
            <a:endParaRPr lang="en-US" dirty="0"/>
          </a:p>
          <a:p>
            <a:endParaRPr lang="en-US" dirty="0"/>
          </a:p>
        </p:txBody>
      </p:sp>
    </p:spTree>
    <p:extLst>
      <p:ext uri="{BB962C8B-B14F-4D97-AF65-F5344CB8AC3E}">
        <p14:creationId xmlns:p14="http://schemas.microsoft.com/office/powerpoint/2010/main" val="38991020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45383"/>
          </a:xfrm>
        </p:spPr>
        <p:txBody>
          <a:bodyPr>
            <a:normAutofit/>
          </a:bodyPr>
          <a:lstStyle/>
          <a:p>
            <a:r>
              <a:rPr lang="en-US" sz="3400" dirty="0"/>
              <a:t>How to Administer Injectable Glucagon</a:t>
            </a:r>
          </a:p>
        </p:txBody>
      </p:sp>
      <p:sp>
        <p:nvSpPr>
          <p:cNvPr id="3" name="Text Placeholder 2"/>
          <p:cNvSpPr>
            <a:spLocks noGrp="1"/>
          </p:cNvSpPr>
          <p:nvPr>
            <p:ph type="body" sz="quarter" idx="13"/>
          </p:nvPr>
        </p:nvSpPr>
        <p:spPr>
          <a:xfrm>
            <a:off x="555786" y="1102408"/>
            <a:ext cx="9188715" cy="5572368"/>
          </a:xfrm>
        </p:spPr>
        <p:txBody>
          <a:bodyPr>
            <a:normAutofit/>
          </a:bodyPr>
          <a:lstStyle/>
          <a:p>
            <a:pPr marL="228600" lvl="0" indent="-228600" hangingPunct="0">
              <a:lnSpc>
                <a:spcPct val="120000"/>
              </a:lnSpc>
              <a:spcBef>
                <a:spcPts val="0"/>
              </a:spcBef>
              <a:buFont typeface="+mj-lt"/>
              <a:buAutoNum type="arabicPeriod"/>
            </a:pPr>
            <a:r>
              <a:rPr lang="en-US" sz="1200" dirty="0"/>
              <a:t>   </a:t>
            </a:r>
            <a:r>
              <a:rPr lang="en-US" sz="1400" dirty="0"/>
              <a:t>Identify someone to call 9-1-1</a:t>
            </a:r>
          </a:p>
          <a:p>
            <a:pPr lvl="0" hangingPunct="0">
              <a:lnSpc>
                <a:spcPct val="120000"/>
              </a:lnSpc>
              <a:spcBef>
                <a:spcPts val="0"/>
              </a:spcBef>
              <a:buFont typeface="+mj-lt"/>
              <a:buAutoNum type="arabicPeriod"/>
            </a:pPr>
            <a:r>
              <a:rPr lang="en-US" sz="1400" dirty="0"/>
              <a:t>Refer to student’s Diabetes Management Plan for Glucagon dose </a:t>
            </a:r>
          </a:p>
          <a:p>
            <a:pPr lvl="0" hangingPunct="0">
              <a:lnSpc>
                <a:spcPct val="120000"/>
              </a:lnSpc>
              <a:spcBef>
                <a:spcPts val="0"/>
              </a:spcBef>
              <a:buFont typeface="+mj-lt"/>
              <a:buAutoNum type="arabicPeriod"/>
            </a:pPr>
            <a:r>
              <a:rPr lang="en-US" sz="1400" dirty="0"/>
              <a:t>Open kit</a:t>
            </a:r>
          </a:p>
          <a:p>
            <a:pPr lvl="0" hangingPunct="0">
              <a:lnSpc>
                <a:spcPct val="120000"/>
              </a:lnSpc>
              <a:spcBef>
                <a:spcPts val="0"/>
              </a:spcBef>
              <a:buFont typeface="+mj-lt"/>
              <a:buAutoNum type="arabicPeriod"/>
            </a:pPr>
            <a:r>
              <a:rPr lang="en-US" sz="1400" dirty="0"/>
              <a:t>Remove flip top seal from vial</a:t>
            </a:r>
          </a:p>
          <a:p>
            <a:pPr lvl="0" hangingPunct="0">
              <a:lnSpc>
                <a:spcPct val="120000"/>
              </a:lnSpc>
              <a:spcBef>
                <a:spcPts val="0"/>
              </a:spcBef>
              <a:buFont typeface="+mj-lt"/>
              <a:buAutoNum type="arabicPeriod"/>
            </a:pPr>
            <a:r>
              <a:rPr lang="en-US" sz="1400" dirty="0"/>
              <a:t>Remove needle protector from syringe</a:t>
            </a:r>
          </a:p>
          <a:p>
            <a:pPr lvl="0" hangingPunct="0">
              <a:lnSpc>
                <a:spcPct val="120000"/>
              </a:lnSpc>
              <a:spcBef>
                <a:spcPts val="0"/>
              </a:spcBef>
              <a:buFont typeface="+mj-lt"/>
              <a:buAutoNum type="arabicPeriod"/>
            </a:pPr>
            <a:r>
              <a:rPr lang="en-US" sz="1400" dirty="0"/>
              <a:t>Slowly inject all sterile water from syringe into vial of Glucagon® (leave needle in vial if possible)</a:t>
            </a:r>
          </a:p>
          <a:p>
            <a:pPr lvl="0" hangingPunct="0">
              <a:lnSpc>
                <a:spcPct val="120000"/>
              </a:lnSpc>
              <a:spcBef>
                <a:spcPts val="0"/>
              </a:spcBef>
              <a:buFont typeface="+mj-lt"/>
              <a:buAutoNum type="arabicPeriod"/>
            </a:pPr>
            <a:r>
              <a:rPr lang="en-US" sz="1400" dirty="0"/>
              <a:t>Gently swirl vial (don’t shake) until solution is clear.  (May leave syringe in vial)</a:t>
            </a:r>
          </a:p>
          <a:p>
            <a:pPr lvl="0" hangingPunct="0">
              <a:lnSpc>
                <a:spcPct val="120000"/>
              </a:lnSpc>
              <a:spcBef>
                <a:spcPts val="0"/>
              </a:spcBef>
              <a:buFont typeface="+mj-lt"/>
              <a:buAutoNum type="arabicPeriod"/>
            </a:pPr>
            <a:r>
              <a:rPr lang="en-US" sz="1400" dirty="0"/>
              <a:t>Withdraw amount of Glucagon® prescribed from vial back into syringe</a:t>
            </a:r>
          </a:p>
          <a:p>
            <a:pPr lvl="0" hangingPunct="0">
              <a:lnSpc>
                <a:spcPct val="120000"/>
              </a:lnSpc>
              <a:spcBef>
                <a:spcPts val="0"/>
              </a:spcBef>
              <a:buFont typeface="+mj-lt"/>
              <a:buAutoNum type="arabicPeriod"/>
            </a:pPr>
            <a:r>
              <a:rPr lang="en-US" sz="1400" dirty="0"/>
              <a:t>Inject straight  (90° angle) into</a:t>
            </a:r>
          </a:p>
          <a:p>
            <a:pPr lvl="1" hangingPunct="0">
              <a:lnSpc>
                <a:spcPct val="120000"/>
              </a:lnSpc>
              <a:spcBef>
                <a:spcPts val="0"/>
              </a:spcBef>
            </a:pPr>
            <a:r>
              <a:rPr lang="en-US" sz="1400" dirty="0"/>
              <a:t>arm (upper)</a:t>
            </a:r>
          </a:p>
          <a:p>
            <a:pPr lvl="1" hangingPunct="0">
              <a:lnSpc>
                <a:spcPct val="120000"/>
              </a:lnSpc>
              <a:spcBef>
                <a:spcPts val="0"/>
              </a:spcBef>
            </a:pPr>
            <a:r>
              <a:rPr lang="en-US" sz="1400" dirty="0"/>
              <a:t> leg (thigh)</a:t>
            </a:r>
          </a:p>
          <a:p>
            <a:pPr lvl="1" hangingPunct="0">
              <a:lnSpc>
                <a:spcPct val="120000"/>
              </a:lnSpc>
              <a:spcBef>
                <a:spcPts val="0"/>
              </a:spcBef>
            </a:pPr>
            <a:r>
              <a:rPr lang="en-US" sz="1400" dirty="0"/>
              <a:t>or buttocks</a:t>
            </a:r>
          </a:p>
          <a:p>
            <a:pPr lvl="1" hangingPunct="0">
              <a:lnSpc>
                <a:spcPct val="120000"/>
              </a:lnSpc>
              <a:spcBef>
                <a:spcPts val="0"/>
              </a:spcBef>
            </a:pPr>
            <a:r>
              <a:rPr lang="en-US" sz="1400" dirty="0"/>
              <a:t>(may inject through clothing if necessary)</a:t>
            </a:r>
          </a:p>
          <a:p>
            <a:pPr lvl="0" hangingPunct="0">
              <a:lnSpc>
                <a:spcPct val="120000"/>
              </a:lnSpc>
              <a:spcBef>
                <a:spcPts val="0"/>
              </a:spcBef>
              <a:buFont typeface="+mj-lt"/>
              <a:buAutoNum type="arabicPeriod"/>
            </a:pPr>
            <a:r>
              <a:rPr lang="en-US" sz="1400" dirty="0"/>
              <a:t>Slowly inject Glucagon® into site</a:t>
            </a:r>
          </a:p>
          <a:p>
            <a:pPr lvl="0" hangingPunct="0">
              <a:lnSpc>
                <a:spcPct val="120000"/>
              </a:lnSpc>
              <a:spcBef>
                <a:spcPts val="0"/>
              </a:spcBef>
              <a:buFont typeface="+mj-lt"/>
              <a:buAutoNum type="arabicPeriod"/>
            </a:pPr>
            <a:r>
              <a:rPr lang="en-US" sz="1400" dirty="0"/>
              <a:t>Withdraw needle, apply light pressure at injection site</a:t>
            </a:r>
          </a:p>
          <a:p>
            <a:pPr lvl="0" hangingPunct="0">
              <a:lnSpc>
                <a:spcPct val="120000"/>
              </a:lnSpc>
              <a:spcBef>
                <a:spcPts val="0"/>
              </a:spcBef>
              <a:buFont typeface="+mj-lt"/>
              <a:buAutoNum type="arabicPeriod"/>
            </a:pPr>
            <a:r>
              <a:rPr lang="en-US" sz="1400" dirty="0"/>
              <a:t>Turn person on his/her side, person may vomit</a:t>
            </a:r>
          </a:p>
          <a:p>
            <a:pPr lvl="0" hangingPunct="0">
              <a:lnSpc>
                <a:spcPct val="120000"/>
              </a:lnSpc>
              <a:spcBef>
                <a:spcPts val="0"/>
              </a:spcBef>
              <a:buFont typeface="+mj-lt"/>
              <a:buAutoNum type="arabicPeriod"/>
            </a:pPr>
            <a:r>
              <a:rPr lang="en-US" sz="1400" dirty="0"/>
              <a:t>Place used needle back in kit and close lid (do not recap)</a:t>
            </a:r>
          </a:p>
          <a:p>
            <a:pPr lvl="0" hangingPunct="0">
              <a:lnSpc>
                <a:spcPct val="120000"/>
              </a:lnSpc>
              <a:spcBef>
                <a:spcPts val="0"/>
              </a:spcBef>
              <a:buFont typeface="+mj-lt"/>
              <a:buAutoNum type="arabicPeriod"/>
            </a:pPr>
            <a:r>
              <a:rPr lang="en-US" sz="1400" dirty="0"/>
              <a:t>Give used kit to EMS personnel</a:t>
            </a:r>
          </a:p>
          <a:p>
            <a:pPr lvl="0" hangingPunct="0">
              <a:lnSpc>
                <a:spcPct val="120000"/>
              </a:lnSpc>
              <a:spcBef>
                <a:spcPts val="0"/>
              </a:spcBef>
              <a:buFont typeface="+mj-lt"/>
              <a:buAutoNum type="arabicPeriod"/>
            </a:pPr>
            <a:r>
              <a:rPr lang="en-US" sz="1400" dirty="0"/>
              <a:t>Document administration of Glucagon® on Medication Administration Record (Modified from Eli Lilly and Company, 2017)</a:t>
            </a:r>
          </a:p>
        </p:txBody>
      </p:sp>
      <p:sp>
        <p:nvSpPr>
          <p:cNvPr id="5" name="Rectangle 4"/>
          <p:cNvSpPr/>
          <p:nvPr/>
        </p:nvSpPr>
        <p:spPr>
          <a:xfrm>
            <a:off x="555786" y="6305444"/>
            <a:ext cx="1359411" cy="369332"/>
          </a:xfrm>
          <a:prstGeom prst="rect">
            <a:avLst/>
          </a:prstGeom>
        </p:spPr>
        <p:txBody>
          <a:bodyPr wrap="none">
            <a:spAutoFit/>
          </a:bodyPr>
          <a:lstStyle/>
          <a:p>
            <a:r>
              <a:rPr lang="en-US" b="1" dirty="0">
                <a:solidFill>
                  <a:srgbClr val="FF6600"/>
                </a:solidFill>
              </a:rPr>
              <a:t>Handout 13</a:t>
            </a:r>
          </a:p>
        </p:txBody>
      </p:sp>
      <p:pic>
        <p:nvPicPr>
          <p:cNvPr id="6" name="Picture 5" descr="Picture of Glucagon kit with syringe and vial" title="Glucagon Kit"/>
          <p:cNvPicPr/>
          <p:nvPr/>
        </p:nvPicPr>
        <p:blipFill>
          <a:blip r:embed="rId2">
            <a:extLst>
              <a:ext uri="{28A0092B-C50C-407E-A947-70E740481C1C}">
                <a14:useLocalDpi xmlns:a14="http://schemas.microsoft.com/office/drawing/2010/main" val="0"/>
              </a:ext>
            </a:extLst>
          </a:blip>
          <a:srcRect/>
          <a:stretch>
            <a:fillRect/>
          </a:stretch>
        </p:blipFill>
        <p:spPr bwMode="auto">
          <a:xfrm>
            <a:off x="7009453" y="3298677"/>
            <a:ext cx="1997814" cy="1461329"/>
          </a:xfrm>
          <a:prstGeom prst="rect">
            <a:avLst/>
          </a:prstGeom>
          <a:noFill/>
        </p:spPr>
      </p:pic>
    </p:spTree>
    <p:extLst>
      <p:ext uri="{BB962C8B-B14F-4D97-AF65-F5344CB8AC3E}">
        <p14:creationId xmlns:p14="http://schemas.microsoft.com/office/powerpoint/2010/main" val="46421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fontScale="90000"/>
          </a:bodyPr>
          <a:lstStyle/>
          <a:p>
            <a:r>
              <a:rPr lang="en-US" dirty="0" err="1"/>
              <a:t>Basqsimi</a:t>
            </a:r>
            <a:r>
              <a:rPr lang="en-US" dirty="0"/>
              <a:t> (Glucagon)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Baqsimi ">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1270470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a:t>
            </a:r>
            <a:r>
              <a:rPr lang="en-US" dirty="0" err="1"/>
              <a:t>Baqsimi</a:t>
            </a:r>
            <a:r>
              <a:rPr lang="en-US" dirty="0"/>
              <a:t> (glucagon)™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34792609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Administer an </a:t>
            </a:r>
            <a:r>
              <a:rPr lang="en-US" b="1" dirty="0" err="1"/>
              <a:t>EpiPen</a:t>
            </a:r>
            <a:r>
              <a:rPr lang="en-US" b="1" dirty="0"/>
              <a:t> </a:t>
            </a:r>
            <a:endParaRPr lang="en-US" dirty="0"/>
          </a:p>
        </p:txBody>
      </p:sp>
      <p:sp>
        <p:nvSpPr>
          <p:cNvPr id="3" name="Text Placeholder 2"/>
          <p:cNvSpPr>
            <a:spLocks noGrp="1"/>
          </p:cNvSpPr>
          <p:nvPr>
            <p:ph type="body" sz="quarter" idx="13"/>
          </p:nvPr>
        </p:nvSpPr>
        <p:spPr>
          <a:xfrm>
            <a:off x="675118" y="1213504"/>
            <a:ext cx="8836351" cy="4956560"/>
          </a:xfrm>
        </p:spPr>
        <p:txBody>
          <a:bodyPr>
            <a:normAutofit fontScale="40000" lnSpcReduction="20000"/>
          </a:bodyPr>
          <a:lstStyle/>
          <a:p>
            <a:pPr marL="742950" lvl="0" indent="-742950" hangingPunct="0">
              <a:buFont typeface="+mj-lt"/>
              <a:buAutoNum type="arabicPeriod"/>
            </a:pPr>
            <a:r>
              <a:rPr lang="en-US" sz="4500" dirty="0"/>
              <a:t>Identify someone to call 9-1-1.</a:t>
            </a:r>
          </a:p>
          <a:p>
            <a:pPr marL="742950" lvl="0" indent="-742950" hangingPunct="0">
              <a:buFont typeface="+mj-lt"/>
              <a:buAutoNum type="arabicPeriod"/>
            </a:pPr>
            <a:r>
              <a:rPr lang="en-US" sz="4500" dirty="0"/>
              <a:t>Flip open cap at top of carrier tube.</a:t>
            </a:r>
          </a:p>
          <a:p>
            <a:pPr marL="742950" lvl="0" indent="-742950" hangingPunct="0">
              <a:buFont typeface="+mj-lt"/>
              <a:buAutoNum type="arabicPeriod"/>
            </a:pPr>
            <a:r>
              <a:rPr lang="en-US" sz="4500" dirty="0"/>
              <a:t>Remove </a:t>
            </a:r>
            <a:r>
              <a:rPr lang="en-US" sz="4500" dirty="0" err="1"/>
              <a:t>EpiPen</a:t>
            </a:r>
            <a:r>
              <a:rPr lang="en-US" sz="4500" dirty="0"/>
              <a:t>® from carrier tube and </a:t>
            </a:r>
          </a:p>
          <a:p>
            <a:pPr marL="742950" indent="-742950" hangingPunct="0">
              <a:buFont typeface="+mj-lt"/>
              <a:buAutoNum type="arabicPeriod"/>
            </a:pPr>
            <a:r>
              <a:rPr lang="en-US" sz="4500" dirty="0"/>
              <a:t>Remove the blue safety release.				</a:t>
            </a:r>
            <a:r>
              <a:rPr lang="en-US" sz="4500" b="1" dirty="0"/>
              <a:t>					</a:t>
            </a:r>
            <a:endParaRPr lang="en-US" sz="4500" dirty="0"/>
          </a:p>
          <a:p>
            <a:pPr marL="742950" lvl="0" indent="-742950" hangingPunct="0">
              <a:buFont typeface="+mj-lt"/>
              <a:buAutoNum type="arabicPeriod"/>
            </a:pPr>
            <a:r>
              <a:rPr lang="en-US" sz="4500" dirty="0"/>
              <a:t>Form a fist around the unit with the orange tip pointing downward.	</a:t>
            </a:r>
          </a:p>
          <a:p>
            <a:pPr marL="742950" lvl="0" indent="-742950" hangingPunct="0">
              <a:buFont typeface="+mj-lt"/>
              <a:buAutoNum type="arabicPeriod"/>
            </a:pPr>
            <a:r>
              <a:rPr lang="en-US" sz="4500" dirty="0"/>
              <a:t>Swing and </a:t>
            </a:r>
            <a:r>
              <a:rPr lang="en-US" sz="4500" b="1" dirty="0"/>
              <a:t>firmly push </a:t>
            </a:r>
            <a:r>
              <a:rPr lang="en-US" sz="4500" dirty="0"/>
              <a:t>orange tip against outer thigh until click is heard. (Auto-injector may be given through clothing).							</a:t>
            </a:r>
          </a:p>
          <a:p>
            <a:pPr marL="742950" lvl="0" indent="-742950" hangingPunct="0">
              <a:buFont typeface="+mj-lt"/>
              <a:buAutoNum type="arabicPeriod"/>
            </a:pPr>
            <a:r>
              <a:rPr lang="en-US" sz="4500" b="1" dirty="0"/>
              <a:t>Hold in place for 3 seconds</a:t>
            </a:r>
            <a:r>
              <a:rPr lang="en-US" sz="4500" dirty="0"/>
              <a:t>.  The injection is now complete.</a:t>
            </a:r>
          </a:p>
          <a:p>
            <a:pPr marL="742950" lvl="0" indent="-742950" hangingPunct="0">
              <a:buFont typeface="+mj-lt"/>
              <a:buAutoNum type="arabicPeriod"/>
            </a:pPr>
            <a:r>
              <a:rPr lang="en-US" sz="4500" dirty="0"/>
              <a:t>Remove pen from thigh and message injection site for 10 seconds.</a:t>
            </a:r>
          </a:p>
          <a:p>
            <a:pPr marL="742950" lvl="0" indent="-742950" hangingPunct="0">
              <a:buFont typeface="+mj-lt"/>
              <a:buAutoNum type="arabicPeriod"/>
            </a:pPr>
            <a:r>
              <a:rPr lang="en-US" sz="4500" dirty="0"/>
              <a:t>Place used auto-injector into carrier tube and give to EMS when they arrive</a:t>
            </a:r>
          </a:p>
          <a:p>
            <a:pPr marL="742950" lvl="0" indent="-742950" hangingPunct="0">
              <a:buFont typeface="+mj-lt"/>
              <a:buAutoNum type="arabicPeriod"/>
            </a:pPr>
            <a:r>
              <a:rPr lang="en-US" sz="4500" dirty="0"/>
              <a:t>Document administration of </a:t>
            </a:r>
            <a:r>
              <a:rPr lang="en-US" sz="4500" dirty="0" err="1"/>
              <a:t>EpiPen</a:t>
            </a:r>
            <a:r>
              <a:rPr lang="en-US" sz="4500" dirty="0"/>
              <a:t>® in Medication Administration Record (MAR).</a:t>
            </a:r>
          </a:p>
          <a:p>
            <a:pPr marL="0" indent="0" hangingPunct="0">
              <a:buNone/>
            </a:pPr>
            <a:r>
              <a:rPr lang="en-US" sz="4500" dirty="0">
                <a:solidFill>
                  <a:srgbClr val="FF0000"/>
                </a:solidFill>
              </a:rPr>
              <a:t>	Note:  Always refer to the package insert for additional information on    	administration.</a:t>
            </a:r>
            <a:r>
              <a:rPr lang="en-US" sz="4500" dirty="0"/>
              <a:t> </a:t>
            </a:r>
          </a:p>
          <a:p>
            <a:pPr marL="0" indent="0" hangingPunct="0">
              <a:buNone/>
            </a:pPr>
            <a:r>
              <a:rPr lang="en-US" sz="4500" dirty="0"/>
              <a:t>(Source: Mylan: howtouseepipenautoinjector.pdf)</a:t>
            </a:r>
          </a:p>
          <a:p>
            <a:endParaRPr lang="en-US" dirty="0"/>
          </a:p>
        </p:txBody>
      </p:sp>
      <p:sp>
        <p:nvSpPr>
          <p:cNvPr id="5" name="Rectangle 4"/>
          <p:cNvSpPr/>
          <p:nvPr/>
        </p:nvSpPr>
        <p:spPr>
          <a:xfrm>
            <a:off x="555786" y="6305443"/>
            <a:ext cx="1356910" cy="369332"/>
          </a:xfrm>
          <a:prstGeom prst="rect">
            <a:avLst/>
          </a:prstGeom>
        </p:spPr>
        <p:txBody>
          <a:bodyPr wrap="none">
            <a:spAutoFit/>
          </a:bodyPr>
          <a:lstStyle/>
          <a:p>
            <a:r>
              <a:rPr lang="en-US" b="1" dirty="0">
                <a:solidFill>
                  <a:srgbClr val="FF6600"/>
                </a:solidFill>
              </a:rPr>
              <a:t>Handout 14</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998103"/>
            <a:ext cx="757706" cy="606165"/>
          </a:xfrm>
          <a:prstGeom prst="rect">
            <a:avLst/>
          </a:prstGeom>
        </p:spPr>
      </p:pic>
    </p:spTree>
    <p:extLst>
      <p:ext uri="{BB962C8B-B14F-4D97-AF65-F5344CB8AC3E}">
        <p14:creationId xmlns:p14="http://schemas.microsoft.com/office/powerpoint/2010/main" val="1351902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Narcan</a:t>
            </a:r>
            <a:endParaRPr lang="en-US" dirty="0"/>
          </a:p>
        </p:txBody>
      </p:sp>
      <p:sp>
        <p:nvSpPr>
          <p:cNvPr id="3" name="Text Placeholder 2"/>
          <p:cNvSpPr>
            <a:spLocks noGrp="1"/>
          </p:cNvSpPr>
          <p:nvPr>
            <p:ph type="body" sz="quarter" idx="13"/>
          </p:nvPr>
        </p:nvSpPr>
        <p:spPr/>
        <p:txBody>
          <a:bodyPr/>
          <a:lstStyle/>
          <a:p>
            <a:r>
              <a:rPr lang="en-US" dirty="0" err="1"/>
              <a:t>Narcan</a:t>
            </a:r>
            <a:r>
              <a:rPr lang="en-US" dirty="0"/>
              <a:t> (naloxone) is an intra-nasal medication administered in the event of a opioid overdose life-threatening emergency  </a:t>
            </a:r>
          </a:p>
          <a:p>
            <a:pPr>
              <a:buFont typeface="Wingdings" panose="05000000000000000000" pitchFamily="2" charset="2"/>
              <a:buChar char="ü"/>
            </a:pPr>
            <a:r>
              <a:rPr lang="en-US" dirty="0">
                <a:solidFill>
                  <a:srgbClr val="7030A0"/>
                </a:solidFill>
              </a:rPr>
              <a:t>See Module III for more information on this medication</a:t>
            </a:r>
            <a:endParaRPr lang="en-US" dirty="0"/>
          </a:p>
        </p:txBody>
      </p:sp>
      <p:pic>
        <p:nvPicPr>
          <p:cNvPr id="4" name="Picture 3" descr="Picture of Narcan Nasal Spray and packaging" title="Narcan Nasal Spray"/>
          <p:cNvPicPr/>
          <p:nvPr/>
        </p:nvPicPr>
        <p:blipFill>
          <a:blip r:embed="rId2"/>
          <a:stretch>
            <a:fillRect/>
          </a:stretch>
        </p:blipFill>
        <p:spPr>
          <a:xfrm>
            <a:off x="4667294" y="4496257"/>
            <a:ext cx="2664998" cy="1784902"/>
          </a:xfrm>
          <a:prstGeom prst="rect">
            <a:avLst/>
          </a:prstGeom>
        </p:spPr>
      </p:pic>
    </p:spTree>
    <p:extLst>
      <p:ext uri="{BB962C8B-B14F-4D97-AF65-F5344CB8AC3E}">
        <p14:creationId xmlns:p14="http://schemas.microsoft.com/office/powerpoint/2010/main" val="2664278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238489"/>
          </a:xfrm>
        </p:spPr>
        <p:txBody>
          <a:bodyPr>
            <a:normAutofit fontScale="90000"/>
          </a:bodyPr>
          <a:lstStyle/>
          <a:p>
            <a:r>
              <a:rPr lang="en-US" b="1" dirty="0"/>
              <a:t>How to Administer </a:t>
            </a:r>
            <a:r>
              <a:rPr lang="en-US" b="1" dirty="0" err="1"/>
              <a:t>Narcan</a:t>
            </a:r>
            <a:r>
              <a:rPr lang="en-US" b="1" dirty="0"/>
              <a:t> (Naloxone)</a:t>
            </a:r>
            <a:endParaRPr lang="en-US" dirty="0"/>
          </a:p>
        </p:txBody>
      </p:sp>
      <p:sp>
        <p:nvSpPr>
          <p:cNvPr id="3" name="Text Placeholder 2"/>
          <p:cNvSpPr>
            <a:spLocks noGrp="1"/>
          </p:cNvSpPr>
          <p:nvPr>
            <p:ph type="body" sz="quarter" idx="13"/>
          </p:nvPr>
        </p:nvSpPr>
        <p:spPr>
          <a:xfrm>
            <a:off x="555786" y="1761050"/>
            <a:ext cx="9188715" cy="5096950"/>
          </a:xfrm>
        </p:spPr>
        <p:txBody>
          <a:bodyPr>
            <a:normAutofit fontScale="47500" lnSpcReduction="20000"/>
          </a:bodyPr>
          <a:lstStyle/>
          <a:p>
            <a:pPr marL="742950" lvl="0" indent="-742950">
              <a:lnSpc>
                <a:spcPct val="120000"/>
              </a:lnSpc>
              <a:spcBef>
                <a:spcPts val="0"/>
              </a:spcBef>
              <a:buFont typeface="+mj-lt"/>
              <a:buAutoNum type="arabicPeriod"/>
            </a:pPr>
            <a:r>
              <a:rPr lang="en-US" sz="3800" dirty="0"/>
              <a:t>Identify someone to call 9-1-1</a:t>
            </a:r>
          </a:p>
          <a:p>
            <a:pPr marL="742950" lvl="0" indent="-742950">
              <a:lnSpc>
                <a:spcPct val="120000"/>
              </a:lnSpc>
              <a:spcBef>
                <a:spcPts val="0"/>
              </a:spcBef>
              <a:buFont typeface="+mj-lt"/>
              <a:buAutoNum type="arabicPeriod"/>
            </a:pPr>
            <a:r>
              <a:rPr lang="en-US" sz="3800" dirty="0"/>
              <a:t>Remove </a:t>
            </a:r>
            <a:r>
              <a:rPr lang="en-US" sz="3800" dirty="0" err="1"/>
              <a:t>Narcan</a:t>
            </a:r>
            <a:r>
              <a:rPr lang="en-US" sz="3800" dirty="0"/>
              <a:t> Nasal Spray from box</a:t>
            </a:r>
          </a:p>
          <a:p>
            <a:pPr marL="742950" lvl="0" indent="-742950">
              <a:lnSpc>
                <a:spcPct val="120000"/>
              </a:lnSpc>
              <a:spcBef>
                <a:spcPts val="0"/>
              </a:spcBef>
              <a:buFont typeface="+mj-lt"/>
              <a:buAutoNum type="arabicPeriod"/>
            </a:pPr>
            <a:r>
              <a:rPr lang="en-US" sz="3800" dirty="0"/>
              <a:t>Peel back the tab with the circle to open the </a:t>
            </a:r>
            <a:r>
              <a:rPr lang="en-US" sz="3800" dirty="0" err="1"/>
              <a:t>Narcan</a:t>
            </a:r>
            <a:r>
              <a:rPr lang="en-US" sz="3800" dirty="0"/>
              <a:t> Nasal Spray</a:t>
            </a:r>
          </a:p>
          <a:p>
            <a:pPr marL="742950" lvl="0" indent="-742950">
              <a:lnSpc>
                <a:spcPct val="120000"/>
              </a:lnSpc>
              <a:spcBef>
                <a:spcPts val="0"/>
              </a:spcBef>
              <a:buFont typeface="+mj-lt"/>
              <a:buAutoNum type="arabicPeriod"/>
            </a:pPr>
            <a:r>
              <a:rPr lang="en-US" sz="3800" dirty="0"/>
              <a:t>Hold the </a:t>
            </a:r>
            <a:r>
              <a:rPr lang="en-US" sz="3800" dirty="0" err="1"/>
              <a:t>Narcan</a:t>
            </a:r>
            <a:r>
              <a:rPr lang="en-US" sz="3800" dirty="0"/>
              <a:t> nasal spray with your thumb on the bottom of the plunger and your first and middle fingers on either side of the nozzle</a:t>
            </a:r>
          </a:p>
          <a:p>
            <a:pPr marL="742950" lvl="0" indent="-742950">
              <a:lnSpc>
                <a:spcPct val="120000"/>
              </a:lnSpc>
              <a:spcBef>
                <a:spcPts val="0"/>
              </a:spcBef>
              <a:buFont typeface="+mj-lt"/>
              <a:buAutoNum type="arabicPeriod"/>
            </a:pPr>
            <a:r>
              <a:rPr lang="en-US" sz="3800" dirty="0"/>
              <a:t>Tilt the person’s head back and provide support under the neck with your hand.</a:t>
            </a:r>
          </a:p>
          <a:p>
            <a:pPr marL="742950" lvl="0" indent="-742950">
              <a:lnSpc>
                <a:spcPct val="120000"/>
              </a:lnSpc>
              <a:spcBef>
                <a:spcPts val="0"/>
              </a:spcBef>
              <a:buFont typeface="+mj-lt"/>
              <a:buAutoNum type="arabicPeriod"/>
            </a:pPr>
            <a:r>
              <a:rPr lang="en-US" sz="3800" dirty="0"/>
              <a:t>Gently insert the tip of the nozzle into one nostril until your fingers on either side of the nozzle are against the bottom of the person’s nose</a:t>
            </a:r>
          </a:p>
          <a:p>
            <a:pPr marL="742950" lvl="0" indent="-742950">
              <a:lnSpc>
                <a:spcPct val="120000"/>
              </a:lnSpc>
              <a:spcBef>
                <a:spcPts val="0"/>
              </a:spcBef>
              <a:buFont typeface="+mj-lt"/>
              <a:buAutoNum type="arabicPeriod"/>
            </a:pPr>
            <a:r>
              <a:rPr lang="en-US" sz="3800" dirty="0"/>
              <a:t>DO NOT Prime Sprayer</a:t>
            </a:r>
          </a:p>
          <a:p>
            <a:pPr marL="742950" lvl="0" indent="-742950">
              <a:lnSpc>
                <a:spcPct val="120000"/>
              </a:lnSpc>
              <a:spcBef>
                <a:spcPts val="0"/>
              </a:spcBef>
              <a:buFont typeface="+mj-lt"/>
              <a:buAutoNum type="arabicPeriod"/>
            </a:pPr>
            <a:r>
              <a:rPr lang="en-US" sz="3800" dirty="0"/>
              <a:t>Press the plunger firmly to give the dose of </a:t>
            </a:r>
            <a:r>
              <a:rPr lang="en-US" sz="3800" dirty="0" err="1"/>
              <a:t>Narcan</a:t>
            </a:r>
            <a:r>
              <a:rPr lang="en-US" sz="3800" dirty="0"/>
              <a:t> nasal spray</a:t>
            </a:r>
          </a:p>
          <a:p>
            <a:pPr marL="742950" lvl="0" indent="-742950">
              <a:lnSpc>
                <a:spcPct val="120000"/>
              </a:lnSpc>
              <a:spcBef>
                <a:spcPts val="0"/>
              </a:spcBef>
              <a:buFont typeface="+mj-lt"/>
              <a:buAutoNum type="arabicPeriod"/>
            </a:pPr>
            <a:r>
              <a:rPr lang="en-US" sz="3800" dirty="0"/>
              <a:t>Remove the nozzle after giving the dose</a:t>
            </a:r>
          </a:p>
          <a:p>
            <a:pPr marL="742950" lvl="0" indent="-742950">
              <a:lnSpc>
                <a:spcPct val="120000"/>
              </a:lnSpc>
              <a:spcBef>
                <a:spcPts val="0"/>
              </a:spcBef>
              <a:buFont typeface="+mj-lt"/>
              <a:buAutoNum type="arabicPeriod"/>
            </a:pPr>
            <a:r>
              <a:rPr lang="en-US" sz="3800" dirty="0"/>
              <a:t>If person does not respond by waking up, to voice or touch or breathing normally, within 2-3 minutes, a second dose of </a:t>
            </a:r>
            <a:r>
              <a:rPr lang="en-US" sz="3800" dirty="0" err="1"/>
              <a:t>Narcan</a:t>
            </a:r>
            <a:r>
              <a:rPr lang="en-US" sz="3800" dirty="0"/>
              <a:t> Nasal Spray may be given (use second </a:t>
            </a:r>
            <a:r>
              <a:rPr lang="en-US" sz="3800" dirty="0" err="1"/>
              <a:t>Narcan</a:t>
            </a:r>
            <a:r>
              <a:rPr lang="en-US" sz="3800" dirty="0"/>
              <a:t> Nasal Spray from the box).</a:t>
            </a:r>
          </a:p>
          <a:p>
            <a:pPr marL="742950" lvl="0" indent="-742950">
              <a:lnSpc>
                <a:spcPct val="120000"/>
              </a:lnSpc>
              <a:spcBef>
                <a:spcPts val="0"/>
              </a:spcBef>
              <a:buFont typeface="+mj-lt"/>
              <a:buAutoNum type="arabicPeriod"/>
            </a:pPr>
            <a:r>
              <a:rPr lang="en-US" sz="3800" dirty="0"/>
              <a:t>Document administration of </a:t>
            </a:r>
            <a:r>
              <a:rPr lang="en-US" sz="3800" dirty="0" err="1"/>
              <a:t>Narcan</a:t>
            </a:r>
            <a:r>
              <a:rPr lang="en-US" sz="3800" dirty="0"/>
              <a:t> and continue to observe until EMS arrives.  </a:t>
            </a:r>
          </a:p>
          <a:p>
            <a:pPr marL="0" indent="0">
              <a:buNone/>
            </a:pPr>
            <a:endParaRPr lang="en-US" dirty="0"/>
          </a:p>
        </p:txBody>
      </p:sp>
      <p:sp>
        <p:nvSpPr>
          <p:cNvPr id="4" name="Rectangle 3"/>
          <p:cNvSpPr/>
          <p:nvPr/>
        </p:nvSpPr>
        <p:spPr>
          <a:xfrm>
            <a:off x="555786" y="6226817"/>
            <a:ext cx="1358064" cy="369332"/>
          </a:xfrm>
          <a:prstGeom prst="rect">
            <a:avLst/>
          </a:prstGeom>
        </p:spPr>
        <p:txBody>
          <a:bodyPr wrap="none">
            <a:spAutoFit/>
          </a:bodyPr>
          <a:lstStyle/>
          <a:p>
            <a:r>
              <a:rPr lang="en-US" b="1" dirty="0">
                <a:solidFill>
                  <a:srgbClr val="FF6600"/>
                </a:solidFill>
              </a:rPr>
              <a:t>Handout 15</a:t>
            </a:r>
          </a:p>
        </p:txBody>
      </p:sp>
    </p:spTree>
    <p:extLst>
      <p:ext uri="{BB962C8B-B14F-4D97-AF65-F5344CB8AC3E}">
        <p14:creationId xmlns:p14="http://schemas.microsoft.com/office/powerpoint/2010/main" val="38769173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Diastat</a:t>
            </a: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err="1"/>
              <a:t>Diastat</a:t>
            </a:r>
            <a:r>
              <a:rPr lang="en-US" dirty="0"/>
              <a:t>® rectal gel is</a:t>
            </a:r>
            <a:r>
              <a:rPr lang="en-US" b="1" dirty="0"/>
              <a:t> </a:t>
            </a:r>
            <a:r>
              <a:rPr lang="en-US" dirty="0"/>
              <a:t>prescribed for emergency treatment of seizures. </a:t>
            </a:r>
          </a:p>
          <a:p>
            <a:r>
              <a:rPr lang="en-US" dirty="0"/>
              <a:t>Students may also be prescribed seizure management medication to be administered in the event of a seizure  </a:t>
            </a:r>
          </a:p>
          <a:p>
            <a:pPr>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83205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  LAWS, POLICIES, AND PROCEDURES</a:t>
            </a:r>
            <a:br>
              <a:rPr lang="en-US" dirty="0"/>
            </a:br>
            <a:endParaRPr lang="en-US" dirty="0"/>
          </a:p>
        </p:txBody>
      </p:sp>
      <p:pic>
        <p:nvPicPr>
          <p:cNvPr id="4" name="Picture 3" descr="Picture of clipboard with check marks to indicate compliance" title="Laws, Policies and Procedures"/>
          <p:cNvPicPr/>
          <p:nvPr/>
        </p:nvPicPr>
        <p:blipFill>
          <a:blip r:embed="rId2">
            <a:extLst>
              <a:ext uri="{28A0092B-C50C-407E-A947-70E740481C1C}">
                <a14:useLocalDpi xmlns:a14="http://schemas.microsoft.com/office/drawing/2010/main" val="0"/>
              </a:ext>
            </a:extLst>
          </a:blip>
          <a:stretch>
            <a:fillRect/>
          </a:stretch>
        </p:blipFill>
        <p:spPr>
          <a:xfrm>
            <a:off x="5897743" y="3136174"/>
            <a:ext cx="2939415" cy="2849880"/>
          </a:xfrm>
          <a:prstGeom prst="rect">
            <a:avLst/>
          </a:prstGeom>
        </p:spPr>
      </p:pic>
    </p:spTree>
    <p:extLst>
      <p:ext uri="{BB962C8B-B14F-4D97-AF65-F5344CB8AC3E}">
        <p14:creationId xmlns:p14="http://schemas.microsoft.com/office/powerpoint/2010/main" val="3310642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rmAutofit fontScale="90000"/>
          </a:bodyPr>
          <a:lstStyle/>
          <a:p>
            <a:pPr marL="0" marR="0" hangingPunct="0">
              <a:spcBef>
                <a:spcPts val="0"/>
              </a:spcBef>
              <a:spcAft>
                <a:spcPts val="0"/>
              </a:spcAft>
            </a:pPr>
            <a:r>
              <a:rPr lang="en-US" b="1" dirty="0">
                <a:latin typeface="Times New Roman" panose="02020603050405020304" pitchFamily="18" charset="0"/>
                <a:ea typeface="Times New Roman" panose="02020603050405020304" pitchFamily="18" charset="0"/>
              </a:rPr>
              <a:t>VALTOCO</a:t>
            </a:r>
            <a:r>
              <a:rPr lang="en-US" b="1" baseline="30000" dirty="0">
                <a:latin typeface="Times New Roman" panose="02020603050405020304" pitchFamily="18"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(diazepam nasal spray)</a:t>
            </a:r>
            <a:br>
              <a:rPr lang="en-US" dirty="0">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Tree>
    <p:extLst>
      <p:ext uri="{BB962C8B-B14F-4D97-AF65-F5344CB8AC3E}">
        <p14:creationId xmlns:p14="http://schemas.microsoft.com/office/powerpoint/2010/main" val="36770016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17769243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lstStyle/>
          <a:p>
            <a:r>
              <a:rPr lang="en-US" dirty="0"/>
              <a:t>Important Safety Information</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16865101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How to administer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a:t>
            </a:r>
            <a:r>
              <a:rPr lang="en-US" baseline="30000" dirty="0" err="1">
                <a:solidFill>
                  <a:srgbClr val="7030A0"/>
                </a:solidFill>
              </a:rPr>
              <a:t>Neurelis</a:t>
            </a:r>
            <a:r>
              <a:rPr lang="en-US" baseline="30000" dirty="0">
                <a:solidFill>
                  <a:srgbClr val="7030A0"/>
                </a:solidFill>
              </a:rPr>
              <a:t>,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45994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Administer Clonazepam (</a:t>
            </a:r>
            <a:r>
              <a:rPr lang="en-US" b="1" dirty="0" err="1"/>
              <a:t>Klonopin</a:t>
            </a:r>
            <a:r>
              <a:rPr lang="en-US" b="1" dirty="0"/>
              <a:t>) </a:t>
            </a:r>
            <a:endParaRPr lang="en-US" dirty="0"/>
          </a:p>
        </p:txBody>
      </p:sp>
      <p:sp>
        <p:nvSpPr>
          <p:cNvPr id="3" name="Text Placeholder 2"/>
          <p:cNvSpPr>
            <a:spLocks noGrp="1"/>
          </p:cNvSpPr>
          <p:nvPr>
            <p:ph type="body" sz="quarter" idx="13"/>
          </p:nvPr>
        </p:nvSpPr>
        <p:spPr/>
        <p:txBody>
          <a:bodyPr>
            <a:normAutofit fontScale="55000" lnSpcReduction="20000"/>
          </a:bodyPr>
          <a:lstStyle/>
          <a:p>
            <a:pPr marL="742950" lvl="0" indent="-742950">
              <a:buFont typeface="+mj-lt"/>
              <a:buAutoNum type="arabicPeriod"/>
            </a:pPr>
            <a:r>
              <a:rPr lang="en-US" dirty="0"/>
              <a:t>Turn student on their side where they can’t fall</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Administer prescribed medication between seizures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pPr marL="0" lvl="0" indent="0">
              <a:buNone/>
            </a:pPr>
            <a:r>
              <a:rPr lang="en-US" dirty="0">
                <a:solidFill>
                  <a:srgbClr val="7030A0"/>
                </a:solidFill>
              </a:rPr>
              <a:t>Guidelines and picture used with permission from Epilepsy Foundation, </a:t>
            </a:r>
            <a:r>
              <a:rPr lang="en-US" i="1" dirty="0">
                <a:solidFill>
                  <a:srgbClr val="7030A0"/>
                </a:solidFill>
              </a:rPr>
              <a:t>Using Rescue Therapies in Epilepsy Care</a:t>
            </a:r>
            <a:endParaRPr lang="en-US" dirty="0">
              <a:solidFill>
                <a:srgbClr val="7030A0"/>
              </a:solidFill>
            </a:endParaRPr>
          </a:p>
        </p:txBody>
      </p:sp>
      <p:sp>
        <p:nvSpPr>
          <p:cNvPr id="4" name="Rectangle 3"/>
          <p:cNvSpPr/>
          <p:nvPr/>
        </p:nvSpPr>
        <p:spPr>
          <a:xfrm>
            <a:off x="555786" y="6305443"/>
            <a:ext cx="1344407" cy="369332"/>
          </a:xfrm>
          <a:prstGeom prst="rect">
            <a:avLst/>
          </a:prstGeom>
        </p:spPr>
        <p:txBody>
          <a:bodyPr wrap="none">
            <a:spAutoFit/>
          </a:bodyPr>
          <a:lstStyle/>
          <a:p>
            <a:r>
              <a:rPr lang="en-US" b="1" dirty="0">
                <a:solidFill>
                  <a:srgbClr val="FF6600"/>
                </a:solidFill>
              </a:rPr>
              <a:t>Handout 17</a:t>
            </a:r>
          </a:p>
        </p:txBody>
      </p:sp>
      <p:pic>
        <p:nvPicPr>
          <p:cNvPr id="5" name="Picture 4">
            <a:extLs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4824" y="1026327"/>
            <a:ext cx="1323975" cy="1102995"/>
          </a:xfrm>
          <a:prstGeom prst="rect">
            <a:avLst/>
          </a:prstGeom>
          <a:noFill/>
          <a:ln>
            <a:noFill/>
          </a:ln>
        </p:spPr>
      </p:pic>
    </p:spTree>
    <p:extLst>
      <p:ext uri="{BB962C8B-B14F-4D97-AF65-F5344CB8AC3E}">
        <p14:creationId xmlns:p14="http://schemas.microsoft.com/office/powerpoint/2010/main" val="23490313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 for 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2403050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fontScale="90000"/>
          </a:bodyPr>
          <a:lstStyle/>
          <a:p>
            <a:r>
              <a:rPr lang="en-US" dirty="0"/>
              <a:t>Midazolam 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403285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a:bodyPr>
          <a:lstStyle/>
          <a:p>
            <a:r>
              <a:rPr lang="en-US" sz="4400">
                <a:solidFill>
                  <a:schemeClr val="bg2">
                    <a:lumMod val="25000"/>
                  </a:schemeClr>
                </a:solidFill>
              </a:rPr>
              <a:t>Preparation for administration</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a:solidFill>
                  <a:schemeClr val="tx1">
                    <a:lumMod val="75000"/>
                    <a:lumOff val="25000"/>
                  </a:schemeClr>
                </a:solidFill>
              </a:rPr>
              <a:t>Attach Atomizer</a:t>
            </a:r>
          </a:p>
          <a:p>
            <a:pPr marL="400050" lvl="1" indent="0">
              <a:lnSpc>
                <a:spcPct val="90000"/>
              </a:lnSpc>
              <a:buNone/>
            </a:pPr>
            <a:r>
              <a:rPr lang="en-US" sz="200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a:solidFill>
                <a:schemeClr val="tx1">
                  <a:lumMod val="75000"/>
                  <a:lumOff val="25000"/>
                </a:schemeClr>
              </a:solidFill>
            </a:endParaRPr>
          </a:p>
          <a:p>
            <a:pPr marL="400050" lvl="1" indent="0">
              <a:lnSpc>
                <a:spcPct val="90000"/>
              </a:lnSpc>
              <a:buNone/>
            </a:pPr>
            <a:endParaRPr lang="en-US" sz="2000">
              <a:solidFill>
                <a:schemeClr val="tx1">
                  <a:lumMod val="75000"/>
                  <a:lumOff val="25000"/>
                </a:schemeClr>
              </a:solidFill>
            </a:endParaRPr>
          </a:p>
        </p:txBody>
      </p:sp>
      <p:pic>
        <p:nvPicPr>
          <p:cNvPr id="4" name="Picture 3" descr="Photo of syringe, nasal atomizer and vial">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33828050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a:solidFill>
                  <a:schemeClr val="bg2">
                    <a:lumMod val="25000"/>
                  </a:schemeClr>
                </a:solidFill>
              </a:rPr>
              <a:t>Administration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578016"/>
            <a:ext cx="4297680" cy="4918317"/>
          </a:xfrm>
          <a:prstGeom prst="rect">
            <a:avLst/>
          </a:prstGeom>
        </p:spPr>
        <p:txBody>
          <a:bodyPr>
            <a:normAutofit lnSpcReduction="10000"/>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r>
              <a:rPr lang="en-US" sz="2000" dirty="0">
                <a:solidFill>
                  <a:srgbClr val="FF0000"/>
                </a:solidFill>
              </a:rPr>
              <a:t>Handout 19</a:t>
            </a:r>
          </a:p>
          <a:p>
            <a:pPr>
              <a:lnSpc>
                <a:spcPct val="90000"/>
              </a:lnSpc>
            </a:pPr>
            <a:endParaRPr lang="en-US" sz="2000" dirty="0">
              <a:solidFill>
                <a:schemeClr val="tx1">
                  <a:lumMod val="75000"/>
                  <a:lumOff val="25000"/>
                </a:schemeClr>
              </a:solidFill>
            </a:endParaRPr>
          </a:p>
        </p:txBody>
      </p:sp>
      <p:pic>
        <p:nvPicPr>
          <p:cNvPr id="4" name="Picture 3" descr="How to administer nasal midazolam">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reference source">
            <a:extLst>
              <a:ext uri="{FF2B5EF4-FFF2-40B4-BE49-F238E27FC236}">
                <a16:creationId xmlns:a16="http://schemas.microsoft.com/office/drawing/2014/main" id="{C38EB256-35B4-41DD-A601-C96DDCEB3964}"/>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14328417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a:bodyPr>
          <a:lstStyle/>
          <a:p>
            <a:r>
              <a:rPr lang="en-US" dirty="0" err="1"/>
              <a:t>Nayzilam</a:t>
            </a:r>
            <a:r>
              <a:rPr lang="en-US" dirty="0"/>
              <a:t> (midazolam)</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FDA approved for ages 12 and above</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673795156"/>
      </p:ext>
    </p:extLst>
  </p:cSld>
  <p:clrMapOvr>
    <a:masterClrMapping/>
  </p:clrMapOvr>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2021-06-11T04:00:00+00:00</Accessibility_x0020_Target_x0020_Date>
    <Application_x0020_Status xmlns="3a62de7d-ba57-4f43-9dae-9623ba637be0" xsi:nil="true"/>
    <Accessibility_x0020_Audit_x0020_Date xmlns="3a62de7d-ba57-4f43-9dae-9623ba637be0">2021-06-11T04:00:00+00:00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2021-06-11T04:00:00+00:00</Publication_x0020_Date>
    <Audience1 xmlns="3a62de7d-ba57-4f43-9dae-9623ba637be0"/>
    <_dlc_DocId xmlns="3a62de7d-ba57-4f43-9dae-9623ba637be0">KYED-112-506</_dlc_DocId>
    <_dlc_DocIdUrl xmlns="3a62de7d-ba57-4f43-9dae-9623ba637be0">
      <Url>https://www.education.ky.gov/districts/SHS/_layouts/15/DocIdRedir.aspx?ID=KYED-112-506</Url>
      <Description>KYED-112-506</Description>
    </_dlc_DocIdUrl>
  </documentManagement>
</p:properties>
</file>

<file path=customXml/itemProps1.xml><?xml version="1.0" encoding="utf-8"?>
<ds:datastoreItem xmlns:ds="http://schemas.openxmlformats.org/officeDocument/2006/customXml" ds:itemID="{FD219EEC-99F0-487C-BDC8-D73713FD8519}"/>
</file>

<file path=customXml/itemProps2.xml><?xml version="1.0" encoding="utf-8"?>
<ds:datastoreItem xmlns:ds="http://schemas.openxmlformats.org/officeDocument/2006/customXml" ds:itemID="{824BD114-BF5A-45BD-A048-6EAA6247C652}"/>
</file>

<file path=customXml/itemProps3.xml><?xml version="1.0" encoding="utf-8"?>
<ds:datastoreItem xmlns:ds="http://schemas.openxmlformats.org/officeDocument/2006/customXml" ds:itemID="{66D0B7E9-B571-4547-BD27-67817D8801E0}"/>
</file>

<file path=customXml/itemProps4.xml><?xml version="1.0" encoding="utf-8"?>
<ds:datastoreItem xmlns:ds="http://schemas.openxmlformats.org/officeDocument/2006/customXml" ds:itemID="{086C4B27-06E8-44FB-9F33-AA4C05ACC0A9}"/>
</file>

<file path=docProps/app.xml><?xml version="1.0" encoding="utf-8"?>
<Properties xmlns="http://schemas.openxmlformats.org/officeDocument/2006/extended-properties" xmlns:vt="http://schemas.openxmlformats.org/officeDocument/2006/docPropsVTypes">
  <Template>KDE</Template>
  <TotalTime>2039</TotalTime>
  <Words>16798</Words>
  <Application>Microsoft Office PowerPoint</Application>
  <PresentationFormat>Widescreen</PresentationFormat>
  <Paragraphs>1692</Paragraphs>
  <Slides>188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188</vt:i4>
      </vt:variant>
    </vt:vector>
  </HeadingPairs>
  <TitlesOfParts>
    <vt:vector size="198" baseType="lpstr">
      <vt:lpstr>Arial</vt:lpstr>
      <vt:lpstr>Calibri</vt:lpstr>
      <vt:lpstr>Calibri Light</vt:lpstr>
      <vt:lpstr>Franklin Gothic Medium</vt:lpstr>
      <vt:lpstr>Georgia</vt:lpstr>
      <vt:lpstr>Times New Roman</vt:lpstr>
      <vt:lpstr>Wingdings</vt:lpstr>
      <vt:lpstr>Wingdings 2</vt:lpstr>
      <vt:lpstr>Wingdings 3</vt:lpstr>
      <vt:lpstr>KDE</vt:lpstr>
      <vt:lpstr>KDE Medication Administration for Unlicensed School Personnel (Regular and Emergency)</vt:lpstr>
      <vt:lpstr>Kentucky Department of Education </vt:lpstr>
      <vt:lpstr>ACKNOWLEDGEMENT </vt:lpstr>
      <vt:lpstr>Course Objectives </vt:lpstr>
      <vt:lpstr>Course Goals</vt:lpstr>
      <vt:lpstr>Recommended Individuals</vt:lpstr>
      <vt:lpstr>Course Description </vt:lpstr>
      <vt:lpstr>Medication Administration Competency Verification </vt:lpstr>
      <vt:lpstr>MODULE I:  LAWS, POLICIES, AND PROCEDURES </vt:lpstr>
      <vt:lpstr>The Family Educational Rights and Privacy Act (FERPA) </vt:lpstr>
      <vt:lpstr>Laws Related to Medication Administration </vt:lpstr>
      <vt:lpstr>Who Can Prescribe Medicine?</vt:lpstr>
      <vt:lpstr>School Nurse </vt:lpstr>
      <vt:lpstr>Advanced Practice Registered Nursing (APRN) </vt:lpstr>
      <vt:lpstr>Registered Nursing Practice  </vt:lpstr>
      <vt:lpstr>Licensed Practical Nursing Practice  </vt:lpstr>
      <vt:lpstr>Administering Medication</vt:lpstr>
      <vt:lpstr>Different Educational Preparation</vt:lpstr>
      <vt:lpstr>KBN Legal Authority</vt:lpstr>
      <vt:lpstr>Kentucky Administrative Regulation</vt:lpstr>
      <vt:lpstr>Course Completion</vt:lpstr>
      <vt:lpstr>Role of Unlicensed Personnel in Medication Administration</vt:lpstr>
      <vt:lpstr>Accepting Delegation</vt:lpstr>
      <vt:lpstr>Consent to Delegate</vt:lpstr>
      <vt:lpstr>Confidentiality and Privacy </vt:lpstr>
      <vt:lpstr>Other Legal Considerations in Medication Administration </vt:lpstr>
      <vt:lpstr>NASN</vt:lpstr>
      <vt:lpstr>Administration of Medication </vt:lpstr>
      <vt:lpstr>Non-prescribed/Over the Counter (OTC) medication  </vt:lpstr>
      <vt:lpstr>Student Self-Medication  </vt:lpstr>
      <vt:lpstr>Medication Safety </vt:lpstr>
      <vt:lpstr>Changes in Medication </vt:lpstr>
      <vt:lpstr>Storage and Disposal of Medications </vt:lpstr>
      <vt:lpstr>Medication No Longer Needed</vt:lpstr>
      <vt:lpstr>Field Trip Medication Administration </vt:lpstr>
      <vt:lpstr>KentuckylLwKRS 156.502 and KRS 158.838</vt:lpstr>
      <vt:lpstr>Refusal of Medications</vt:lpstr>
      <vt:lpstr>Refusal to take Prescribed Meds</vt:lpstr>
      <vt:lpstr>Medication Admin Record</vt:lpstr>
      <vt:lpstr>Medication Errors </vt:lpstr>
      <vt:lpstr>Adverse Reactions</vt:lpstr>
      <vt:lpstr>Prevent Medication Errors</vt:lpstr>
      <vt:lpstr>If Error Occurs</vt:lpstr>
      <vt:lpstr>Poison Control Center Contact</vt:lpstr>
      <vt:lpstr>SAMPLE Medication Administration Incident Report Form </vt:lpstr>
      <vt:lpstr>MODULE I:  Practice Test Page 1</vt:lpstr>
      <vt:lpstr>MODULE I:  Practice Test Page 2</vt:lpstr>
      <vt:lpstr>MODULE I:  Practice Test Page 3 </vt:lpstr>
      <vt:lpstr>MODULE I:  Practice Test Page 4 </vt:lpstr>
      <vt:lpstr>MODULE II:  ADMINISTRATION OF MEDICATIONS </vt:lpstr>
      <vt:lpstr>Classification of Medications </vt:lpstr>
      <vt:lpstr>Prescribed Medication Administered at School</vt:lpstr>
      <vt:lpstr>Controlled/scheduled medications </vt:lpstr>
      <vt:lpstr>Handling of Controlled Medicine</vt:lpstr>
      <vt:lpstr>Non-controlled/Scheduled Medications </vt:lpstr>
      <vt:lpstr>Over the Counter (OTC) Medications </vt:lpstr>
      <vt:lpstr>Medication Classifications </vt:lpstr>
      <vt:lpstr>Understanding Effects of Medications/Adverse Drug Effects </vt:lpstr>
      <vt:lpstr>Adverse Effects of Medication</vt:lpstr>
      <vt:lpstr>Observe Student</vt:lpstr>
      <vt:lpstr>Allergic Reactions</vt:lpstr>
      <vt:lpstr>Anaphylaxis</vt:lpstr>
      <vt:lpstr>Various Forms of Medication Administration </vt:lpstr>
      <vt:lpstr>Oral Medication Administration</vt:lpstr>
      <vt:lpstr>Oral Medication </vt:lpstr>
      <vt:lpstr>Oral disintegrating tablets</vt:lpstr>
      <vt:lpstr>Capsules</vt:lpstr>
      <vt:lpstr>Syrups and elixirs</vt:lpstr>
      <vt:lpstr>Liquid Medication or Syrup</vt:lpstr>
      <vt:lpstr>Oral Medication Dosage</vt:lpstr>
      <vt:lpstr>Eye Drops and Eye Ointment</vt:lpstr>
      <vt:lpstr>Ear Drops</vt:lpstr>
      <vt:lpstr>Topical </vt:lpstr>
      <vt:lpstr>Topical Ointment or Creams </vt:lpstr>
      <vt:lpstr>Inhalers and Nebulizers</vt:lpstr>
      <vt:lpstr>Nasal Spray/Inhaler </vt:lpstr>
      <vt:lpstr>Nasal Spray </vt:lpstr>
      <vt:lpstr>Metered Dose Inhalers (MDI) </vt:lpstr>
      <vt:lpstr>Insulin Administration </vt:lpstr>
      <vt:lpstr>Medications for life-threatening emergencies </vt:lpstr>
      <vt:lpstr>Epipen</vt:lpstr>
      <vt:lpstr>Glucagon</vt:lpstr>
      <vt:lpstr>How to Administer Injectable Glucagon</vt:lpstr>
      <vt:lpstr>Basqsimi (Glucagon) Nasal Powder</vt:lpstr>
      <vt:lpstr>Administering Baqsimi (glucagon)™ Nasal Powder</vt:lpstr>
      <vt:lpstr>How to Administer an EpiPen </vt:lpstr>
      <vt:lpstr>Narcan</vt:lpstr>
      <vt:lpstr>How to Administer Narcan (Naloxone)</vt:lpstr>
      <vt:lpstr>Diastat</vt:lpstr>
      <vt:lpstr>VALTOCO® (diazepam nasal spray) </vt:lpstr>
      <vt:lpstr>Valtoco®</vt:lpstr>
      <vt:lpstr>Important Safety Information</vt:lpstr>
      <vt:lpstr>How to administer Valtoco®</vt:lpstr>
      <vt:lpstr>How to Administer Clonazepam (Klonopin) </vt:lpstr>
      <vt:lpstr>Midazolam for Seizure Rescue</vt:lpstr>
      <vt:lpstr>Midazolam safety concerns and side effects</vt:lpstr>
      <vt:lpstr>Preparation for administration</vt:lpstr>
      <vt:lpstr>Administration </vt:lpstr>
      <vt:lpstr>Nayzilam (midazolam)</vt:lpstr>
      <vt:lpstr>How to administer Nayzilam (Midazolam)</vt:lpstr>
      <vt:lpstr>Handling Medication </vt:lpstr>
      <vt:lpstr>Hand Washing Steps </vt:lpstr>
      <vt:lpstr>How to Avoid Touching the Medication </vt:lpstr>
      <vt:lpstr>Cutting or Crushing Tablets </vt:lpstr>
      <vt:lpstr>Measuring Liquid Medication </vt:lpstr>
      <vt:lpstr>Administering Medication Safely </vt:lpstr>
      <vt:lpstr>Six Rights of Medication Administration </vt:lpstr>
      <vt:lpstr>Prescription Label Information   </vt:lpstr>
      <vt:lpstr>Procedure for Administering Medications </vt:lpstr>
      <vt:lpstr>Medication Errors part 2 </vt:lpstr>
      <vt:lpstr>Refusal of Medications </vt:lpstr>
      <vt:lpstr>Best Practice</vt:lpstr>
      <vt:lpstr>Record Keeping</vt:lpstr>
      <vt:lpstr>Compare Information</vt:lpstr>
      <vt:lpstr>Medication Record</vt:lpstr>
      <vt:lpstr>Sample Student Medication Log</vt:lpstr>
      <vt:lpstr>Kentucky Student Information  System</vt:lpstr>
      <vt:lpstr>Module II:  Practice Test Page 1</vt:lpstr>
      <vt:lpstr>Module II:  Practice Test Page 2</vt:lpstr>
      <vt:lpstr>Module II:  Practice Test Page 3</vt:lpstr>
      <vt:lpstr>Module III: Emergency Medications</vt:lpstr>
      <vt:lpstr>Emergency Medication Administration</vt:lpstr>
      <vt:lpstr>Glucagon® for Hypoglycemia</vt:lpstr>
      <vt:lpstr>Extremely Low Blood Sugar</vt:lpstr>
      <vt:lpstr>Hypoglycemia symptoms </vt:lpstr>
      <vt:lpstr>Student Showing Signs</vt:lpstr>
      <vt:lpstr>Glucagon® is a life-saving injectable hormone </vt:lpstr>
      <vt:lpstr>Parent Responsibility - Glucagon</vt:lpstr>
      <vt:lpstr>Glucagon Kit</vt:lpstr>
      <vt:lpstr>Administering Glucagon</vt:lpstr>
      <vt:lpstr>Basqsimi Nasal Powder</vt:lpstr>
      <vt:lpstr>Administering Baqsimi™ Nasal Powder</vt:lpstr>
      <vt:lpstr>Epinephrine for Anaphylaxis </vt:lpstr>
      <vt:lpstr>Severity of Allergic Reaction</vt:lpstr>
      <vt:lpstr>Severe Allergic Reactions</vt:lpstr>
      <vt:lpstr>EpiPen Prescribed Medication</vt:lpstr>
      <vt:lpstr>Storage of EpiPen</vt:lpstr>
      <vt:lpstr>Administering EpiPen </vt:lpstr>
      <vt:lpstr>AUVI-Q Epinephrine Auto-Injector </vt:lpstr>
      <vt:lpstr>Medications for Seizures</vt:lpstr>
      <vt:lpstr>Seizures</vt:lpstr>
      <vt:lpstr>Seizure symptoms </vt:lpstr>
      <vt:lpstr>Achieve Good Seizure Control </vt:lpstr>
      <vt:lpstr>Priorities During a Seizure </vt:lpstr>
      <vt:lpstr>Seizure Emergency Action Plan</vt:lpstr>
      <vt:lpstr>How to Administer Diastat® AcuDial</vt:lpstr>
      <vt:lpstr>Video Demonstration</vt:lpstr>
      <vt:lpstr>Dial and Lock Reminder </vt:lpstr>
      <vt:lpstr>What should you do if you don't see the green "READY" band?</vt:lpstr>
      <vt:lpstr>Approved by FDA</vt:lpstr>
      <vt:lpstr>VALTOCO® (nasal spray) </vt:lpstr>
      <vt:lpstr>All about Valtoco®</vt:lpstr>
      <vt:lpstr>Administering Valtoco®</vt:lpstr>
      <vt:lpstr>Important Safety Information Regarding Valtoco</vt:lpstr>
      <vt:lpstr>Midazolam-Seizure Rescue</vt:lpstr>
      <vt:lpstr>Safety concerns and side effects</vt:lpstr>
      <vt:lpstr>Preparation for administration of midazolam</vt:lpstr>
      <vt:lpstr>Administration of midazolam </vt:lpstr>
      <vt:lpstr>Nayzilam (midazolam) for seizure rescue</vt:lpstr>
      <vt:lpstr>How to administer Nayzilam</vt:lpstr>
      <vt:lpstr>Klonopin (Clonazepam)</vt:lpstr>
      <vt:lpstr>How to administer Klonopin (Clonazepam) oral disintegrating tablet (wafer)   </vt:lpstr>
      <vt:lpstr>Narcan (naloxone) for Opioid Overdose</vt:lpstr>
      <vt:lpstr>Most commonly Abused Prescription Drugs</vt:lpstr>
      <vt:lpstr>Reasons for Abuse</vt:lpstr>
      <vt:lpstr>The Opioid Epidemic </vt:lpstr>
      <vt:lpstr>Difference in Overdose and High</vt:lpstr>
      <vt:lpstr>Preventing an Opioid Overdose from Becoming Fatal </vt:lpstr>
      <vt:lpstr>Responding to an Opioid Overdose </vt:lpstr>
      <vt:lpstr>IMMEDIATE MEDICAL ATTENTION</vt:lpstr>
      <vt:lpstr>Respond</vt:lpstr>
      <vt:lpstr>After Administering Narcan</vt:lpstr>
      <vt:lpstr>Transport to the Nearest Facility</vt:lpstr>
      <vt:lpstr>Module III:  Practice Test Page 1 </vt:lpstr>
      <vt:lpstr>Module III:  Practice Test Page 2</vt:lpstr>
      <vt:lpstr>Module III:  Practice Test Page 3</vt:lpstr>
      <vt:lpstr>Module IV: Local School District Policies and Procedures </vt:lpstr>
      <vt:lpstr>Local School District Policies and Procedures</vt:lpstr>
      <vt:lpstr>Local school district policies </vt:lpstr>
      <vt:lpstr>Other Local School District Policies</vt:lpstr>
      <vt:lpstr>Module IV:  Practice Test Page 1</vt:lpstr>
      <vt:lpstr>Module IV:  Practice Test Page 2</vt:lpstr>
      <vt:lpstr>Appendix </vt:lpstr>
      <vt:lpstr>Appendix 1 </vt:lpstr>
      <vt:lpstr>Common Medication  Abbreviations </vt:lpstr>
      <vt:lpstr>Glossary of Medical Terms  </vt:lpstr>
      <vt:lpstr>Glossary of Medical Terms</vt:lpstr>
      <vt:lpstr>Glossary of Medical Terms Page 2</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Medication</dc:title>
  <dc:creator>Devine, Ronda - Division of District Support</dc:creator>
  <cp:lastModifiedBy>McDonald, Angela - Division of District Support</cp:lastModifiedBy>
  <cp:revision>56</cp:revision>
  <dcterms:created xsi:type="dcterms:W3CDTF">2019-03-21T17:35:33Z</dcterms:created>
  <dcterms:modified xsi:type="dcterms:W3CDTF">2021-06-09T18:01:14Z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69b18da4-e10a-4f9a-a5e2-fade967f5582</vt:lpwstr>
  </property>
</Properties>
</file>