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73" r:id="rId6"/>
    <p:sldId id="268" r:id="rId7"/>
    <p:sldId id="263" r:id="rId8"/>
    <p:sldId id="269" r:id="rId9"/>
    <p:sldId id="257" r:id="rId10"/>
    <p:sldId id="272" r:id="rId11"/>
    <p:sldId id="258" r:id="rId12"/>
    <p:sldId id="261" r:id="rId13"/>
    <p:sldId id="260" r:id="rId14"/>
    <p:sldId id="259" r:id="rId15"/>
    <p:sldId id="264" r:id="rId16"/>
    <p:sldId id="274" r:id="rId17"/>
    <p:sldId id="265" r:id="rId18"/>
    <p:sldId id="266" r:id="rId19"/>
    <p:sldId id="270" r:id="rId20"/>
    <p:sldId id="262" r:id="rId21"/>
    <p:sldId id="267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lind Turner" initials="RT" lastIdx="6" clrIdx="0">
    <p:extLst>
      <p:ext uri="{19B8F6BF-5375-455C-9EA6-DF929625EA0E}">
        <p15:presenceInfo xmlns:p15="http://schemas.microsoft.com/office/powerpoint/2012/main" userId="S::rosalind.turner@education.ky.gov::7c9c7ca7-1d99-46ec-ad67-a660f1da40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9"/>
    <a:srgbClr val="0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70453-5904-4DF2-8CAA-76F2916B51F1}" v="1" dt="2022-01-06T15:46:30.559"/>
    <p1510:client id="{4E6DAC1B-71BE-4199-AA29-A56ECBFDCF8E}" v="4" dt="2022-01-06T17:01:31.881"/>
    <p1510:client id="{53600EF8-8D45-400D-89C6-81EBD22BAB9F}" v="28" dt="2022-01-06T17:03:28.218"/>
    <p1510:client id="{69EACF72-D4FA-4A21-B735-177E27C437F7}" v="21" dt="2022-01-06T16:06:53.501"/>
    <p1510:client id="{70EA44A2-28F0-41AC-B316-59623AE8F720}" v="20" dt="2022-01-06T15:52:29.751"/>
    <p1510:client id="{95F26995-4E87-459A-B92A-B61035289129}" v="74" dt="2022-01-06T15:57:35.080"/>
    <p1510:client id="{D58B49E4-F3DB-474B-8A8B-5C60D43537FF}" v="3" dt="2022-01-06T15:45:45.553"/>
    <p1510:client id="{FD07E8BC-DFCC-48F5-AA72-FC6D0DBEFA4A}" v="1" dt="2021-12-10T19:05:55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16F6-3A3A-4C21-82F1-0391209DF7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260A4-6093-4BE1-9EA9-C231359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NASN </a:t>
            </a:r>
            <a:r>
              <a:rPr lang="en-US" err="1"/>
              <a:t>websight</a:t>
            </a:r>
            <a:r>
              <a:rPr lang="en-US"/>
              <a:t> has all kinds of resources worth looking 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School districts should have an employee who oversees school safety.  At least one school nurse should be part of the district’s safety team.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3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Emergency Procedure Guide could be a flip chart where procedures are reviewed at least every 5 years by gathering a community team CONSISTING OF BUT NOT LIMITED TO EMS, police, BOTH LOCAL AND STATE, local pharmacy representative, facility management staff, transportation representative as well as guidance counselor and school nurse.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Remember, phones may not be working, how will you communicate with others, radios, walkie talkies, etc.?</a:t>
            </a:r>
          </a:p>
          <a:p>
            <a:r>
              <a:rPr lang="en-US"/>
              <a:t>Very likely that Infinite Campus may not be available, how to access student health records and consents.  What if some students are re-located to another school.  How will you access their health records if needed?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plan for relocation of students if needed?  Who will need a handicapped bus?  What supplies and/or medications will be needed for those students?  Who needs to travel with or stay with those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9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Epinephrine and Narcan if approved by district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5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“Emergency Box” Inventory Checklist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9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260A4-6093-4BE1-9EA9-C231359F8B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174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rvice_do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CPR_mask_2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wling.com/blog/2011/09/emergency-preparedness-part-2-all-of-the-basics-for-disasters/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fs.ky.gov/agencies/dph/dphps/phpb/Pages/default.aspx" TargetMode="External"/><Relationship Id="rId2" Type="http://schemas.openxmlformats.org/officeDocument/2006/relationships/hyperlink" Target="https://education.ky.gov/districts/SHS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n.org/advocacy/professional-practice-documents/position-statements/ps-emergency-preparedness" TargetMode="External"/><Relationship Id="rId5" Type="http://schemas.openxmlformats.org/officeDocument/2006/relationships/hyperlink" Target="http://www.kycss.org/emp/Home/EmerRevCol.pdf" TargetMode="External"/><Relationship Id="rId4" Type="http://schemas.openxmlformats.org/officeDocument/2006/relationships/hyperlink" Target="https://www.cdc.gov/childrenindisasters/school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plan" TargetMode="External"/><Relationship Id="rId2" Type="http://schemas.openxmlformats.org/officeDocument/2006/relationships/hyperlink" Target="https://www.accreditedschoolsonline.org/resources/emergency-preparedness-in-scho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ms.ed.gov/K12EvacAnnex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alicote@education.ky.gov" TargetMode="External"/><Relationship Id="rId2" Type="http://schemas.openxmlformats.org/officeDocument/2006/relationships/hyperlink" Target="mailto:Angela.Mcdonald@education.ky.gov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n.org/advocacy/professional-practice-documents/position-statements/ps-emergency-preparedn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ycss.org/emp/Home/EmerRevCol-fillable-Appendix-D.pdf" TargetMode="External"/><Relationship Id="rId2" Type="http://schemas.openxmlformats.org/officeDocument/2006/relationships/hyperlink" Target="https://apps.legislature.ky.gov/law/statutes/statute.aspx?id=498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143744" cy="1867725"/>
          </a:xfrm>
        </p:spPr>
        <p:txBody>
          <a:bodyPr>
            <a:normAutofit fontScale="90000"/>
          </a:bodyPr>
          <a:lstStyle/>
          <a:p>
            <a:pPr algn="r"/>
            <a:br>
              <a:rPr lang="en-US"/>
            </a:br>
            <a:r>
              <a:rPr lang="en-US"/>
              <a:t>Emergency Preparedness</a:t>
            </a:r>
            <a:br>
              <a:rPr lang="en-US"/>
            </a:br>
            <a:r>
              <a:rPr lang="en-US"/>
              <a:t>School Crisis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04" y="3235150"/>
            <a:ext cx="9144000" cy="19756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/>
            <a:r>
              <a:rPr lang="en-US"/>
              <a:t>Angie McDonald ADN, RN, NASSNC</a:t>
            </a:r>
          </a:p>
          <a:p>
            <a:pPr algn="r"/>
            <a:r>
              <a:rPr lang="en-US"/>
              <a:t>KDE State School Nurse Consultant</a:t>
            </a:r>
          </a:p>
          <a:p>
            <a:pPr algn="r"/>
            <a:r>
              <a:rPr lang="en-US"/>
              <a:t>Michelle Malicote BSN, RN, NASSNC</a:t>
            </a:r>
          </a:p>
          <a:p>
            <a:pPr algn="r"/>
            <a:r>
              <a:rPr lang="en-US"/>
              <a:t>KDPH School Health Branch Manager</a:t>
            </a:r>
          </a:p>
          <a:p>
            <a:pPr algn="r"/>
            <a:r>
              <a:rPr lang="en-US"/>
              <a:t>2022</a:t>
            </a:r>
          </a:p>
          <a:p>
            <a:pPr algn="r"/>
            <a:endParaRPr lang="en-US"/>
          </a:p>
          <a:p>
            <a:pPr algn="r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ED62-681E-4AC5-A27E-D9DDA4AF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en-US"/>
              <a:t>Other Ways to Prepare: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0B83-0770-435F-9C95-A1F81B04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52526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Practice emergency drills</a:t>
            </a:r>
          </a:p>
          <a:p>
            <a:r>
              <a:rPr lang="en-US"/>
              <a:t>Test communication plan</a:t>
            </a:r>
          </a:p>
          <a:p>
            <a:r>
              <a:rPr lang="en-US"/>
              <a:t>Plan to account for all persons</a:t>
            </a:r>
          </a:p>
          <a:p>
            <a:r>
              <a:rPr lang="en-US"/>
              <a:t>How are you going to communicate? Cell phone, text, walkie-talkie, etc.</a:t>
            </a:r>
          </a:p>
          <a:p>
            <a:r>
              <a:rPr lang="en-US"/>
              <a:t>Family reunification plan</a:t>
            </a:r>
          </a:p>
          <a:p>
            <a:r>
              <a:rPr lang="en-US"/>
              <a:t>Recovery phase: debriefing for staff and students</a:t>
            </a:r>
          </a:p>
          <a:p>
            <a:r>
              <a:rPr lang="en-US"/>
              <a:t>Safeguard student rosters / documents</a:t>
            </a:r>
          </a:p>
          <a:p>
            <a:r>
              <a:rPr lang="en-US"/>
              <a:t>Plan with other school nurses in your district if applicable</a:t>
            </a:r>
          </a:p>
          <a:p>
            <a:r>
              <a:rPr lang="en-US"/>
              <a:t>Assemble or update supplies</a:t>
            </a:r>
          </a:p>
          <a:p>
            <a:r>
              <a:rPr lang="en-US"/>
              <a:t>Develop personal family / household communication plan</a:t>
            </a:r>
          </a:p>
          <a:p>
            <a:r>
              <a:rPr lang="en-US"/>
              <a:t>Seek professional development to address skills related to emergencies, triage and providing emergency care</a:t>
            </a:r>
          </a:p>
          <a:p>
            <a:r>
              <a:rPr lang="en-US"/>
              <a:t>Access to student health information in the event of power or internet outages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Picture 6" descr="&quot; &quot;">
            <a:extLst>
              <a:ext uri="{FF2B5EF4-FFF2-40B4-BE49-F238E27FC236}">
                <a16:creationId xmlns:a16="http://schemas.microsoft.com/office/drawing/2014/main" id="{2F732D89-3DA6-4598-A46E-C55D764A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82110">
            <a:off x="8828315" y="1175657"/>
            <a:ext cx="342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73FF-656B-48B8-B7D2-0D98BEB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specific needs of your school: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FD10-26C4-4F9B-B068-37592140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199"/>
            <a:ext cx="10515600" cy="398678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Different ages of members within your school</a:t>
            </a:r>
          </a:p>
          <a:p>
            <a:r>
              <a:rPr lang="en-US"/>
              <a:t>Responsibilities for assisting others</a:t>
            </a:r>
          </a:p>
          <a:p>
            <a:r>
              <a:rPr lang="en-US"/>
              <a:t>Locations frequented</a:t>
            </a:r>
          </a:p>
          <a:p>
            <a:r>
              <a:rPr lang="en-US"/>
              <a:t>Dietary needs</a:t>
            </a:r>
          </a:p>
          <a:p>
            <a:r>
              <a:rPr lang="en-US"/>
              <a:t>Languages spoken</a:t>
            </a:r>
          </a:p>
          <a:p>
            <a:r>
              <a:rPr lang="en-US"/>
              <a:t>Cultural and religious considerations</a:t>
            </a:r>
          </a:p>
          <a:p>
            <a:r>
              <a:rPr lang="en-US"/>
              <a:t>Medical needs including prescriptions and equipment</a:t>
            </a:r>
          </a:p>
          <a:p>
            <a:r>
              <a:rPr lang="en-US"/>
              <a:t>Disabilities or access and functional needs including devices and equipment</a:t>
            </a:r>
          </a:p>
          <a:p>
            <a:r>
              <a:rPr lang="en-US"/>
              <a:t>Pets or service animals</a:t>
            </a:r>
          </a:p>
          <a:p>
            <a:endParaRPr lang="en-US"/>
          </a:p>
        </p:txBody>
      </p:sp>
      <p:pic>
        <p:nvPicPr>
          <p:cNvPr id="5" name="Picture 4" descr="&quot; &quot;">
            <a:extLst>
              <a:ext uri="{FF2B5EF4-FFF2-40B4-BE49-F238E27FC236}">
                <a16:creationId xmlns:a16="http://schemas.microsoft.com/office/drawing/2014/main" id="{87AE5620-F3C5-4070-9758-99E5C899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0165" y="1880616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248F-97DF-4E85-9763-4FC7C25B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“Emergency Box” example of inventory: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E9C94-C8B8-4EF5-8132-E02B0DB9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913"/>
            <a:ext cx="10515600" cy="41513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•	Two EPIPENS (one) 0.15mg and (one) 0.3mg with standing order in 	baggie</a:t>
            </a:r>
          </a:p>
          <a:p>
            <a:r>
              <a:rPr lang="en-US"/>
              <a:t>        NARCAN (two) with standing order in baggie (if applicable)</a:t>
            </a:r>
          </a:p>
          <a:p>
            <a:pPr marL="0" indent="0">
              <a:buNone/>
            </a:pPr>
            <a:r>
              <a:rPr lang="en-US"/>
              <a:t>•	One flashlight with (two) D batteries and extra (two more) D batteries</a:t>
            </a:r>
          </a:p>
          <a:p>
            <a:pPr marL="0" indent="0">
              <a:buNone/>
            </a:pPr>
            <a:r>
              <a:rPr lang="en-US"/>
              <a:t>•	One stethoscope</a:t>
            </a:r>
          </a:p>
          <a:p>
            <a:pPr marL="0" indent="0">
              <a:buNone/>
            </a:pPr>
            <a:r>
              <a:rPr lang="en-US"/>
              <a:t>•	Eight ammonia inhalants</a:t>
            </a:r>
          </a:p>
          <a:p>
            <a:pPr marL="0" indent="0">
              <a:buNone/>
            </a:pPr>
            <a:r>
              <a:rPr lang="en-US"/>
              <a:t>•	One CPR mask</a:t>
            </a:r>
          </a:p>
          <a:p>
            <a:pPr marL="0" indent="0">
              <a:buNone/>
            </a:pPr>
            <a:r>
              <a:rPr lang="en-US"/>
              <a:t>•	One glucose gel</a:t>
            </a:r>
          </a:p>
          <a:p>
            <a:pPr marL="0" indent="0">
              <a:buNone/>
            </a:pPr>
            <a:r>
              <a:rPr lang="en-US"/>
              <a:t>•	One hand sanitizer</a:t>
            </a:r>
          </a:p>
          <a:p>
            <a:pPr marL="0" indent="0">
              <a:buNone/>
            </a:pPr>
            <a:r>
              <a:rPr lang="en-US"/>
              <a:t>•	Baggie with gloves</a:t>
            </a:r>
          </a:p>
          <a:p>
            <a:endParaRPr lang="en-US"/>
          </a:p>
        </p:txBody>
      </p:sp>
      <p:pic>
        <p:nvPicPr>
          <p:cNvPr id="5" name="Picture 4" descr="&quot; &quot;">
            <a:extLst>
              <a:ext uri="{FF2B5EF4-FFF2-40B4-BE49-F238E27FC236}">
                <a16:creationId xmlns:a16="http://schemas.microsoft.com/office/drawing/2014/main" id="{83AEEB4B-E69F-4E82-81DF-9DE745512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87838" y="3429000"/>
            <a:ext cx="2327487" cy="17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1F5AB-DE90-45AF-97B2-48281FB0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Emergency</a:t>
            </a:r>
            <a:r>
              <a:rPr lang="en-US" sz="4800">
                <a:solidFill>
                  <a:srgbClr val="FFFFFF"/>
                </a:solidFill>
              </a:rPr>
              <a:t> – Medication  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Cart: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541086E0-7B90-4153-99CC-0497E4512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627" y="492573"/>
            <a:ext cx="468993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mergency Box Example of Inventory">
            <a:extLst>
              <a:ext uri="{FF2B5EF4-FFF2-40B4-BE49-F238E27FC236}">
                <a16:creationId xmlns:a16="http://schemas.microsoft.com/office/drawing/2014/main" id="{A5BC1608-DEC2-471F-AA92-E206E7B3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29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“Emergency Box” example of inventory (cont.):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 descr="Emergency Box Example of Inventory">
            <a:extLst>
              <a:ext uri="{FF2B5EF4-FFF2-40B4-BE49-F238E27FC236}">
                <a16:creationId xmlns:a16="http://schemas.microsoft.com/office/drawing/2014/main" id="{60CA9CE0-0C00-4DE3-9F6F-7ACE7819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465"/>
            <a:ext cx="10515600" cy="4044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•	Baggie with 1” Ace wrap and 2” Ace wrap, roll of tape, gauze</a:t>
            </a:r>
          </a:p>
          <a:p>
            <a:pPr marL="0" indent="0">
              <a:buNone/>
            </a:pPr>
            <a:r>
              <a:rPr lang="en-US"/>
              <a:t>          roll, pair of gloves, adhesive </a:t>
            </a:r>
            <a:r>
              <a:rPr lang="en-US" err="1"/>
              <a:t>Telfa</a:t>
            </a:r>
            <a:r>
              <a:rPr lang="en-US"/>
              <a:t> pads, gauze 4x4</a:t>
            </a:r>
          </a:p>
          <a:p>
            <a:pPr marL="0" indent="0">
              <a:buNone/>
            </a:pPr>
            <a:r>
              <a:rPr lang="en-US"/>
              <a:t>•        Band-Aids – big and small</a:t>
            </a:r>
          </a:p>
          <a:p>
            <a:pPr marL="0" indent="0">
              <a:buNone/>
            </a:pPr>
            <a:r>
              <a:rPr lang="en-US"/>
              <a:t>•	Alcohol pads</a:t>
            </a:r>
          </a:p>
          <a:p>
            <a:pPr marL="0" indent="0">
              <a:buNone/>
            </a:pPr>
            <a:r>
              <a:rPr lang="en-US"/>
              <a:t>•	</a:t>
            </a:r>
            <a:r>
              <a:rPr lang="en-US" err="1"/>
              <a:t>Steri</a:t>
            </a:r>
            <a:r>
              <a:rPr lang="en-US"/>
              <a:t>-strips            </a:t>
            </a:r>
          </a:p>
          <a:p>
            <a:pPr marL="0" indent="0">
              <a:buNone/>
            </a:pPr>
            <a:r>
              <a:rPr lang="en-US"/>
              <a:t>•	Non-adherent </a:t>
            </a:r>
            <a:r>
              <a:rPr lang="en-US" err="1"/>
              <a:t>Telfa</a:t>
            </a:r>
            <a:r>
              <a:rPr lang="en-US"/>
              <a:t> pads</a:t>
            </a:r>
          </a:p>
          <a:p>
            <a:pPr marL="0" indent="0">
              <a:buNone/>
            </a:pPr>
            <a:r>
              <a:rPr lang="en-US"/>
              <a:t>•	Poison Control sticker on outside of box</a:t>
            </a:r>
          </a:p>
          <a:p>
            <a:pPr marL="0" indent="0">
              <a:buNone/>
            </a:pPr>
            <a:r>
              <a:rPr lang="en-US"/>
              <a:t>•	Emergency flow sheet in plastic slip with ink pen</a:t>
            </a:r>
          </a:p>
        </p:txBody>
      </p:sp>
      <p:pic>
        <p:nvPicPr>
          <p:cNvPr id="9" name="Picture 8" descr="poison control help number 1-800-222-1222">
            <a:extLst>
              <a:ext uri="{FF2B5EF4-FFF2-40B4-BE49-F238E27FC236}">
                <a16:creationId xmlns:a16="http://schemas.microsoft.com/office/drawing/2014/main" id="{1B014D30-B88A-49F8-A4E6-F2F92B7B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531" y="2869809"/>
            <a:ext cx="2502658" cy="18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4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C900-03F9-4C58-B47D-990C47D3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/>
              <a:t>Sample Emergency Box Inventory Sheet:</a:t>
            </a:r>
          </a:p>
        </p:txBody>
      </p:sp>
      <p:pic>
        <p:nvPicPr>
          <p:cNvPr id="7" name="Content Placeholder 6" descr="sample emergency box inventory sheet">
            <a:extLst>
              <a:ext uri="{FF2B5EF4-FFF2-40B4-BE49-F238E27FC236}">
                <a16:creationId xmlns:a16="http://schemas.microsoft.com/office/drawing/2014/main" id="{DF97EB28-9D1C-4F9E-B332-FA947E776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73" y="1182030"/>
            <a:ext cx="6712473" cy="4351338"/>
          </a:xfrm>
          <a:prstGeom prst="rect">
            <a:avLst/>
          </a:prstGeom>
        </p:spPr>
      </p:pic>
      <p:pic>
        <p:nvPicPr>
          <p:cNvPr id="4" name="Picture 3" descr="&quot; &quot;">
            <a:extLst>
              <a:ext uri="{FF2B5EF4-FFF2-40B4-BE49-F238E27FC236}">
                <a16:creationId xmlns:a16="http://schemas.microsoft.com/office/drawing/2014/main" id="{BD3DF60C-95A3-42C0-8653-84A285538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58976" y="1631305"/>
            <a:ext cx="36576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6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8EBC-9E15-4E50-B71C-DF5E52F5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1" y="365125"/>
            <a:ext cx="10860819" cy="1325563"/>
          </a:xfrm>
        </p:spPr>
        <p:txBody>
          <a:bodyPr/>
          <a:lstStyle/>
          <a:p>
            <a:r>
              <a:rPr lang="en-US"/>
              <a:t>Resources: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F41C1-638C-48F4-BF10-827AD643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81" y="1526650"/>
            <a:ext cx="10860819" cy="4150581"/>
          </a:xfrm>
        </p:spPr>
        <p:txBody>
          <a:bodyPr>
            <a:normAutofit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sz="2400">
                <a:hlinkClick r:id="rId2"/>
              </a:rPr>
              <a:t>Student Health Services - Kentucky Department of Education</a:t>
            </a:r>
            <a:endParaRPr lang="en-US" sz="240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>
              <a:solidFill>
                <a:srgbClr val="555555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3"/>
              </a:rPr>
              <a:t>CHFS Public Health Preparedness Program</a:t>
            </a:r>
            <a:endParaRPr lang="en-US" sz="2400">
              <a:solidFill>
                <a:srgbClr val="555555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rgbClr val="555555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4"/>
              </a:rPr>
              <a:t>CDC Children in Disasters: Teachers and Childcare</a:t>
            </a:r>
            <a:endParaRPr lang="en-US" sz="2400" u="sng">
              <a:solidFill>
                <a:srgbClr val="1155CC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5"/>
              </a:rPr>
              <a:t>Kentucky Center for School Safety- Emergency Management Resource Guide</a:t>
            </a:r>
            <a:endParaRPr lang="en-US" sz="2400" u="sng">
              <a:solidFill>
                <a:srgbClr val="1155CC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6"/>
              </a:rPr>
              <a:t>NASN Emergency Preparedness Position Statement</a:t>
            </a:r>
            <a:endParaRPr lang="en-US" sz="200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77C8-E686-4B4C-960A-A41B9AE7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365125"/>
            <a:ext cx="10717696" cy="1325563"/>
          </a:xfrm>
        </p:spPr>
        <p:txBody>
          <a:bodyPr/>
          <a:lstStyle/>
          <a:p>
            <a:r>
              <a:rPr lang="en-US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20E84-17AA-4C8F-ADEF-01D15AE2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636939"/>
            <a:ext cx="10717696" cy="4351338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Emergency Preparedness in School | Accredited Schools Online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>
                <a:hlinkClick r:id="rId3"/>
              </a:rPr>
              <a:t>Ready.gov Disasters and Emergencies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>
                <a:hlinkClick r:id="rId4"/>
              </a:rPr>
              <a:t>Readiness and Emergency Management for Schools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022E-57DC-4FDF-A373-9F9FC2FC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48" y="925467"/>
            <a:ext cx="10515600" cy="1325563"/>
          </a:xfrm>
        </p:spPr>
        <p:txBody>
          <a:bodyPr/>
          <a:lstStyle/>
          <a:p>
            <a:r>
              <a:rPr lang="en-US"/>
              <a:t>Contact Information: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410B6-AC21-498B-BF1C-0BB7D2C69803}"/>
              </a:ext>
            </a:extLst>
          </p:cNvPr>
          <p:cNvSpPr txBox="1"/>
          <p:nvPr/>
        </p:nvSpPr>
        <p:spPr>
          <a:xfrm>
            <a:off x="575178" y="2284281"/>
            <a:ext cx="7763256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Angie McDonald ADN, RN, NASSNC</a:t>
            </a:r>
          </a:p>
          <a:p>
            <a:r>
              <a:rPr lang="en-US" sz="2800"/>
              <a:t>KDE State School Nurse Consultant</a:t>
            </a:r>
          </a:p>
          <a:p>
            <a:r>
              <a:rPr lang="en-US" sz="2800">
                <a:hlinkClick r:id="rId2"/>
              </a:rPr>
              <a:t>Angela.Mcdonald@education.ky.gov</a:t>
            </a:r>
            <a:endParaRPr lang="en-US" sz="2800"/>
          </a:p>
          <a:p>
            <a:endParaRPr lang="en-US" sz="2800"/>
          </a:p>
          <a:p>
            <a:r>
              <a:rPr lang="en-US" sz="2800"/>
              <a:t>Michelle Malicote BSN, RN, NASSNC</a:t>
            </a:r>
          </a:p>
          <a:p>
            <a:r>
              <a:rPr lang="en-US" sz="2800"/>
              <a:t>KDPH School Health Branch Manager</a:t>
            </a:r>
          </a:p>
          <a:p>
            <a:r>
              <a:rPr lang="en-US" sz="2800">
                <a:hlinkClick r:id="rId3"/>
              </a:rPr>
              <a:t>Michelle.Malicote@ky.gov</a:t>
            </a:r>
            <a:endParaRPr lang="en-US" sz="2800"/>
          </a:p>
          <a:p>
            <a:endParaRPr lang="en-US" sz="2800"/>
          </a:p>
          <a:p>
            <a:endParaRPr lang="en-US" sz="3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you.">
            <a:extLst>
              <a:ext uri="{FF2B5EF4-FFF2-40B4-BE49-F238E27FC236}">
                <a16:creationId xmlns:a16="http://schemas.microsoft.com/office/drawing/2014/main" id="{717AD7BE-AE54-4231-8EBD-40957AA47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63" y="642183"/>
            <a:ext cx="10558978" cy="53357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94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879A-DED9-493F-B1B8-18A1D4B7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677"/>
            <a:ext cx="10515600" cy="1325563"/>
          </a:xfrm>
        </p:spPr>
        <p:txBody>
          <a:bodyPr/>
          <a:lstStyle/>
          <a:p>
            <a:r>
              <a:rPr lang="en-US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692E-58B5-4BF8-8652-9EDEF98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064"/>
            <a:ext cx="10515600" cy="45718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Understand the role of the school nurses in emergency preparedness</a:t>
            </a:r>
          </a:p>
          <a:p>
            <a:r>
              <a:rPr lang="en-US"/>
              <a:t>Can implement programs considering the four phases of emergency management</a:t>
            </a:r>
          </a:p>
          <a:p>
            <a:r>
              <a:rPr lang="en-US"/>
              <a:t>Understands the emergency preparedness plan as it relates to school health</a:t>
            </a:r>
          </a:p>
          <a:p>
            <a:r>
              <a:rPr lang="en-US"/>
              <a:t>Can utilize tools included in this presentation to develop an emergency preparedness plan as it relates to school health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AE1B-558B-43D3-B76C-94C90147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/>
              <a:t>National Association of School Nurses (NASN) Position Statement: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35BE-9090-4BFB-AC4B-0A5A9B99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35"/>
            <a:ext cx="10515600" cy="4486275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“</a:t>
            </a:r>
            <a:r>
              <a:rPr lang="en-US" sz="2800">
                <a:solidFill>
                  <a:srgbClr val="30343F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The school nurse is a leader and integral partner with school staff and outside agencies in developing comprehensive school plans/procedures for injury prevention and first aid, facilitating evacuation, caring for students with special needs, performing triage, educating and training staff, providing surveillance, and reporting” </a:t>
            </a:r>
            <a:r>
              <a:rPr lang="en-US" sz="2800" u="sng">
                <a:solidFill>
                  <a:srgbClr val="1155CC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3"/>
              </a:rPr>
              <a:t>(NASN Emergency Preparedness Position Statement</a:t>
            </a:r>
            <a:r>
              <a:rPr lang="en-US" sz="2800">
                <a:solidFill>
                  <a:srgbClr val="30343F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)</a:t>
            </a:r>
            <a:endParaRPr lang="en-US" sz="240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3D53-0B46-47CD-86E1-274044DA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0515600" cy="1325563"/>
          </a:xfrm>
        </p:spPr>
        <p:txBody>
          <a:bodyPr/>
          <a:lstStyle/>
          <a:p>
            <a:r>
              <a:rPr lang="en-US"/>
              <a:t>Four Phases of Emergency Management: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0084-6D91-4AF6-8CD8-BFFDBDBBF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572768"/>
            <a:ext cx="5471160" cy="4604195"/>
          </a:xfrm>
        </p:spPr>
        <p:txBody>
          <a:bodyPr>
            <a:normAutofit/>
          </a:bodyPr>
          <a:lstStyle/>
          <a:p>
            <a:r>
              <a:rPr lang="en-US" sz="2400" b="1" u="sng"/>
              <a:t>Prevention/Mitigation </a:t>
            </a:r>
            <a:r>
              <a:rPr lang="en-US" sz="2400"/>
              <a:t>– establish/conduct school safety programs, participate in school committees, implement vaccination programs</a:t>
            </a:r>
          </a:p>
          <a:p>
            <a:r>
              <a:rPr lang="en-US" sz="2400" b="1" u="sng"/>
              <a:t>Preparedness</a:t>
            </a:r>
            <a:r>
              <a:rPr lang="en-US" sz="2400"/>
              <a:t> – assist in establishing standard ER response plans, participate in skills, drills and exercises to evaluate school response and effectiveness of the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7ACBB-2C2C-4E2D-A0E6-24EBD4771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190" y="1572768"/>
            <a:ext cx="5181600" cy="4604195"/>
          </a:xfrm>
        </p:spPr>
        <p:txBody>
          <a:bodyPr>
            <a:normAutofit/>
          </a:bodyPr>
          <a:lstStyle/>
          <a:p>
            <a:r>
              <a:rPr lang="en-US" sz="2400" b="1" u="sng"/>
              <a:t>Response</a:t>
            </a:r>
            <a:r>
              <a:rPr lang="en-US" sz="2400"/>
              <a:t> – know your role, including triage; coordination of first aid response team; providing direct care; providing mental health support to students and staff</a:t>
            </a:r>
          </a:p>
          <a:p>
            <a:r>
              <a:rPr lang="en-US" sz="2400" b="1" u="sng"/>
              <a:t>Recovery</a:t>
            </a:r>
            <a:r>
              <a:rPr lang="en-US" sz="2400"/>
              <a:t> – after disaster serve as a liaison between community resources and those in need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D203-74C2-4553-950F-3E55382F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37161"/>
            <a:ext cx="10515600" cy="1553528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 sz="4900"/>
              <a:t>Kentucky Legislation: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2EF-9A32-4C8D-8D80-FC40DC87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90688"/>
            <a:ext cx="10515600" cy="3831328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u="sng">
                <a:solidFill>
                  <a:srgbClr val="1155CC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2"/>
              </a:rPr>
              <a:t>KRS 158.162 </a:t>
            </a:r>
            <a:r>
              <a:rPr lang="en-US" sz="30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- Mandatory adoption of emergency management response plan in each public school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00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u="sng">
                <a:solidFill>
                  <a:srgbClr val="1155CC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3"/>
              </a:rPr>
              <a:t>KRS 158.163</a:t>
            </a:r>
            <a:r>
              <a:rPr lang="en-US" sz="3000" u="sng">
                <a:solidFill>
                  <a:srgbClr val="1155CC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30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- Law for emergency drill requirements, reporting to KDE, and the collaboration with community first responders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00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u="sng">
                <a:solidFill>
                  <a:srgbClr val="1155CC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hlinkClick r:id="rId3"/>
              </a:rPr>
              <a:t>KRS 158.164</a:t>
            </a:r>
            <a:r>
              <a:rPr lang="en-US" sz="3000" u="sng">
                <a:solidFill>
                  <a:srgbClr val="1155CC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3000">
                <a:solidFill>
                  <a:srgbClr val="555555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- Building lockdown procedures</a:t>
            </a:r>
            <a:endParaRPr lang="en-US" sz="3000">
              <a:effectLst/>
              <a:ea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B8FA-1760-42BA-91F9-71BBABCD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Emergency Preparedness:</a:t>
            </a:r>
            <a:br>
              <a:rPr lang="en-US"/>
            </a:br>
            <a:r>
              <a:rPr lang="en-US"/>
              <a:t>Natural Disasters and Other Emergencies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1E764-F566-45AD-86CD-CB6CD2D29C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Earthquakes</a:t>
            </a:r>
          </a:p>
          <a:p>
            <a:r>
              <a:rPr lang="en-US"/>
              <a:t>Fires / Explosions</a:t>
            </a:r>
          </a:p>
          <a:p>
            <a:r>
              <a:rPr lang="en-US"/>
              <a:t>Tornados</a:t>
            </a:r>
          </a:p>
          <a:p>
            <a:r>
              <a:rPr lang="en-US"/>
              <a:t>Terroristic Threats and Active Shooter</a:t>
            </a:r>
          </a:p>
          <a:p>
            <a:r>
              <a:rPr lang="en-US"/>
              <a:t>Pandemic Illness</a:t>
            </a:r>
          </a:p>
          <a:p>
            <a:r>
              <a:rPr lang="en-US"/>
              <a:t>Injuries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11AA2-52EC-468A-AE44-A12BDA89B1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School nurses should: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/>
              <a:t>Know your school/districts emergency and disaster plan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/>
              <a:t>Always keep an emergency kit prepared and available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/>
              <a:t>School nurses assess, plan, implement and evaluate current plans and adapt as needed</a:t>
            </a:r>
          </a:p>
        </p:txBody>
      </p:sp>
    </p:spTree>
    <p:extLst>
      <p:ext uri="{BB962C8B-B14F-4D97-AF65-F5344CB8AC3E}">
        <p14:creationId xmlns:p14="http://schemas.microsoft.com/office/powerpoint/2010/main" val="396118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7803-799F-41FC-8508-8D3F2063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to Consider Including in </a:t>
            </a:r>
            <a:br>
              <a:rPr lang="en-US"/>
            </a:br>
            <a:r>
              <a:rPr lang="en-US"/>
              <a:t>Emergency Procedure Guide: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1B82-C183-47E8-A0F9-A41AD03D25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ACCIDENTS AT SCHOOL / MEDICAL EMERGENCIES </a:t>
            </a:r>
          </a:p>
          <a:p>
            <a:r>
              <a:rPr lang="en-US"/>
              <a:t>ACTIVE SCHOOL SHOOTER </a:t>
            </a:r>
          </a:p>
          <a:p>
            <a:r>
              <a:rPr lang="en-US"/>
              <a:t>ASTHMA ATTACK </a:t>
            </a:r>
          </a:p>
          <a:p>
            <a:r>
              <a:rPr lang="en-US"/>
              <a:t>BOMB THREATS </a:t>
            </a:r>
          </a:p>
          <a:p>
            <a:r>
              <a:rPr lang="en-US"/>
              <a:t>BUS SAFETY </a:t>
            </a:r>
          </a:p>
          <a:p>
            <a:r>
              <a:rPr lang="en-US"/>
              <a:t>CHILD ABUSE </a:t>
            </a:r>
          </a:p>
          <a:p>
            <a:r>
              <a:rPr lang="en-US"/>
              <a:t>COPING WITH DEATH / LOSS AT SCHOOL </a:t>
            </a:r>
          </a:p>
          <a:p>
            <a:r>
              <a:rPr lang="en-US"/>
              <a:t>DIABETES (LOW BLOOD SUGAR) </a:t>
            </a:r>
          </a:p>
          <a:p>
            <a:r>
              <a:rPr lang="en-US"/>
              <a:t>DRUG-RELATED INCIDENT </a:t>
            </a:r>
          </a:p>
          <a:p>
            <a:r>
              <a:rPr lang="en-US"/>
              <a:t>EARTHQUAKE </a:t>
            </a:r>
          </a:p>
          <a:p>
            <a:r>
              <a:rPr lang="en-US"/>
              <a:t>EMERGENCY PREPAREDNESS AND RESPONSE / CRISIS PLANNING LINKS FOR SCHOOLS </a:t>
            </a:r>
          </a:p>
          <a:p>
            <a:r>
              <a:rPr lang="en-US"/>
              <a:t>FIRST RESPONSE IN CRISIS - CALL 911 </a:t>
            </a:r>
          </a:p>
          <a:p>
            <a:r>
              <a:rPr lang="en-US"/>
              <a:t>HAZARDOUS MATERIALS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E51A7-DB97-43FB-91FE-8A5BD56F38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HOSTAGE SITUATION </a:t>
            </a:r>
          </a:p>
          <a:p>
            <a:r>
              <a:rPr lang="en-US"/>
              <a:t>SEIZURES </a:t>
            </a:r>
          </a:p>
          <a:p>
            <a:r>
              <a:rPr lang="en-US"/>
              <a:t>SEVERE ALLERGIC REACTIONS </a:t>
            </a:r>
          </a:p>
          <a:p>
            <a:r>
              <a:rPr lang="en-US"/>
              <a:t>STUDENT ABDUCTION / RUNAWAY </a:t>
            </a:r>
          </a:p>
          <a:p>
            <a:r>
              <a:rPr lang="en-US"/>
              <a:t>STUDENT DISRUPTIONS </a:t>
            </a:r>
          </a:p>
          <a:p>
            <a:r>
              <a:rPr lang="en-US"/>
              <a:t>STUDENT-ORIENTED BULLYING / HARRASSMENT GUIDELINES </a:t>
            </a:r>
          </a:p>
          <a:p>
            <a:r>
              <a:rPr lang="en-US"/>
              <a:t>SUICIDE COMPLETION (ON CAMPUS) </a:t>
            </a:r>
          </a:p>
          <a:p>
            <a:r>
              <a:rPr lang="en-US"/>
              <a:t>SUICIDE INTERVENTION </a:t>
            </a:r>
          </a:p>
          <a:p>
            <a:r>
              <a:rPr lang="en-US"/>
              <a:t>THREATS BY STUDENTS </a:t>
            </a:r>
          </a:p>
          <a:p>
            <a:r>
              <a:rPr lang="en-US"/>
              <a:t>TORNADO / WEATHER AND FIRE EMERGENCIES </a:t>
            </a:r>
          </a:p>
          <a:p>
            <a:r>
              <a:rPr lang="en-US"/>
              <a:t>VIOLENT BEHAVIOR </a:t>
            </a:r>
          </a:p>
          <a:p>
            <a:r>
              <a:rPr lang="en-US"/>
              <a:t>WHEN TO CALL EMERGENCY MEDICAL SERVICES (EMS) </a:t>
            </a:r>
          </a:p>
        </p:txBody>
      </p:sp>
    </p:spTree>
    <p:extLst>
      <p:ext uri="{BB962C8B-B14F-4D97-AF65-F5344CB8AC3E}">
        <p14:creationId xmlns:p14="http://schemas.microsoft.com/office/powerpoint/2010/main" val="149917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7B51-E43E-4C10-9455-C2E4CC2C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288"/>
            <a:ext cx="10515600" cy="837248"/>
          </a:xfrm>
        </p:spPr>
        <p:txBody>
          <a:bodyPr/>
          <a:lstStyle/>
          <a:p>
            <a:r>
              <a:rPr lang="en-US"/>
              <a:t>Put a PLAN Together: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BCEE-9440-41F6-9285-3F5BCE6E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9002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/>
              <a:t>How will I receive emergency alerts and warnings?</a:t>
            </a:r>
          </a:p>
          <a:p>
            <a:pPr>
              <a:spcAft>
                <a:spcPts val="600"/>
              </a:spcAft>
            </a:pPr>
            <a:r>
              <a:rPr lang="en-US"/>
              <a:t>How will I communicate with my other school health colleagues?</a:t>
            </a:r>
          </a:p>
          <a:p>
            <a:pPr>
              <a:spcAft>
                <a:spcPts val="600"/>
              </a:spcAft>
            </a:pPr>
            <a:r>
              <a:rPr lang="en-US"/>
              <a:t>What is our school shelter plan?</a:t>
            </a:r>
          </a:p>
          <a:p>
            <a:pPr>
              <a:spcAft>
                <a:spcPts val="600"/>
              </a:spcAft>
            </a:pPr>
            <a:r>
              <a:rPr lang="en-US"/>
              <a:t>What is our school evacuation route?</a:t>
            </a:r>
          </a:p>
          <a:p>
            <a:pPr>
              <a:spcAft>
                <a:spcPts val="600"/>
              </a:spcAft>
            </a:pPr>
            <a:r>
              <a:rPr lang="en-US"/>
              <a:t>Do I need to update the emergency preparedness kit?</a:t>
            </a:r>
          </a:p>
          <a:p>
            <a:pPr>
              <a:spcAft>
                <a:spcPts val="600"/>
              </a:spcAft>
            </a:pPr>
            <a:r>
              <a:rPr lang="en-US"/>
              <a:t>Check with the Centers for Disease Control (CDC) and update any emergency plans due to Coronavirus.</a:t>
            </a:r>
          </a:p>
          <a:p>
            <a:pPr>
              <a:spcAft>
                <a:spcPts val="600"/>
              </a:spcAft>
            </a:pPr>
            <a:r>
              <a:rPr lang="en-US"/>
              <a:t>Get masks (for everyone over 2 years old), disinfectants and check any sheltering plan.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990F-BEFB-4C12-8E8E-3AB8EAA1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Operations Plan: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D251-E520-4702-956F-B6F9A397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656"/>
            <a:ext cx="10515600" cy="4738307"/>
          </a:xfrm>
        </p:spPr>
        <p:txBody>
          <a:bodyPr>
            <a:normAutofit/>
          </a:bodyPr>
          <a:lstStyle/>
          <a:p>
            <a:r>
              <a:rPr lang="en-US" b="1"/>
              <a:t>Evacuation: </a:t>
            </a:r>
            <a:r>
              <a:rPr lang="en-US"/>
              <a:t>For use when conditions on the outside are safer than on the inside</a:t>
            </a:r>
          </a:p>
          <a:p>
            <a:r>
              <a:rPr lang="en-US" b="1"/>
              <a:t>Reverse Evacuation: </a:t>
            </a:r>
            <a:r>
              <a:rPr lang="en-US"/>
              <a:t>For use when conditions inside are safer than outside</a:t>
            </a:r>
          </a:p>
          <a:p>
            <a:r>
              <a:rPr lang="en-US" b="1"/>
              <a:t>Lockdown: </a:t>
            </a:r>
            <a:r>
              <a:rPr lang="en-US"/>
              <a:t>For use to protect occupants from potential dangers outside the building</a:t>
            </a:r>
          </a:p>
          <a:p>
            <a:r>
              <a:rPr lang="en-US" b="1"/>
              <a:t>Shelter-In-Place: </a:t>
            </a:r>
            <a:r>
              <a:rPr lang="en-US"/>
              <a:t>For use in external gas or chemical release</a:t>
            </a:r>
          </a:p>
          <a:p>
            <a:r>
              <a:rPr lang="en-US" b="1"/>
              <a:t>Drop, Cover and Hold: </a:t>
            </a:r>
            <a:r>
              <a:rPr lang="en-US"/>
              <a:t>For use in earthquake or other immanent danger to building or immediate surroundings</a:t>
            </a:r>
          </a:p>
        </p:txBody>
      </p:sp>
    </p:spTree>
    <p:extLst>
      <p:ext uri="{BB962C8B-B14F-4D97-AF65-F5344CB8AC3E}">
        <p14:creationId xmlns:p14="http://schemas.microsoft.com/office/powerpoint/2010/main" val="372141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  -  Read-Only" id="{FFA7BB6D-5159-4BB1-BE0B-C54271A6CD10}" vid="{09A186BE-2953-4D9B-9176-DD3A9277F8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35CD734833F17F40A89C84F876C7911D" ma:contentTypeVersion="28" ma:contentTypeDescription="" ma:contentTypeScope="" ma:versionID="26e6224276877f095b946a8b3f7dd98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51f3bc7745b65db0910c188a0fd9060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Accessibility_x0020_Audit_x0020_Status xmlns="3a62de7d-ba57-4f43-9dae-9623ba637be0">OK</Accessibility_x0020_Audit_x0020_Status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>2022-01-19T05:00:00+00:00</Accessibility_x0020_Audit_x0020_Date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2022-01-19T05:00:00+00:00</Publication_x0020_Date>
    <Audience1 xmlns="3a62de7d-ba57-4f43-9dae-9623ba637be0"/>
    <_dlc_DocId xmlns="3a62de7d-ba57-4f43-9dae-9623ba637be0">KYED-212-521</_dlc_DocId>
    <_dlc_DocIdUrl xmlns="3a62de7d-ba57-4f43-9dae-9623ba637be0">
      <Url>https://www.education.ky.gov/districts/enrol/_layouts/15/DocIdRedir.aspx?ID=KYED-212-521</Url>
      <Description>KYED-212-521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74F14-9F98-4F57-B5B6-A87EA6911BC1}"/>
</file>

<file path=customXml/itemProps3.xml><?xml version="1.0" encoding="utf-8"?>
<ds:datastoreItem xmlns:ds="http://schemas.openxmlformats.org/officeDocument/2006/customXml" ds:itemID="{C70D4522-EDD2-4326-BD38-D65ABD3DF72F}">
  <ds:schemaRefs>
    <ds:schemaRef ds:uri="08fe087a-bfb0-41bc-9b50-a2ca033edc86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7DB085B-0540-4D2A-B7D6-B92569170145}"/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2021</Template>
  <TotalTime>0</TotalTime>
  <Words>1093</Words>
  <Application>Microsoft Office PowerPoint</Application>
  <PresentationFormat>Widescreen</PresentationFormat>
  <Paragraphs>163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Wingdings</vt:lpstr>
      <vt:lpstr>Office Theme</vt:lpstr>
      <vt:lpstr> Emergency Preparedness School Crisis </vt:lpstr>
      <vt:lpstr>Objectives:</vt:lpstr>
      <vt:lpstr>National Association of School Nurses (NASN) Position Statement: </vt:lpstr>
      <vt:lpstr>Four Phases of Emergency Management:</vt:lpstr>
      <vt:lpstr>  Kentucky Legislation:  </vt:lpstr>
      <vt:lpstr>School Emergency Preparedness: Natural Disasters and Other Emergencies</vt:lpstr>
      <vt:lpstr>Topics to Consider Including in  Emergency Procedure Guide:</vt:lpstr>
      <vt:lpstr>Put a PLAN Together:</vt:lpstr>
      <vt:lpstr>Emergency Operations Plan:</vt:lpstr>
      <vt:lpstr>Other Ways to Prepare:</vt:lpstr>
      <vt:lpstr>Consider specific needs of your school:</vt:lpstr>
      <vt:lpstr>“Emergency Box” example of inventory:</vt:lpstr>
      <vt:lpstr>Emergency – Medication  Cart:</vt:lpstr>
      <vt:lpstr>“Emergency Box” example of inventory (cont.):</vt:lpstr>
      <vt:lpstr>Sample Emergency Box Inventory Sheet:</vt:lpstr>
      <vt:lpstr>Resources: </vt:lpstr>
      <vt:lpstr>References:</vt:lpstr>
      <vt:lpstr>Contact Information: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Malicote, Michelle - Division of District Support</dc:creator>
  <cp:lastModifiedBy>McDonald, Angela - Division of District Support</cp:lastModifiedBy>
  <cp:revision>2</cp:revision>
  <dcterms:created xsi:type="dcterms:W3CDTF">2021-10-07T17:45:35Z</dcterms:created>
  <dcterms:modified xsi:type="dcterms:W3CDTF">2022-01-19T14:30:42Z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0x0101001BEB557DBE01834EAB47A683706DCD5B0035CD734833F17F40A89C84F876C7911D</vt:lpwstr>
  </property>
  <property fmtid="{D5CDD505-2E9C-101B-9397-08002B2CF9AE}" pid="3" name="_dlc_DocIdItemGuid">
    <vt:lpwstr>3e2be964-b637-44fc-a123-6cd5c5f3fc30</vt:lpwstr>
  </property>
</Properties>
</file>