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59" r:id="rId6"/>
    <p:sldId id="260" r:id="rId7"/>
    <p:sldId id="261" r:id="rId8"/>
    <p:sldId id="284" r:id="rId9"/>
    <p:sldId id="286" r:id="rId10"/>
    <p:sldId id="287" r:id="rId11"/>
    <p:sldId id="288" r:id="rId12"/>
    <p:sldId id="289" r:id="rId13"/>
    <p:sldId id="280" r:id="rId14"/>
    <p:sldId id="282" r:id="rId15"/>
    <p:sldId id="283" r:id="rId16"/>
    <p:sldId id="290" r:id="rId17"/>
    <p:sldId id="291" r:id="rId18"/>
    <p:sldId id="292" r:id="rId19"/>
    <p:sldId id="293"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lls, Shelby - Division of Communications" initials="SS-DoC" lastIdx="3" clrIdx="0">
    <p:extLst>
      <p:ext uri="{19B8F6BF-5375-455C-9EA6-DF929625EA0E}">
        <p15:presenceInfo xmlns:p15="http://schemas.microsoft.com/office/powerpoint/2012/main" userId="S::shelby.stills@education.ky.gov::4c29101b-063f-47ef-86d2-478743c7c457" providerId="AD"/>
      </p:ext>
    </p:extLst>
  </p:cmAuthor>
  <p:cmAuthor id="2" name="Turner, Rosalind - Division of Communications" initials="TR-DoC" lastIdx="8" clrIdx="1">
    <p:extLst>
      <p:ext uri="{19B8F6BF-5375-455C-9EA6-DF929625EA0E}">
        <p15:presenceInfo xmlns:p15="http://schemas.microsoft.com/office/powerpoint/2012/main" userId="S::rosalind.turner@education.ky.gov::7c9c7ca7-1d99-46ec-ad67-a660f1da40fc" providerId="AD"/>
      </p:ext>
    </p:extLst>
  </p:cmAuthor>
  <p:cmAuthor id="3" name="Lopetegui-Pineda, Oxana - Division of District Support" initials="LPODoDS" lastIdx="1" clrIdx="2">
    <p:extLst>
      <p:ext uri="{19B8F6BF-5375-455C-9EA6-DF929625EA0E}">
        <p15:presenceInfo xmlns:p15="http://schemas.microsoft.com/office/powerpoint/2012/main" userId="S::oxana.lopetegui-pineda@education.ky.gov::4d513aa2-607e-483c-99ce-ae1decdd2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A39FD-B880-4BCA-9B98-E6874E0DEF82}" v="9" dt="2022-03-15T14:30:09.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5226" autoAdjust="0"/>
  </p:normalViewPr>
  <p:slideViewPr>
    <p:cSldViewPr snapToGrid="0" snapToObjects="1">
      <p:cViewPr varScale="1">
        <p:scale>
          <a:sx n="108" d="100"/>
          <a:sy n="108" d="100"/>
        </p:scale>
        <p:origin x="540" y="114"/>
      </p:cViewPr>
      <p:guideLst/>
    </p:cSldViewPr>
  </p:slideViewPr>
  <p:outlineViewPr>
    <p:cViewPr>
      <p:scale>
        <a:sx n="33" d="100"/>
        <a:sy n="33" d="100"/>
      </p:scale>
      <p:origin x="0" y="-1260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03/23/2022</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03/23/2022</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03/23/2022</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03/23/2022</a:t>
            </a:fld>
            <a:endParaRPr lang="en-US" dirty="0"/>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03/23/2022</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03/23/2022</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03/23/2022</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03/23/2022</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03/23/2022</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03/23/2022</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03/23/2022</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03/23/2022</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03/23/2022</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dol.gov/sites/dolgov/files/WHD/davis-bacon/Conformance.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dol.gov/agencies/whd/government-contracts/construction/faq" TargetMode="External"/><Relationship Id="rId2" Type="http://schemas.openxmlformats.org/officeDocument/2006/relationships/hyperlink" Target="http://www.sam.gov/"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dol.gov/agencies/whd/government-contracts/construction/faq"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FA291-C31A-4196-990D-490999E89514}"/>
              </a:ext>
            </a:extLst>
          </p:cNvPr>
          <p:cNvSpPr txBox="1">
            <a:spLocks noGrp="1"/>
          </p:cNvSpPr>
          <p:nvPr>
            <p:ph type="title" idx="4294967295"/>
          </p:nvPr>
        </p:nvSpPr>
        <p:spPr>
          <a:xfrm>
            <a:off x="4410075" y="37322"/>
            <a:ext cx="7772400" cy="54476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ea typeface="Calibri" panose="020F0502020204030204" pitchFamily="34" charset="0"/>
                <a:cs typeface="+mn-cs"/>
              </a:rPr>
              <a:t>Kentucky Department of Education (KDE) Capital Construction Process Review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ea typeface="Calibri" panose="020F0502020204030204" pitchFamily="34" charset="0"/>
                <a:cs typeface="+mn-cs"/>
              </a:rPr>
              <a:t> 702 KAR 4:160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ea typeface="+mn-ea"/>
                <a:cs typeface="+mn-cs"/>
              </a:rPr>
              <a:t>Federally Funded Projects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ea typeface="+mn-ea"/>
                <a:cs typeface="+mn-cs"/>
              </a:rPr>
              <a:t>Post Bid Processes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ea typeface="+mn-ea"/>
                <a:cs typeface="+mn-cs"/>
              </a:rPr>
              <a:t>School Security Issues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ea typeface="+mn-ea"/>
                <a:cs typeface="+mn-cs"/>
              </a:rPr>
              <a:t>March 17, 2022</a:t>
            </a:r>
          </a:p>
        </p:txBody>
      </p:sp>
    </p:spTree>
    <p:extLst>
      <p:ext uri="{BB962C8B-B14F-4D97-AF65-F5344CB8AC3E}">
        <p14:creationId xmlns:p14="http://schemas.microsoft.com/office/powerpoint/2010/main" val="170882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FD815-A1DB-4D89-AB52-85FC1C20BF6F}"/>
              </a:ext>
            </a:extLst>
          </p:cNvPr>
          <p:cNvSpPr txBox="1">
            <a:spLocks noGrp="1"/>
          </p:cNvSpPr>
          <p:nvPr>
            <p:ph type="title" idx="4294967295"/>
          </p:nvPr>
        </p:nvSpPr>
        <p:spPr>
          <a:xfrm>
            <a:off x="3962400" y="177420"/>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Post Bid Submittals – FACPAC, Part 1</a:t>
            </a:r>
          </a:p>
        </p:txBody>
      </p:sp>
      <p:sp>
        <p:nvSpPr>
          <p:cNvPr id="7" name="Subtitle 2">
            <a:extLst>
              <a:ext uri="{FF2B5EF4-FFF2-40B4-BE49-F238E27FC236}">
                <a16:creationId xmlns:a16="http://schemas.microsoft.com/office/drawing/2014/main" id="{85B83471-897D-44C7-A468-1B8903B4588D}"/>
              </a:ext>
            </a:extLst>
          </p:cNvPr>
          <p:cNvSpPr>
            <a:spLocks noGrp="1"/>
          </p:cNvSpPr>
          <p:nvPr>
            <p:ph type="subTitle" idx="1"/>
          </p:nvPr>
        </p:nvSpPr>
        <p:spPr>
          <a:xfrm>
            <a:off x="3959352" y="863220"/>
            <a:ext cx="8229600" cy="5401101"/>
          </a:xfrm>
        </p:spPr>
        <p:txBody>
          <a:bodyPr>
            <a:normAutofit/>
          </a:bodyPr>
          <a:lstStyle/>
          <a:p>
            <a:pPr marL="342900" indent="-342900" algn="l">
              <a:lnSpc>
                <a:spcPct val="110000"/>
              </a:lnSpc>
              <a:spcAft>
                <a:spcPts val="1200"/>
              </a:spcAft>
              <a:buFont typeface="Wingdings 3" panose="05040102010807070707" pitchFamily="18" charset="2"/>
              <a:buChar char="}"/>
            </a:pPr>
            <a:r>
              <a:rPr lang="en-US" sz="2200" b="1" i="1" dirty="0">
                <a:solidFill>
                  <a:schemeClr val="tx1"/>
                </a:solidFill>
              </a:rPr>
              <a:t>Each</a:t>
            </a:r>
            <a:r>
              <a:rPr lang="en-US" sz="2200" dirty="0">
                <a:solidFill>
                  <a:schemeClr val="tx1"/>
                </a:solidFill>
              </a:rPr>
              <a:t> proposed Owner-Contractor Agreement (AIA/KDE A101-2007) submitted via FACPAC, shall include the following:</a:t>
            </a:r>
          </a:p>
          <a:p>
            <a:pPr marL="800100" lvl="1" indent="-342900" algn="l">
              <a:lnSpc>
                <a:spcPct val="110000"/>
              </a:lnSpc>
              <a:buFont typeface="Wingdings 3" panose="05040102010807070707" pitchFamily="18" charset="2"/>
              <a:buChar char="}"/>
            </a:pPr>
            <a:r>
              <a:rPr lang="en-US" sz="1800" dirty="0">
                <a:solidFill>
                  <a:schemeClr val="tx1"/>
                </a:solidFill>
              </a:rPr>
              <a:t>Bid Tabulation.</a:t>
            </a:r>
          </a:p>
          <a:p>
            <a:pPr marL="800100" lvl="1" indent="-342900" algn="l">
              <a:lnSpc>
                <a:spcPct val="110000"/>
              </a:lnSpc>
              <a:buFont typeface="Wingdings 3" panose="05040102010807070707" pitchFamily="18" charset="2"/>
              <a:buChar char="}"/>
            </a:pPr>
            <a:r>
              <a:rPr lang="en-US" sz="1800" dirty="0">
                <a:solidFill>
                  <a:schemeClr val="tx1"/>
                </a:solidFill>
              </a:rPr>
              <a:t>KDE Form of Proposal including Bid Security.</a:t>
            </a:r>
          </a:p>
          <a:p>
            <a:pPr marL="800100" lvl="1" indent="-342900" algn="l">
              <a:lnSpc>
                <a:spcPct val="110000"/>
              </a:lnSpc>
              <a:buFont typeface="Wingdings 3" panose="05040102010807070707" pitchFamily="18" charset="2"/>
              <a:buChar char="}"/>
            </a:pPr>
            <a:r>
              <a:rPr lang="en-US" sz="1800" dirty="0">
                <a:solidFill>
                  <a:schemeClr val="tx1"/>
                </a:solidFill>
              </a:rPr>
              <a:t>Written recommendation of the design professional (and Construction Manager if used) regarding award of the contract.</a:t>
            </a:r>
          </a:p>
          <a:p>
            <a:pPr marL="800100" lvl="1" indent="-342900" algn="l">
              <a:lnSpc>
                <a:spcPct val="110000"/>
              </a:lnSpc>
              <a:buFont typeface="Wingdings 3" panose="05040102010807070707" pitchFamily="18" charset="2"/>
              <a:buChar char="}"/>
            </a:pPr>
            <a:r>
              <a:rPr lang="en-US" sz="1800" dirty="0">
                <a:solidFill>
                  <a:schemeClr val="tx1"/>
                </a:solidFill>
              </a:rPr>
              <a:t>Written rationale for additional cost if accepted bid exceeds the construction cost estimate by greater than 10%.</a:t>
            </a:r>
          </a:p>
          <a:p>
            <a:pPr marL="800100" lvl="1" indent="-342900" algn="l">
              <a:lnSpc>
                <a:spcPct val="110000"/>
              </a:lnSpc>
              <a:buFont typeface="Wingdings 3" panose="05040102010807070707" pitchFamily="18" charset="2"/>
              <a:buChar char="}"/>
            </a:pPr>
            <a:r>
              <a:rPr lang="en-US" sz="1800" dirty="0">
                <a:solidFill>
                  <a:schemeClr val="tx1"/>
                </a:solidFill>
              </a:rPr>
              <a:t>Completed/Signed KDE Purchase Order Summary, if used. Summary serves to verify Purchase Orders until signed Purchase Orders can be submitted.</a:t>
            </a:r>
          </a:p>
          <a:p>
            <a:pPr marL="342900" lvl="1" indent="-342900" algn="l">
              <a:lnSpc>
                <a:spcPct val="110000"/>
              </a:lnSpc>
              <a:spcBef>
                <a:spcPts val="1000"/>
              </a:spcBef>
              <a:spcAft>
                <a:spcPts val="1200"/>
              </a:spcAft>
              <a:buFont typeface="Wingdings 3" panose="05040102010807070707" pitchFamily="18" charset="2"/>
              <a:buChar char="}"/>
            </a:pPr>
            <a:r>
              <a:rPr lang="en-US" sz="2200" dirty="0">
                <a:solidFill>
                  <a:schemeClr val="tx1"/>
                </a:solidFill>
              </a:rPr>
              <a:t>Post Bid revised BG-1 to conform to contract(s) amount.</a:t>
            </a:r>
          </a:p>
          <a:p>
            <a:pPr algn="l"/>
            <a:endParaRPr lang="en-US" dirty="0"/>
          </a:p>
        </p:txBody>
      </p:sp>
    </p:spTree>
    <p:extLst>
      <p:ext uri="{BB962C8B-B14F-4D97-AF65-F5344CB8AC3E}">
        <p14:creationId xmlns:p14="http://schemas.microsoft.com/office/powerpoint/2010/main" val="200512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FD815-A1DB-4D89-AB52-85FC1C20BF6F}"/>
              </a:ext>
            </a:extLst>
          </p:cNvPr>
          <p:cNvSpPr txBox="1">
            <a:spLocks noGrp="1"/>
          </p:cNvSpPr>
          <p:nvPr>
            <p:ph type="title" idx="4294967295"/>
          </p:nvPr>
        </p:nvSpPr>
        <p:spPr>
          <a:xfrm>
            <a:off x="3962400" y="259308"/>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lnSpc>
                <a:spcPct val="100000"/>
              </a:lnSpc>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Post Bid Submittals - FACPAC</a:t>
            </a:r>
            <a:r>
              <a:rPr lang="en-US" sz="3600" dirty="0"/>
              <a:t>, Part 2</a:t>
            </a:r>
            <a:endParaRPr kumimoji="0" lang="en-US" sz="3600" b="0" i="0" u="none" strike="noStrike" kern="1200" cap="none" spc="0" normalizeH="0" baseline="0" noProof="0" dirty="0">
              <a:ln>
                <a:noFill/>
              </a:ln>
              <a:solidFill>
                <a:schemeClr val="bg2">
                  <a:lumMod val="25000"/>
                </a:schemeClr>
              </a:solidFill>
              <a:effectLst/>
              <a:uLnTx/>
              <a:uFillTx/>
              <a:ea typeface="+mj-ea"/>
              <a:cs typeface="+mj-cs"/>
            </a:endParaRPr>
          </a:p>
        </p:txBody>
      </p:sp>
      <p:sp>
        <p:nvSpPr>
          <p:cNvPr id="8" name="Subtitle 2">
            <a:extLst>
              <a:ext uri="{FF2B5EF4-FFF2-40B4-BE49-F238E27FC236}">
                <a16:creationId xmlns:a16="http://schemas.microsoft.com/office/drawing/2014/main" id="{0DC0CE08-B104-4448-8DB8-370EBDD624FE}"/>
              </a:ext>
            </a:extLst>
          </p:cNvPr>
          <p:cNvSpPr txBox="1">
            <a:spLocks/>
          </p:cNvSpPr>
          <p:nvPr/>
        </p:nvSpPr>
        <p:spPr>
          <a:xfrm>
            <a:off x="3962400" y="945108"/>
            <a:ext cx="8229600" cy="462317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Aft>
                <a:spcPts val="600"/>
              </a:spcAft>
              <a:buFont typeface="Wingdings 3" panose="05040102010807070707" pitchFamily="18" charset="2"/>
              <a:buChar char="}"/>
            </a:pPr>
            <a:r>
              <a:rPr lang="en-US" sz="2200" b="1" i="1" dirty="0">
                <a:solidFill>
                  <a:schemeClr val="tx1"/>
                </a:solidFill>
              </a:rPr>
              <a:t>Contract(s) and Purchase Order Summary Form are recommended to be submitted 25 working days prior to scheduled bond sale for KDE review, approval and correction as needed.</a:t>
            </a:r>
          </a:p>
          <a:p>
            <a:pPr marL="342900" indent="-342900" algn="l">
              <a:lnSpc>
                <a:spcPct val="110000"/>
              </a:lnSpc>
              <a:spcAft>
                <a:spcPts val="600"/>
              </a:spcAft>
              <a:buFont typeface="Wingdings 3" panose="05040102010807070707" pitchFamily="18" charset="2"/>
              <a:buChar char="}"/>
            </a:pPr>
            <a:r>
              <a:rPr lang="en-US" sz="2200" b="1" i="1" dirty="0">
                <a:solidFill>
                  <a:schemeClr val="tx1"/>
                </a:solidFill>
              </a:rPr>
              <a:t>Revised post bid BG-1s cannot be approved without approved contract submittals and delays run the risk of Bond Sale postponement.</a:t>
            </a:r>
          </a:p>
          <a:p>
            <a:pPr marL="342900" indent="-342900" algn="l">
              <a:lnSpc>
                <a:spcPct val="110000"/>
              </a:lnSpc>
              <a:spcAft>
                <a:spcPts val="600"/>
              </a:spcAft>
              <a:buFont typeface="Wingdings 3" panose="05040102010807070707" pitchFamily="18" charset="2"/>
              <a:buChar char="}"/>
            </a:pPr>
            <a:r>
              <a:rPr lang="en-US" sz="2200" dirty="0">
                <a:solidFill>
                  <a:schemeClr val="tx1"/>
                </a:solidFill>
              </a:rPr>
              <a:t>Following KDE approval of the proposed contract, the Board shall submit:</a:t>
            </a:r>
          </a:p>
          <a:p>
            <a:pPr marL="800100" lvl="1" indent="-342900" algn="l">
              <a:lnSpc>
                <a:spcPct val="110000"/>
              </a:lnSpc>
              <a:spcAft>
                <a:spcPts val="1200"/>
              </a:spcAft>
              <a:buFont typeface="Wingdings 3" panose="05040102010807070707" pitchFamily="18" charset="2"/>
              <a:buChar char="}"/>
            </a:pPr>
            <a:r>
              <a:rPr lang="en-US" dirty="0">
                <a:solidFill>
                  <a:schemeClr val="tx1"/>
                </a:solidFill>
              </a:rPr>
              <a:t>A signed copy of each contract and Purchase Order.</a:t>
            </a:r>
          </a:p>
          <a:p>
            <a:pPr marL="800100" lvl="1" indent="-342900" algn="l">
              <a:lnSpc>
                <a:spcPct val="110000"/>
              </a:lnSpc>
              <a:spcAft>
                <a:spcPts val="1200"/>
              </a:spcAft>
              <a:buFont typeface="Wingdings 3" panose="05040102010807070707" pitchFamily="18" charset="2"/>
              <a:buChar char="}"/>
            </a:pPr>
            <a:r>
              <a:rPr lang="en-US" dirty="0">
                <a:solidFill>
                  <a:schemeClr val="tx1"/>
                </a:solidFill>
              </a:rPr>
              <a:t>Certificate of Insurance with coverages as required by law.</a:t>
            </a:r>
          </a:p>
          <a:p>
            <a:pPr marL="800100" lvl="1" indent="-342900" algn="l">
              <a:lnSpc>
                <a:spcPct val="110000"/>
              </a:lnSpc>
              <a:spcAft>
                <a:spcPts val="1200"/>
              </a:spcAft>
              <a:buFont typeface="Wingdings 3" panose="05040102010807070707" pitchFamily="18" charset="2"/>
              <a:buChar char="}"/>
            </a:pPr>
            <a:r>
              <a:rPr lang="en-US" dirty="0">
                <a:solidFill>
                  <a:schemeClr val="tx1"/>
                </a:solidFill>
              </a:rPr>
              <a:t>Copy of 100% Payment and Performance Bonds as required by 45A.435</a:t>
            </a:r>
          </a:p>
          <a:p>
            <a:pPr marL="800100" lvl="1" indent="-342900" algn="l">
              <a:lnSpc>
                <a:spcPct val="110000"/>
              </a:lnSpc>
              <a:spcAft>
                <a:spcPts val="1200"/>
              </a:spcAft>
              <a:buFont typeface="Wingdings 3" panose="05040102010807070707" pitchFamily="18" charset="2"/>
              <a:buChar char="}"/>
            </a:pPr>
            <a:endParaRPr lang="en-US" dirty="0"/>
          </a:p>
        </p:txBody>
      </p:sp>
    </p:spTree>
    <p:extLst>
      <p:ext uri="{BB962C8B-B14F-4D97-AF65-F5344CB8AC3E}">
        <p14:creationId xmlns:p14="http://schemas.microsoft.com/office/powerpoint/2010/main" val="298586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F9D041-5FC2-479F-AE23-5A6BA5A730AE}"/>
              </a:ext>
            </a:extLst>
          </p:cNvPr>
          <p:cNvSpPr txBox="1">
            <a:spLocks noGrp="1"/>
          </p:cNvSpPr>
          <p:nvPr>
            <p:ph type="title" idx="4294967295"/>
          </p:nvPr>
        </p:nvSpPr>
        <p:spPr>
          <a:xfrm>
            <a:off x="3962400" y="320040"/>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KDE Bond Sale Approval Process</a:t>
            </a:r>
          </a:p>
        </p:txBody>
      </p:sp>
      <p:sp>
        <p:nvSpPr>
          <p:cNvPr id="6" name="Subtitle 2">
            <a:extLst>
              <a:ext uri="{FF2B5EF4-FFF2-40B4-BE49-F238E27FC236}">
                <a16:creationId xmlns:a16="http://schemas.microsoft.com/office/drawing/2014/main" id="{3C2B1963-9968-4EAE-B22F-DEC71A6C9014}"/>
              </a:ext>
            </a:extLst>
          </p:cNvPr>
          <p:cNvSpPr txBox="1">
            <a:spLocks/>
          </p:cNvSpPr>
          <p:nvPr/>
        </p:nvSpPr>
        <p:spPr>
          <a:xfrm>
            <a:off x="3962400" y="1005840"/>
            <a:ext cx="8229600" cy="463068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Bef>
                <a:spcPts val="600"/>
              </a:spcBef>
              <a:spcAft>
                <a:spcPts val="600"/>
              </a:spcAft>
              <a:buFont typeface="Wingdings 3" panose="05040102010807070707" pitchFamily="18" charset="2"/>
              <a:buChar char="}"/>
            </a:pPr>
            <a:r>
              <a:rPr lang="en-US" b="1" i="1" dirty="0">
                <a:solidFill>
                  <a:schemeClr val="tx1"/>
                </a:solidFill>
              </a:rPr>
              <a:t>The </a:t>
            </a:r>
            <a:r>
              <a:rPr lang="en-US" b="1" i="1" u="sng" dirty="0">
                <a:solidFill>
                  <a:schemeClr val="tx1"/>
                </a:solidFill>
              </a:rPr>
              <a:t>Fiscal Agent </a:t>
            </a:r>
            <a:r>
              <a:rPr lang="en-US" b="1" i="1" dirty="0">
                <a:solidFill>
                  <a:schemeClr val="tx1"/>
                </a:solidFill>
              </a:rPr>
              <a:t>shall upload to the Bond Sale system a minimum of 10 working days prior to a </a:t>
            </a:r>
            <a:r>
              <a:rPr lang="en-US" b="1" i="1" u="sng" dirty="0">
                <a:solidFill>
                  <a:schemeClr val="tx1"/>
                </a:solidFill>
              </a:rPr>
              <a:t>scheduled</a:t>
            </a:r>
            <a:r>
              <a:rPr lang="en-US" b="1" i="1" dirty="0">
                <a:solidFill>
                  <a:schemeClr val="tx1"/>
                </a:solidFill>
              </a:rPr>
              <a:t> bond sale date:</a:t>
            </a:r>
          </a:p>
          <a:p>
            <a:pPr marL="800100" lvl="1" indent="-342900" algn="l">
              <a:lnSpc>
                <a:spcPct val="110000"/>
              </a:lnSpc>
              <a:spcBef>
                <a:spcPts val="600"/>
              </a:spcBef>
              <a:spcAft>
                <a:spcPts val="600"/>
              </a:spcAft>
              <a:buFont typeface="Wingdings 3" panose="05040102010807070707" pitchFamily="18" charset="2"/>
              <a:buChar char="}"/>
            </a:pPr>
            <a:r>
              <a:rPr lang="en-US" sz="2100" u="sng" dirty="0">
                <a:solidFill>
                  <a:schemeClr val="tx1"/>
                </a:solidFill>
              </a:rPr>
              <a:t>KDE approved revised post bid BG-1</a:t>
            </a:r>
          </a:p>
          <a:p>
            <a:pPr marL="800100" lvl="1" indent="-342900" algn="l">
              <a:lnSpc>
                <a:spcPct val="110000"/>
              </a:lnSpc>
              <a:spcBef>
                <a:spcPts val="600"/>
              </a:spcBef>
              <a:spcAft>
                <a:spcPts val="600"/>
              </a:spcAft>
              <a:buFont typeface="Wingdings 3" panose="05040102010807070707" pitchFamily="18" charset="2"/>
              <a:buChar char="}"/>
            </a:pPr>
            <a:r>
              <a:rPr lang="en-US" sz="2100" dirty="0">
                <a:solidFill>
                  <a:schemeClr val="tx1"/>
                </a:solidFill>
              </a:rPr>
              <a:t>Notice of Revenue Bond Sale</a:t>
            </a:r>
          </a:p>
          <a:p>
            <a:pPr marL="800100" lvl="1" indent="-342900" algn="l">
              <a:lnSpc>
                <a:spcPct val="110000"/>
              </a:lnSpc>
              <a:spcBef>
                <a:spcPts val="600"/>
              </a:spcBef>
              <a:spcAft>
                <a:spcPts val="600"/>
              </a:spcAft>
              <a:buFont typeface="Wingdings 3" panose="05040102010807070707" pitchFamily="18" charset="2"/>
              <a:buChar char="}"/>
            </a:pPr>
            <a:r>
              <a:rPr lang="en-US" sz="2100" dirty="0">
                <a:solidFill>
                  <a:schemeClr val="tx1"/>
                </a:solidFill>
              </a:rPr>
              <a:t>Official Terms and Conditions</a:t>
            </a:r>
          </a:p>
          <a:p>
            <a:pPr marL="800100" lvl="1" indent="-342900" algn="l">
              <a:lnSpc>
                <a:spcPct val="110000"/>
              </a:lnSpc>
              <a:spcBef>
                <a:spcPts val="600"/>
              </a:spcBef>
              <a:spcAft>
                <a:spcPts val="600"/>
              </a:spcAft>
              <a:buFont typeface="Wingdings 3" panose="05040102010807070707" pitchFamily="18" charset="2"/>
              <a:buChar char="}"/>
            </a:pPr>
            <a:r>
              <a:rPr lang="en-US" sz="2100" dirty="0">
                <a:solidFill>
                  <a:schemeClr val="tx1"/>
                </a:solidFill>
              </a:rPr>
              <a:t>Plans of Financing</a:t>
            </a:r>
          </a:p>
          <a:p>
            <a:pPr marL="800100" lvl="1" indent="-342900" algn="l">
              <a:lnSpc>
                <a:spcPct val="110000"/>
              </a:lnSpc>
              <a:spcBef>
                <a:spcPts val="600"/>
              </a:spcBef>
              <a:spcAft>
                <a:spcPts val="600"/>
              </a:spcAft>
              <a:buFont typeface="Wingdings 3" panose="05040102010807070707" pitchFamily="18" charset="2"/>
              <a:buChar char="}"/>
            </a:pPr>
            <a:r>
              <a:rPr lang="en-US" sz="2100" dirty="0">
                <a:solidFill>
                  <a:schemeClr val="tx1"/>
                </a:solidFill>
              </a:rPr>
              <a:t>Preliminary Official Statement</a:t>
            </a:r>
          </a:p>
          <a:p>
            <a:pPr marL="342900" indent="-342900" algn="l">
              <a:lnSpc>
                <a:spcPct val="110000"/>
              </a:lnSpc>
              <a:spcAft>
                <a:spcPts val="600"/>
              </a:spcAft>
              <a:buFont typeface="Wingdings 3" panose="05040102010807070707" pitchFamily="18" charset="2"/>
              <a:buChar char="}"/>
            </a:pPr>
            <a:r>
              <a:rPr lang="en-US" dirty="0">
                <a:solidFill>
                  <a:schemeClr val="tx1"/>
                </a:solidFill>
              </a:rPr>
              <a:t>The KDE Bond Sale system will provide electronic approval to the Bond Sale.</a:t>
            </a:r>
          </a:p>
          <a:p>
            <a:pPr marL="342900" indent="-342900" algn="l">
              <a:lnSpc>
                <a:spcPct val="110000"/>
              </a:lnSpc>
              <a:spcAft>
                <a:spcPts val="600"/>
              </a:spcAft>
              <a:buFont typeface="Wingdings 3" panose="05040102010807070707" pitchFamily="18" charset="2"/>
              <a:buChar char="}"/>
            </a:pPr>
            <a:r>
              <a:rPr lang="en-US" b="1" i="1" dirty="0">
                <a:solidFill>
                  <a:schemeClr val="tx1"/>
                </a:solidFill>
              </a:rPr>
              <a:t>Late submittals run the risk of Bond Sale postponement.</a:t>
            </a:r>
          </a:p>
          <a:p>
            <a:pPr marL="342900" indent="-342900" algn="l">
              <a:lnSpc>
                <a:spcPct val="110000"/>
              </a:lnSpc>
              <a:spcAft>
                <a:spcPts val="600"/>
              </a:spcAft>
              <a:buFont typeface="Wingdings 3" panose="05040102010807070707" pitchFamily="18" charset="2"/>
              <a:buChar char="}"/>
            </a:pPr>
            <a:endParaRPr lang="en-US" dirty="0"/>
          </a:p>
        </p:txBody>
      </p:sp>
    </p:spTree>
    <p:extLst>
      <p:ext uri="{BB962C8B-B14F-4D97-AF65-F5344CB8AC3E}">
        <p14:creationId xmlns:p14="http://schemas.microsoft.com/office/powerpoint/2010/main" val="1078058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F9D041-5FC2-479F-AE23-5A6BA5A730AE}"/>
              </a:ext>
            </a:extLst>
          </p:cNvPr>
          <p:cNvSpPr txBox="1">
            <a:spLocks noGrp="1"/>
          </p:cNvSpPr>
          <p:nvPr>
            <p:ph type="title" idx="4294967295"/>
          </p:nvPr>
        </p:nvSpPr>
        <p:spPr>
          <a:xfrm>
            <a:off x="3962400" y="115547"/>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School Security, Part 1</a:t>
            </a:r>
          </a:p>
        </p:txBody>
      </p:sp>
      <p:sp>
        <p:nvSpPr>
          <p:cNvPr id="5" name="Subtitle 2">
            <a:extLst>
              <a:ext uri="{FF2B5EF4-FFF2-40B4-BE49-F238E27FC236}">
                <a16:creationId xmlns:a16="http://schemas.microsoft.com/office/drawing/2014/main" id="{2A8006BE-784E-4BA3-A2FF-7790E57C6AB6}"/>
              </a:ext>
            </a:extLst>
          </p:cNvPr>
          <p:cNvSpPr txBox="1">
            <a:spLocks/>
          </p:cNvSpPr>
          <p:nvPr/>
        </p:nvSpPr>
        <p:spPr>
          <a:xfrm>
            <a:off x="3962400" y="825831"/>
            <a:ext cx="8229600" cy="488248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Bef>
                <a:spcPts val="600"/>
              </a:spcBef>
              <a:spcAft>
                <a:spcPts val="600"/>
              </a:spcAft>
              <a:buFont typeface="Wingdings 3" panose="05040102010807070707" pitchFamily="18" charset="2"/>
              <a:buChar char="}"/>
            </a:pPr>
            <a:r>
              <a:rPr lang="en-US" sz="2200" dirty="0">
                <a:solidFill>
                  <a:schemeClr val="tx1"/>
                </a:solidFill>
              </a:rPr>
              <a:t>KRS 158.162 (3)(d): Develop and adhere to practices to control the access to each school building. Practices shall include but not be limited to:</a:t>
            </a:r>
          </a:p>
          <a:p>
            <a:pPr lvl="1" algn="l">
              <a:lnSpc>
                <a:spcPct val="110000"/>
              </a:lnSpc>
              <a:spcBef>
                <a:spcPts val="600"/>
              </a:spcBef>
              <a:spcAft>
                <a:spcPts val="600"/>
              </a:spcAft>
            </a:pPr>
            <a:r>
              <a:rPr lang="en-US" sz="1900" dirty="0">
                <a:solidFill>
                  <a:schemeClr val="tx1"/>
                </a:solidFill>
              </a:rPr>
              <a:t>1. Controlling outside access to exterior doors during the school day; </a:t>
            </a:r>
          </a:p>
          <a:p>
            <a:pPr lvl="1" algn="l">
              <a:lnSpc>
                <a:spcPct val="110000"/>
              </a:lnSpc>
              <a:spcBef>
                <a:spcPts val="600"/>
              </a:spcBef>
              <a:spcAft>
                <a:spcPts val="600"/>
              </a:spcAft>
            </a:pPr>
            <a:r>
              <a:rPr lang="en-US" sz="1900" dirty="0">
                <a:effectLst/>
                <a:ea typeface="Calibri" panose="020F0502020204030204" pitchFamily="34" charset="0"/>
              </a:rPr>
              <a:t>2. Controlling the main entrance of the school with electronically locking doors, a camera and an intercom system;</a:t>
            </a:r>
          </a:p>
          <a:p>
            <a:pPr lvl="1" algn="l">
              <a:lnSpc>
                <a:spcPct val="110000"/>
              </a:lnSpc>
              <a:spcBef>
                <a:spcPts val="600"/>
              </a:spcBef>
              <a:spcAft>
                <a:spcPts val="600"/>
              </a:spcAft>
            </a:pPr>
            <a:r>
              <a:rPr lang="en-US" sz="1900" dirty="0">
                <a:solidFill>
                  <a:schemeClr val="tx1"/>
                </a:solidFill>
              </a:rPr>
              <a:t>3. Controlling access to individual classrooms; </a:t>
            </a:r>
          </a:p>
          <a:p>
            <a:pPr lvl="1" algn="l">
              <a:lnSpc>
                <a:spcPct val="110000"/>
              </a:lnSpc>
              <a:spcBef>
                <a:spcPts val="600"/>
              </a:spcBef>
              <a:spcAft>
                <a:spcPts val="600"/>
              </a:spcAft>
            </a:pPr>
            <a:r>
              <a:rPr lang="en-US" sz="1900" dirty="0">
                <a:solidFill>
                  <a:schemeClr val="tx1"/>
                </a:solidFill>
              </a:rPr>
              <a:t>4. Requiring classroom doors to be equipped with hardware that allows the door to be locked from the outside but opened from the inside; </a:t>
            </a:r>
          </a:p>
          <a:p>
            <a:pPr lvl="1" algn="l">
              <a:lnSpc>
                <a:spcPct val="110000"/>
              </a:lnSpc>
              <a:spcBef>
                <a:spcPts val="600"/>
              </a:spcBef>
              <a:spcAft>
                <a:spcPts val="600"/>
              </a:spcAft>
            </a:pPr>
            <a:r>
              <a:rPr lang="en-US" sz="1900" dirty="0">
                <a:solidFill>
                  <a:schemeClr val="tx1"/>
                </a:solidFill>
              </a:rPr>
              <a:t>5. Requiring classroom doors to remain closed and locked during instructional time, except: </a:t>
            </a:r>
          </a:p>
          <a:p>
            <a:pPr marL="0" marR="0" algn="l">
              <a:spcBef>
                <a:spcPts val="0"/>
              </a:spcBef>
              <a:spcAft>
                <a:spcPts val="0"/>
              </a:spcAft>
            </a:pPr>
            <a:r>
              <a:rPr lang="en-US" sz="1900" dirty="0">
                <a:solidFill>
                  <a:schemeClr val="tx1"/>
                </a:solidFill>
              </a:rPr>
              <a:t>	a. In instances in which only one student and one adult are in the 	classroom; or </a:t>
            </a:r>
          </a:p>
          <a:p>
            <a:pPr algn="l"/>
            <a:r>
              <a:rPr lang="en-US" sz="1900" dirty="0">
                <a:solidFill>
                  <a:schemeClr val="tx1"/>
                </a:solidFill>
              </a:rPr>
              <a:t>	b. When approved in writing by the state school security marshal; </a:t>
            </a:r>
          </a:p>
          <a:p>
            <a:pPr lvl="1" algn="l">
              <a:lnSpc>
                <a:spcPct val="110000"/>
              </a:lnSpc>
              <a:spcBef>
                <a:spcPts val="600"/>
              </a:spcBef>
              <a:spcAft>
                <a:spcPts val="600"/>
              </a:spcAft>
            </a:pPr>
            <a:endParaRPr lang="en-US" sz="1900" dirty="0">
              <a:effectLst/>
              <a:latin typeface="+mj-lt"/>
              <a:ea typeface="Calibri" panose="020F0502020204030204" pitchFamily="34" charset="0"/>
            </a:endParaRPr>
          </a:p>
        </p:txBody>
      </p:sp>
    </p:spTree>
    <p:extLst>
      <p:ext uri="{BB962C8B-B14F-4D97-AF65-F5344CB8AC3E}">
        <p14:creationId xmlns:p14="http://schemas.microsoft.com/office/powerpoint/2010/main" val="344721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F9D041-5FC2-479F-AE23-5A6BA5A730AE}"/>
              </a:ext>
            </a:extLst>
          </p:cNvPr>
          <p:cNvSpPr txBox="1">
            <a:spLocks noGrp="1"/>
          </p:cNvSpPr>
          <p:nvPr>
            <p:ph type="title" idx="4294967295"/>
          </p:nvPr>
        </p:nvSpPr>
        <p:spPr>
          <a:xfrm>
            <a:off x="3962400" y="256037"/>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School Security, Part 2</a:t>
            </a:r>
          </a:p>
        </p:txBody>
      </p:sp>
      <p:sp>
        <p:nvSpPr>
          <p:cNvPr id="5" name="Subtitle 2">
            <a:extLst>
              <a:ext uri="{FF2B5EF4-FFF2-40B4-BE49-F238E27FC236}">
                <a16:creationId xmlns:a16="http://schemas.microsoft.com/office/drawing/2014/main" id="{2A8006BE-784E-4BA3-A2FF-7790E57C6AB6}"/>
              </a:ext>
            </a:extLst>
          </p:cNvPr>
          <p:cNvSpPr txBox="1">
            <a:spLocks/>
          </p:cNvSpPr>
          <p:nvPr/>
        </p:nvSpPr>
        <p:spPr>
          <a:xfrm>
            <a:off x="3962400" y="941837"/>
            <a:ext cx="8229600" cy="46504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Bef>
                <a:spcPts val="600"/>
              </a:spcBef>
              <a:spcAft>
                <a:spcPts val="600"/>
              </a:spcAft>
              <a:buFont typeface="Wingdings 3" panose="05040102010807070707" pitchFamily="18" charset="2"/>
              <a:buChar char="}"/>
            </a:pPr>
            <a:r>
              <a:rPr lang="en-US" sz="2200" dirty="0">
                <a:solidFill>
                  <a:schemeClr val="tx1"/>
                </a:solidFill>
              </a:rPr>
              <a:t>KRS 158.162 (3)(d): Develop and adhere to practices to control the access to each school building. Practices shall include but not be limited to:</a:t>
            </a:r>
          </a:p>
          <a:p>
            <a:pPr lvl="1" algn="l">
              <a:lnSpc>
                <a:spcPct val="110000"/>
              </a:lnSpc>
              <a:spcBef>
                <a:spcPts val="600"/>
              </a:spcBef>
              <a:spcAft>
                <a:spcPts val="600"/>
              </a:spcAft>
            </a:pPr>
            <a:r>
              <a:rPr lang="en-US" sz="1900" dirty="0">
                <a:solidFill>
                  <a:schemeClr val="tx1"/>
                </a:solidFill>
              </a:rPr>
              <a:t>6. Requiring classroom doors with windows to be equipped with material to quickly cover the window during a building lockdown; </a:t>
            </a:r>
          </a:p>
          <a:p>
            <a:pPr lvl="1" algn="l">
              <a:lnSpc>
                <a:spcPct val="110000"/>
              </a:lnSpc>
              <a:spcBef>
                <a:spcPts val="600"/>
              </a:spcBef>
              <a:spcAft>
                <a:spcPts val="600"/>
              </a:spcAft>
            </a:pPr>
            <a:r>
              <a:rPr lang="en-US" sz="1900" dirty="0">
                <a:solidFill>
                  <a:schemeClr val="tx1"/>
                </a:solidFill>
              </a:rPr>
              <a:t>7. Requiring all visitors to report to the front office of the building, provide valid identification, and state the purpose of the visit; </a:t>
            </a:r>
          </a:p>
          <a:p>
            <a:pPr lvl="1" algn="l">
              <a:lnSpc>
                <a:spcPct val="110000"/>
              </a:lnSpc>
              <a:spcBef>
                <a:spcPts val="600"/>
              </a:spcBef>
              <a:spcAft>
                <a:spcPts val="600"/>
              </a:spcAft>
            </a:pPr>
            <a:r>
              <a:rPr lang="en-US" sz="1900" dirty="0">
                <a:solidFill>
                  <a:schemeClr val="tx1"/>
                </a:solidFill>
              </a:rPr>
              <a:t>8. Providing a visitor's badge to be visibly displayed on a visitor's outer garment.</a:t>
            </a:r>
          </a:p>
          <a:p>
            <a:pPr lvl="1" algn="l">
              <a:lnSpc>
                <a:spcPct val="110000"/>
              </a:lnSpc>
              <a:spcBef>
                <a:spcPts val="600"/>
              </a:spcBef>
              <a:spcAft>
                <a:spcPts val="600"/>
              </a:spcAft>
            </a:pPr>
            <a:endParaRPr lang="en-US" sz="1900" dirty="0">
              <a:effectLst/>
              <a:latin typeface="+mj-lt"/>
              <a:ea typeface="Calibri" panose="020F0502020204030204" pitchFamily="34" charset="0"/>
            </a:endParaRPr>
          </a:p>
        </p:txBody>
      </p:sp>
    </p:spTree>
    <p:extLst>
      <p:ext uri="{BB962C8B-B14F-4D97-AF65-F5344CB8AC3E}">
        <p14:creationId xmlns:p14="http://schemas.microsoft.com/office/powerpoint/2010/main" val="115523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F9D041-5FC2-479F-AE23-5A6BA5A730AE}"/>
              </a:ext>
            </a:extLst>
          </p:cNvPr>
          <p:cNvSpPr txBox="1">
            <a:spLocks noGrp="1"/>
          </p:cNvSpPr>
          <p:nvPr>
            <p:ph type="title" idx="4294967295"/>
          </p:nvPr>
        </p:nvSpPr>
        <p:spPr>
          <a:xfrm>
            <a:off x="3773213" y="235566"/>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0" dirty="0">
                <a:ln>
                  <a:noFill/>
                </a:ln>
                <a:solidFill>
                  <a:schemeClr val="bg2">
                    <a:lumMod val="25000"/>
                  </a:schemeClr>
                </a:solidFill>
                <a:effectLst/>
                <a:uLnTx/>
                <a:uFillTx/>
                <a:ea typeface="+mj-ea"/>
                <a:cs typeface="+mj-cs"/>
              </a:rPr>
              <a:t>School Security, Part 3</a:t>
            </a:r>
          </a:p>
        </p:txBody>
      </p:sp>
      <p:sp>
        <p:nvSpPr>
          <p:cNvPr id="5" name="Subtitle 2">
            <a:extLst>
              <a:ext uri="{FF2B5EF4-FFF2-40B4-BE49-F238E27FC236}">
                <a16:creationId xmlns:a16="http://schemas.microsoft.com/office/drawing/2014/main" id="{2A8006BE-784E-4BA3-A2FF-7790E57C6AB6}"/>
              </a:ext>
            </a:extLst>
          </p:cNvPr>
          <p:cNvSpPr txBox="1">
            <a:spLocks/>
          </p:cNvSpPr>
          <p:nvPr/>
        </p:nvSpPr>
        <p:spPr>
          <a:xfrm>
            <a:off x="3962400" y="921366"/>
            <a:ext cx="8229600" cy="4691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spcBef>
                <a:spcPts val="0"/>
              </a:spcBef>
              <a:spcAft>
                <a:spcPts val="0"/>
              </a:spcAft>
            </a:pPr>
            <a:r>
              <a:rPr lang="en-US" sz="2200" dirty="0">
                <a:solidFill>
                  <a:schemeClr val="tx1"/>
                </a:solidFill>
                <a:latin typeface="+mj-lt"/>
              </a:rPr>
              <a:t>KRS 158.162 (7): </a:t>
            </a:r>
          </a:p>
          <a:p>
            <a:pPr marL="342900" marR="0" indent="-342900" algn="l">
              <a:lnSpc>
                <a:spcPct val="110000"/>
              </a:lnSpc>
              <a:spcBef>
                <a:spcPts val="600"/>
              </a:spcBef>
              <a:spcAft>
                <a:spcPts val="600"/>
              </a:spcAft>
              <a:buFont typeface="Wingdings 3" panose="05040102010807070707" pitchFamily="18" charset="2"/>
              <a:buChar char="}"/>
            </a:pPr>
            <a:r>
              <a:rPr lang="en-US" sz="2200" dirty="0">
                <a:solidFill>
                  <a:schemeClr val="tx1"/>
                </a:solidFill>
              </a:rPr>
              <a:t>A district with a school not in compliance with the requirements of subsection (3)(d) of this section by July 1, 2022, </a:t>
            </a:r>
            <a:r>
              <a:rPr lang="en-US" sz="2200" b="1" i="1" dirty="0">
                <a:solidFill>
                  <a:schemeClr val="tx1"/>
                </a:solidFill>
              </a:rPr>
              <a:t>shall not be eligible for approval by the Kentucky Department of Education for new building construction or expansion </a:t>
            </a:r>
            <a:r>
              <a:rPr lang="en-US" sz="2200" dirty="0">
                <a:solidFill>
                  <a:schemeClr val="tx1"/>
                </a:solidFill>
              </a:rPr>
              <a:t>in the 2022-2023 school year and any subsequent year without verification of compliance, except for facility improvements that specifically address the school safety and security requirements of this section, when deemed necessary for the protection of student or staff health and safety, or to comply with other legal requirements or orders.</a:t>
            </a:r>
          </a:p>
          <a:p>
            <a:pPr lvl="1" algn="l">
              <a:lnSpc>
                <a:spcPct val="110000"/>
              </a:lnSpc>
              <a:spcBef>
                <a:spcPts val="600"/>
              </a:spcBef>
              <a:spcAft>
                <a:spcPts val="600"/>
              </a:spcAft>
            </a:pPr>
            <a:endParaRPr lang="en-US" sz="1900" dirty="0">
              <a:effectLst/>
              <a:latin typeface="+mj-lt"/>
              <a:ea typeface="Calibri" panose="020F0502020204030204" pitchFamily="34" charset="0"/>
            </a:endParaRPr>
          </a:p>
        </p:txBody>
      </p:sp>
    </p:spTree>
    <p:extLst>
      <p:ext uri="{BB962C8B-B14F-4D97-AF65-F5344CB8AC3E}">
        <p14:creationId xmlns:p14="http://schemas.microsoft.com/office/powerpoint/2010/main" val="51342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F9D041-5FC2-479F-AE23-5A6BA5A730AE}"/>
              </a:ext>
            </a:extLst>
          </p:cNvPr>
          <p:cNvSpPr txBox="1">
            <a:spLocks noGrp="1"/>
          </p:cNvSpPr>
          <p:nvPr>
            <p:ph type="title" idx="4294967295"/>
          </p:nvPr>
        </p:nvSpPr>
        <p:spPr>
          <a:xfrm>
            <a:off x="3962400" y="179326"/>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School Security, Part 4</a:t>
            </a:r>
          </a:p>
        </p:txBody>
      </p:sp>
      <p:sp>
        <p:nvSpPr>
          <p:cNvPr id="5" name="Subtitle 2">
            <a:extLst>
              <a:ext uri="{FF2B5EF4-FFF2-40B4-BE49-F238E27FC236}">
                <a16:creationId xmlns:a16="http://schemas.microsoft.com/office/drawing/2014/main" id="{2A8006BE-784E-4BA3-A2FF-7790E57C6AB6}"/>
              </a:ext>
            </a:extLst>
          </p:cNvPr>
          <p:cNvSpPr txBox="1">
            <a:spLocks/>
          </p:cNvSpPr>
          <p:nvPr/>
        </p:nvSpPr>
        <p:spPr>
          <a:xfrm>
            <a:off x="3962400" y="685800"/>
            <a:ext cx="8061278" cy="49780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spcBef>
                <a:spcPts val="0"/>
              </a:spcBef>
              <a:spcAft>
                <a:spcPts val="0"/>
              </a:spcAft>
            </a:pPr>
            <a:endParaRPr lang="en-US" sz="2200" dirty="0">
              <a:solidFill>
                <a:schemeClr val="tx1"/>
              </a:solidFill>
              <a:latin typeface="+mj-lt"/>
            </a:endParaRPr>
          </a:p>
          <a:p>
            <a:pPr marL="0" marR="0">
              <a:spcBef>
                <a:spcPts val="0"/>
              </a:spcBef>
              <a:spcAft>
                <a:spcPts val="0"/>
              </a:spcAft>
            </a:pPr>
            <a:r>
              <a:rPr lang="en-US" sz="2200" dirty="0">
                <a:solidFill>
                  <a:schemeClr val="tx1"/>
                </a:solidFill>
              </a:rPr>
              <a:t>State School Security Marshal- Ben Wilcox</a:t>
            </a:r>
          </a:p>
          <a:p>
            <a:pPr lvl="1" algn="l">
              <a:lnSpc>
                <a:spcPct val="110000"/>
              </a:lnSpc>
              <a:spcBef>
                <a:spcPts val="600"/>
              </a:spcBef>
              <a:spcAft>
                <a:spcPts val="600"/>
              </a:spcAft>
            </a:pPr>
            <a:endParaRPr lang="en-US" sz="1900" dirty="0">
              <a:effectLst/>
              <a:latin typeface="+mj-lt"/>
              <a:ea typeface="Calibri" panose="020F0502020204030204" pitchFamily="34" charset="0"/>
            </a:endParaRPr>
          </a:p>
        </p:txBody>
      </p:sp>
    </p:spTree>
    <p:extLst>
      <p:ext uri="{BB962C8B-B14F-4D97-AF65-F5344CB8AC3E}">
        <p14:creationId xmlns:p14="http://schemas.microsoft.com/office/powerpoint/2010/main" val="3490229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EDBD-98A9-4F49-BCA0-A99D84512C43}"/>
              </a:ext>
            </a:extLst>
          </p:cNvPr>
          <p:cNvSpPr txBox="1">
            <a:spLocks noGrp="1"/>
          </p:cNvSpPr>
          <p:nvPr>
            <p:ph type="title" idx="4294967295"/>
          </p:nvPr>
        </p:nvSpPr>
        <p:spPr>
          <a:xfrm>
            <a:off x="3667125" y="223766"/>
            <a:ext cx="8503920" cy="731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2">
                    <a:lumMod val="25000"/>
                  </a:schemeClr>
                </a:solidFill>
                <a:effectLst/>
                <a:uLnTx/>
                <a:uFillTx/>
                <a:ea typeface="+mj-ea"/>
                <a:cs typeface="+mj-cs"/>
              </a:rPr>
              <a:t>Presentation Conclusion</a:t>
            </a:r>
          </a:p>
        </p:txBody>
      </p:sp>
      <p:sp>
        <p:nvSpPr>
          <p:cNvPr id="3" name="Subtitle 2">
            <a:extLst>
              <a:ext uri="{FF2B5EF4-FFF2-40B4-BE49-F238E27FC236}">
                <a16:creationId xmlns:a16="http://schemas.microsoft.com/office/drawing/2014/main" id="{A50E496B-F39C-429E-9AF3-BA2FF85B8F97}"/>
              </a:ext>
            </a:extLst>
          </p:cNvPr>
          <p:cNvSpPr txBox="1">
            <a:spLocks/>
          </p:cNvSpPr>
          <p:nvPr/>
        </p:nvSpPr>
        <p:spPr>
          <a:xfrm>
            <a:off x="4641542" y="955286"/>
            <a:ext cx="7218374" cy="2619375"/>
          </a:xfrm>
          <a:prstGeom prst="rect">
            <a:avLst/>
          </a:prstGeom>
        </p:spPr>
        <p:txBody>
          <a:bodyPr>
            <a:normAutofit/>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10000"/>
              </a:lnSpc>
              <a:spcAft>
                <a:spcPts val="1200"/>
              </a:spcAft>
            </a:pPr>
            <a:r>
              <a:rPr lang="en-US" sz="2200" dirty="0">
                <a:solidFill>
                  <a:schemeClr val="tx1"/>
                </a:solidFill>
              </a:rPr>
              <a:t>Concluding remarks- Greg Dunbar</a:t>
            </a:r>
          </a:p>
          <a:p>
            <a:pPr>
              <a:lnSpc>
                <a:spcPct val="110000"/>
              </a:lnSpc>
              <a:spcAft>
                <a:spcPts val="1200"/>
              </a:spcAft>
            </a:pPr>
            <a:r>
              <a:rPr lang="en-US" sz="2200" dirty="0">
                <a:solidFill>
                  <a:schemeClr val="tx1"/>
                </a:solidFill>
              </a:rPr>
              <a:t>Question recap- Tanesha Keene</a:t>
            </a:r>
          </a:p>
          <a:p>
            <a:pPr>
              <a:lnSpc>
                <a:spcPct val="110000"/>
              </a:lnSpc>
              <a:spcAft>
                <a:spcPts val="1200"/>
              </a:spcAft>
            </a:pPr>
            <a:r>
              <a:rPr lang="en-US" sz="2200" dirty="0">
                <a:solidFill>
                  <a:schemeClr val="tx1"/>
                </a:solidFill>
              </a:rPr>
              <a:t>Participant comments</a:t>
            </a:r>
          </a:p>
          <a:p>
            <a:pPr marL="0" indent="0">
              <a:buNone/>
            </a:pPr>
            <a:endParaRPr lang="en-US" dirty="0"/>
          </a:p>
        </p:txBody>
      </p:sp>
    </p:spTree>
    <p:extLst>
      <p:ext uri="{BB962C8B-B14F-4D97-AF65-F5344CB8AC3E}">
        <p14:creationId xmlns:p14="http://schemas.microsoft.com/office/powerpoint/2010/main" val="420398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F4EF24-30AC-4506-BFDB-868CCDA9832E}"/>
              </a:ext>
            </a:extLst>
          </p:cNvPr>
          <p:cNvSpPr txBox="1">
            <a:spLocks noGrp="1"/>
          </p:cNvSpPr>
          <p:nvPr>
            <p:ph type="title" idx="4294967295"/>
          </p:nvPr>
        </p:nvSpPr>
        <p:spPr>
          <a:xfrm>
            <a:off x="5351422" y="396482"/>
            <a:ext cx="5936818" cy="48782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Presented 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KDE District Facilities Branch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Greg Dunbar, AIA, Branch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James Bauman, KDE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Jeff Coulter, KDE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Ben Wilcox,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State School Security Marshals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assisted by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tx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Tanesha Keene, KDE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j-lt"/>
                <a:ea typeface="+mn-ea"/>
                <a:cs typeface="+mn-cs"/>
              </a:rPr>
              <a:t>Oxana Lopetegui-Pineda, KDE</a:t>
            </a:r>
            <a:endParaRPr kumimoji="0" lang="en-US" sz="28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40728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5C098D-DF2E-4CD6-B90E-62580556B27E}"/>
              </a:ext>
            </a:extLst>
          </p:cNvPr>
          <p:cNvSpPr txBox="1">
            <a:spLocks noGrp="1"/>
          </p:cNvSpPr>
          <p:nvPr>
            <p:ph type="title" idx="4294967295"/>
          </p:nvPr>
        </p:nvSpPr>
        <p:spPr>
          <a:xfrm>
            <a:off x="4276115" y="0"/>
            <a:ext cx="7772400" cy="10972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02649"/>
                </a:solidFill>
                <a:effectLst/>
                <a:uLnTx/>
                <a:uFillTx/>
                <a:ea typeface="+mj-ea"/>
                <a:cs typeface="+mj-cs"/>
              </a:rPr>
              <a:t>Before we start-</a:t>
            </a:r>
            <a:br>
              <a:rPr kumimoji="0" lang="en-US" sz="3600" b="0" i="0" u="none" strike="noStrike" kern="1200" cap="none" spc="0" normalizeH="0" baseline="0" noProof="0" dirty="0">
                <a:ln>
                  <a:noFill/>
                </a:ln>
                <a:solidFill>
                  <a:srgbClr val="102649"/>
                </a:solidFill>
                <a:effectLst/>
                <a:uLnTx/>
                <a:uFillTx/>
                <a:ea typeface="+mj-ea"/>
                <a:cs typeface="+mj-cs"/>
              </a:rPr>
            </a:br>
            <a:r>
              <a:rPr kumimoji="0" lang="en-US" sz="3600" b="0" i="0" u="none" strike="noStrike" kern="1200" cap="none" spc="0" normalizeH="0" baseline="0" noProof="0" dirty="0">
                <a:ln>
                  <a:noFill/>
                </a:ln>
                <a:solidFill>
                  <a:srgbClr val="102649"/>
                </a:solidFill>
                <a:effectLst/>
                <a:uLnTx/>
                <a:uFillTx/>
                <a:ea typeface="+mj-ea"/>
                <a:cs typeface="+mj-cs"/>
              </a:rPr>
              <a:t>Questions and Answers</a:t>
            </a:r>
          </a:p>
        </p:txBody>
      </p:sp>
      <p:pic>
        <p:nvPicPr>
          <p:cNvPr id="5" name="Picture 4" descr="There are two icons. The first icon says leave and this is the icon that will allow you to leave the meeting once its concluded. &#10;&#10;The second icon is the questions and answers icon. This is the icon that you would use to submit questions to the presenter. When you click on it, a second screen will pop up and you need to press Ask Question to enter a question. &#10;&#10;Proceed to type the question by Typing Your Name, the question you are asking, and click Send to send the question to the meeting presenter. ">
            <a:extLst>
              <a:ext uri="{FF2B5EF4-FFF2-40B4-BE49-F238E27FC236}">
                <a16:creationId xmlns:a16="http://schemas.microsoft.com/office/drawing/2014/main" id="{2A93509E-F1E3-435F-BFB4-530ABD692BA1}"/>
              </a:ext>
            </a:extLst>
          </p:cNvPr>
          <p:cNvPicPr>
            <a:picLocks noChangeAspect="1"/>
          </p:cNvPicPr>
          <p:nvPr/>
        </p:nvPicPr>
        <p:blipFill>
          <a:blip r:embed="rId2"/>
          <a:stretch>
            <a:fillRect/>
          </a:stretch>
        </p:blipFill>
        <p:spPr>
          <a:xfrm>
            <a:off x="4206240" y="1472325"/>
            <a:ext cx="7315200" cy="4041643"/>
          </a:xfrm>
          <a:prstGeom prst="rect">
            <a:avLst/>
          </a:prstGeom>
          <a:noFill/>
          <a:ln cap="flat">
            <a:noFill/>
          </a:ln>
        </p:spPr>
      </p:pic>
    </p:spTree>
    <p:extLst>
      <p:ext uri="{BB962C8B-B14F-4D97-AF65-F5344CB8AC3E}">
        <p14:creationId xmlns:p14="http://schemas.microsoft.com/office/powerpoint/2010/main" val="283920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FD815-A1DB-4D89-AB52-85FC1C20BF6F}"/>
              </a:ext>
            </a:extLst>
          </p:cNvPr>
          <p:cNvSpPr txBox="1">
            <a:spLocks noGrp="1"/>
          </p:cNvSpPr>
          <p:nvPr>
            <p:ph type="title" idx="4294967295"/>
          </p:nvPr>
        </p:nvSpPr>
        <p:spPr>
          <a:xfrm>
            <a:off x="3962400" y="342900"/>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Topics for Review</a:t>
            </a:r>
          </a:p>
        </p:txBody>
      </p:sp>
      <p:sp>
        <p:nvSpPr>
          <p:cNvPr id="7" name="Subtitle 2">
            <a:extLst>
              <a:ext uri="{FF2B5EF4-FFF2-40B4-BE49-F238E27FC236}">
                <a16:creationId xmlns:a16="http://schemas.microsoft.com/office/drawing/2014/main" id="{85B83471-897D-44C7-A468-1B8903B4588D}"/>
              </a:ext>
            </a:extLst>
          </p:cNvPr>
          <p:cNvSpPr>
            <a:spLocks noGrp="1"/>
          </p:cNvSpPr>
          <p:nvPr>
            <p:ph type="subTitle" idx="1"/>
          </p:nvPr>
        </p:nvSpPr>
        <p:spPr>
          <a:xfrm>
            <a:off x="3959352" y="685800"/>
            <a:ext cx="8229600" cy="6172200"/>
          </a:xfrm>
        </p:spPr>
        <p:txBody>
          <a:bodyPr>
            <a:normAutofit/>
          </a:bodyPr>
          <a:lstStyle/>
          <a:p>
            <a:pPr algn="l">
              <a:lnSpc>
                <a:spcPct val="110000"/>
              </a:lnSpc>
              <a:spcAft>
                <a:spcPts val="1200"/>
              </a:spcAft>
            </a:pPr>
            <a:endParaRPr lang="en-US" sz="2200" dirty="0">
              <a:solidFill>
                <a:schemeClr val="tx1"/>
              </a:solidFill>
            </a:endParaRPr>
          </a:p>
          <a:p>
            <a:pPr marL="342900" indent="-342900" algn="l">
              <a:lnSpc>
                <a:spcPct val="110000"/>
              </a:lnSpc>
              <a:spcAft>
                <a:spcPts val="1200"/>
              </a:spcAft>
              <a:buFont typeface="Wingdings 3" panose="05040102010807070707" pitchFamily="18" charset="2"/>
              <a:buChar char="}"/>
            </a:pPr>
            <a:r>
              <a:rPr lang="en-US" dirty="0">
                <a:solidFill>
                  <a:schemeClr val="tx1"/>
                </a:solidFill>
              </a:rPr>
              <a:t>Projects using Federal Funds- Elementary and Secondary School Emergency Relief I, II and III (American Rescue Plan (ARP)/ESSER)</a:t>
            </a:r>
          </a:p>
          <a:p>
            <a:pPr marL="342900" indent="-342900" algn="l">
              <a:lnSpc>
                <a:spcPct val="110000"/>
              </a:lnSpc>
              <a:spcAft>
                <a:spcPts val="1200"/>
              </a:spcAft>
              <a:buFont typeface="Wingdings 3" panose="05040102010807070707" pitchFamily="18" charset="2"/>
              <a:buChar char="}"/>
            </a:pPr>
            <a:r>
              <a:rPr lang="en-US" dirty="0">
                <a:solidFill>
                  <a:schemeClr val="tx1"/>
                </a:solidFill>
              </a:rPr>
              <a:t>Davis-Bacon Act requirements</a:t>
            </a:r>
          </a:p>
          <a:p>
            <a:pPr marL="342900" indent="-342900" algn="l">
              <a:spcAft>
                <a:spcPts val="1200"/>
              </a:spcAft>
              <a:buFont typeface="Wingdings 3" panose="05040102010807070707" pitchFamily="18" charset="2"/>
              <a:buChar char="}"/>
            </a:pPr>
            <a:r>
              <a:rPr lang="en-US" dirty="0">
                <a:solidFill>
                  <a:schemeClr val="tx1"/>
                </a:solidFill>
              </a:rPr>
              <a:t>Post Bid Submittal requirements</a:t>
            </a:r>
          </a:p>
          <a:p>
            <a:pPr marL="342900" indent="-342900" algn="l">
              <a:spcAft>
                <a:spcPts val="1200"/>
              </a:spcAft>
              <a:buFont typeface="Wingdings 3" panose="05040102010807070707" pitchFamily="18" charset="2"/>
              <a:buChar char="}"/>
            </a:pPr>
            <a:r>
              <a:rPr lang="en-US" dirty="0">
                <a:solidFill>
                  <a:schemeClr val="tx1"/>
                </a:solidFill>
              </a:rPr>
              <a:t>Bond Sale approval process</a:t>
            </a:r>
          </a:p>
          <a:p>
            <a:pPr marL="342900" indent="-342900" algn="l">
              <a:spcAft>
                <a:spcPts val="1200"/>
              </a:spcAft>
              <a:buFont typeface="Wingdings 3" panose="05040102010807070707" pitchFamily="18" charset="2"/>
              <a:buChar char="}"/>
            </a:pPr>
            <a:r>
              <a:rPr lang="en-US" dirty="0">
                <a:solidFill>
                  <a:schemeClr val="tx1"/>
                </a:solidFill>
              </a:rPr>
              <a:t>School Security Issues</a:t>
            </a:r>
          </a:p>
          <a:p>
            <a:pPr algn="l"/>
            <a:endParaRPr lang="en-US" dirty="0"/>
          </a:p>
        </p:txBody>
      </p:sp>
    </p:spTree>
    <p:extLst>
      <p:ext uri="{BB962C8B-B14F-4D97-AF65-F5344CB8AC3E}">
        <p14:creationId xmlns:p14="http://schemas.microsoft.com/office/powerpoint/2010/main" val="136127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FD815-A1DB-4D89-AB52-85FC1C20BF6F}"/>
              </a:ext>
            </a:extLst>
          </p:cNvPr>
          <p:cNvSpPr txBox="1">
            <a:spLocks noGrp="1"/>
          </p:cNvSpPr>
          <p:nvPr>
            <p:ph type="title" idx="4294967295"/>
          </p:nvPr>
        </p:nvSpPr>
        <p:spPr>
          <a:xfrm>
            <a:off x="3962400" y="163772"/>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Projects using Federal Funds – BG-1</a:t>
            </a:r>
          </a:p>
        </p:txBody>
      </p:sp>
      <p:sp>
        <p:nvSpPr>
          <p:cNvPr id="7" name="Subtitle 2">
            <a:extLst>
              <a:ext uri="{FF2B5EF4-FFF2-40B4-BE49-F238E27FC236}">
                <a16:creationId xmlns:a16="http://schemas.microsoft.com/office/drawing/2014/main" id="{85B83471-897D-44C7-A468-1B8903B4588D}"/>
              </a:ext>
            </a:extLst>
          </p:cNvPr>
          <p:cNvSpPr>
            <a:spLocks noGrp="1"/>
          </p:cNvSpPr>
          <p:nvPr>
            <p:ph type="subTitle" idx="1"/>
          </p:nvPr>
        </p:nvSpPr>
        <p:spPr>
          <a:xfrm>
            <a:off x="3959352" y="849572"/>
            <a:ext cx="8229600" cy="5755944"/>
          </a:xfrm>
        </p:spPr>
        <p:txBody>
          <a:bodyPr>
            <a:normAutofit/>
          </a:bodyPr>
          <a:lstStyle/>
          <a:p>
            <a:pPr marL="342900" indent="-342900" algn="l">
              <a:lnSpc>
                <a:spcPct val="110000"/>
              </a:lnSpc>
              <a:spcAft>
                <a:spcPts val="1200"/>
              </a:spcAft>
              <a:buFont typeface="Wingdings 3" panose="05040102010807070707" pitchFamily="18" charset="2"/>
              <a:buChar char="}"/>
            </a:pPr>
            <a:r>
              <a:rPr lang="en-US" sz="2200" dirty="0">
                <a:solidFill>
                  <a:schemeClr val="tx1"/>
                </a:solidFill>
                <a:latin typeface="+mj-lt"/>
              </a:rPr>
              <a:t>Projects using Federal Funds- ESSER I, II, and III (ARP/ESSER)</a:t>
            </a:r>
          </a:p>
          <a:p>
            <a:pPr marL="800100" lvl="1" indent="-342900" algn="l">
              <a:lnSpc>
                <a:spcPct val="110000"/>
              </a:lnSpc>
              <a:spcAft>
                <a:spcPts val="1200"/>
              </a:spcAft>
              <a:buFont typeface="Wingdings 3" panose="05040102010807070707" pitchFamily="18" charset="2"/>
              <a:buChar char="}"/>
            </a:pPr>
            <a:r>
              <a:rPr lang="en-US" sz="1800" dirty="0">
                <a:solidFill>
                  <a:schemeClr val="tx1"/>
                </a:solidFill>
              </a:rPr>
              <a:t>Must comply with Uniform Grant Guidance requirements and US Department of Labor Electronic Document Gathering Analysis and Retrieval regulation (34 CFR Sect. 76.600).</a:t>
            </a:r>
          </a:p>
          <a:p>
            <a:pPr marL="800100" lvl="1" indent="-342900" algn="l">
              <a:lnSpc>
                <a:spcPct val="110000"/>
              </a:lnSpc>
              <a:spcAft>
                <a:spcPts val="1200"/>
              </a:spcAft>
              <a:buFont typeface="Wingdings 3" panose="05040102010807070707" pitchFamily="18" charset="2"/>
              <a:buChar char="}"/>
            </a:pPr>
            <a:r>
              <a:rPr lang="en-US" sz="1800" dirty="0">
                <a:solidFill>
                  <a:schemeClr val="tx1"/>
                </a:solidFill>
              </a:rPr>
              <a:t>Must identify ESSER Funds by name as “Other Available Funds” and attach Grant Management Application Process (GMAP) documents:</a:t>
            </a:r>
          </a:p>
          <a:p>
            <a:pPr marL="800100" lvl="1" indent="-342900" algn="l">
              <a:lnSpc>
                <a:spcPct val="110000"/>
              </a:lnSpc>
              <a:spcAft>
                <a:spcPts val="1200"/>
              </a:spcAft>
              <a:buFont typeface="Wingdings 3" panose="05040102010807070707" pitchFamily="18" charset="2"/>
              <a:buChar char="}"/>
            </a:pPr>
            <a:endParaRPr lang="en-US" sz="1800" dirty="0">
              <a:solidFill>
                <a:schemeClr val="tx1"/>
              </a:solidFill>
              <a:latin typeface="+mj-lt"/>
            </a:endParaRPr>
          </a:p>
          <a:p>
            <a:pPr algn="l"/>
            <a:endParaRPr lang="en-US" dirty="0"/>
          </a:p>
        </p:txBody>
      </p:sp>
      <p:pic>
        <p:nvPicPr>
          <p:cNvPr id="4" name="Picture 3" descr="illustration of other Available Funds; ARP ESSER funds amounting to $3,629,066 and GMAP Summary ">
            <a:extLst>
              <a:ext uri="{FF2B5EF4-FFF2-40B4-BE49-F238E27FC236}">
                <a16:creationId xmlns:a16="http://schemas.microsoft.com/office/drawing/2014/main" id="{AE31706F-E85F-4012-8C90-7B8D8C6DDEE1}"/>
              </a:ext>
            </a:extLst>
          </p:cNvPr>
          <p:cNvPicPr>
            <a:picLocks noChangeAspect="1"/>
          </p:cNvPicPr>
          <p:nvPr/>
        </p:nvPicPr>
        <p:blipFill>
          <a:blip r:embed="rId2"/>
          <a:stretch>
            <a:fillRect/>
          </a:stretch>
        </p:blipFill>
        <p:spPr>
          <a:xfrm>
            <a:off x="4625437" y="3287948"/>
            <a:ext cx="4920951" cy="2377440"/>
          </a:xfrm>
          <a:prstGeom prst="rect">
            <a:avLst/>
          </a:prstGeom>
        </p:spPr>
      </p:pic>
      <p:cxnSp>
        <p:nvCxnSpPr>
          <p:cNvPr id="10" name="Straight Connector 9" descr="Underlining Other Available Funds ">
            <a:extLst>
              <a:ext uri="{FF2B5EF4-FFF2-40B4-BE49-F238E27FC236}">
                <a16:creationId xmlns:a16="http://schemas.microsoft.com/office/drawing/2014/main" id="{D5BA3803-8635-48C9-B2C0-D8DB69B917C1}"/>
              </a:ext>
            </a:extLst>
          </p:cNvPr>
          <p:cNvCxnSpPr/>
          <p:nvPr/>
        </p:nvCxnSpPr>
        <p:spPr>
          <a:xfrm>
            <a:off x="4744703" y="3521007"/>
            <a:ext cx="207695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descr="Underlining ARP ESSER Funds ">
            <a:extLst>
              <a:ext uri="{FF2B5EF4-FFF2-40B4-BE49-F238E27FC236}">
                <a16:creationId xmlns:a16="http://schemas.microsoft.com/office/drawing/2014/main" id="{82E6C260-2CC8-4E70-A16B-686B71C394F8}"/>
              </a:ext>
            </a:extLst>
          </p:cNvPr>
          <p:cNvCxnSpPr/>
          <p:nvPr/>
        </p:nvCxnSpPr>
        <p:spPr>
          <a:xfrm>
            <a:off x="4828674" y="4117359"/>
            <a:ext cx="95450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Underlining GMAP Summary.PDF">
            <a:extLst>
              <a:ext uri="{FF2B5EF4-FFF2-40B4-BE49-F238E27FC236}">
                <a16:creationId xmlns:a16="http://schemas.microsoft.com/office/drawing/2014/main" id="{E7A3CEF1-BAD9-445F-B83A-64850677B476}"/>
              </a:ext>
            </a:extLst>
          </p:cNvPr>
          <p:cNvCxnSpPr/>
          <p:nvPr/>
        </p:nvCxnSpPr>
        <p:spPr>
          <a:xfrm>
            <a:off x="7339317" y="5450935"/>
            <a:ext cx="111442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70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FD815-A1DB-4D89-AB52-85FC1C20BF6F}"/>
              </a:ext>
            </a:extLst>
          </p:cNvPr>
          <p:cNvSpPr txBox="1">
            <a:spLocks noGrp="1"/>
          </p:cNvSpPr>
          <p:nvPr>
            <p:ph type="title" idx="4294967295"/>
          </p:nvPr>
        </p:nvSpPr>
        <p:spPr>
          <a:xfrm>
            <a:off x="3962400" y="193770"/>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Projects using Federal Funds, Part 1</a:t>
            </a:r>
          </a:p>
        </p:txBody>
      </p:sp>
      <p:sp>
        <p:nvSpPr>
          <p:cNvPr id="7" name="Subtitle 2">
            <a:extLst>
              <a:ext uri="{FF2B5EF4-FFF2-40B4-BE49-F238E27FC236}">
                <a16:creationId xmlns:a16="http://schemas.microsoft.com/office/drawing/2014/main" id="{85B83471-897D-44C7-A468-1B8903B4588D}"/>
              </a:ext>
            </a:extLst>
          </p:cNvPr>
          <p:cNvSpPr>
            <a:spLocks noGrp="1"/>
          </p:cNvSpPr>
          <p:nvPr>
            <p:ph type="subTitle" idx="1"/>
          </p:nvPr>
        </p:nvSpPr>
        <p:spPr>
          <a:xfrm>
            <a:off x="3959352" y="958755"/>
            <a:ext cx="8229600" cy="5674057"/>
          </a:xfrm>
        </p:spPr>
        <p:txBody>
          <a:bodyPr>
            <a:normAutofit/>
          </a:bodyPr>
          <a:lstStyle/>
          <a:p>
            <a:pPr marL="342900" indent="-342900" algn="l">
              <a:lnSpc>
                <a:spcPct val="110000"/>
              </a:lnSpc>
              <a:spcAft>
                <a:spcPts val="1200"/>
              </a:spcAft>
              <a:buFont typeface="Wingdings 3" panose="05040102010807070707" pitchFamily="18" charset="2"/>
              <a:buChar char="}"/>
            </a:pPr>
            <a:r>
              <a:rPr lang="en-US" sz="2200" dirty="0">
                <a:solidFill>
                  <a:schemeClr val="tx1"/>
                </a:solidFill>
              </a:rPr>
              <a:t>Bidding Documents – Project Manual</a:t>
            </a:r>
          </a:p>
          <a:p>
            <a:pPr marL="800100" lvl="1" indent="-342900" algn="l">
              <a:lnSpc>
                <a:spcPct val="110000"/>
              </a:lnSpc>
              <a:spcAft>
                <a:spcPts val="1200"/>
              </a:spcAft>
              <a:buFont typeface="Wingdings 3" panose="05040102010807070707" pitchFamily="18" charset="2"/>
              <a:buChar char="}"/>
            </a:pPr>
            <a:r>
              <a:rPr lang="en-US" sz="1800" dirty="0">
                <a:solidFill>
                  <a:schemeClr val="tx1"/>
                </a:solidFill>
              </a:rPr>
              <a:t>KDE/AIA A701-1997 Instructions to Bidders, incorporated by reference in 702 KAR 4:160:</a:t>
            </a:r>
          </a:p>
          <a:p>
            <a:pPr marL="800100" lvl="1" indent="-342900" algn="l">
              <a:lnSpc>
                <a:spcPct val="110000"/>
              </a:lnSpc>
              <a:spcAft>
                <a:spcPts val="1200"/>
              </a:spcAft>
              <a:buFont typeface="Wingdings 3" panose="05040102010807070707" pitchFamily="18" charset="2"/>
              <a:buChar char="}"/>
            </a:pPr>
            <a:endParaRPr lang="en-US" sz="1800" dirty="0">
              <a:solidFill>
                <a:schemeClr val="tx1"/>
              </a:solidFill>
            </a:endParaRPr>
          </a:p>
          <a:p>
            <a:pPr marL="800100" lvl="1" indent="-342900" algn="l">
              <a:lnSpc>
                <a:spcPct val="110000"/>
              </a:lnSpc>
              <a:spcAft>
                <a:spcPts val="1200"/>
              </a:spcAft>
              <a:buFont typeface="Wingdings 3" panose="05040102010807070707" pitchFamily="18" charset="2"/>
              <a:buChar char="}"/>
            </a:pPr>
            <a:endParaRPr lang="en-US" sz="1800" dirty="0">
              <a:solidFill>
                <a:schemeClr val="tx1"/>
              </a:solidFill>
            </a:endParaRPr>
          </a:p>
          <a:p>
            <a:pPr marL="800100" lvl="1" indent="-342900" algn="l">
              <a:lnSpc>
                <a:spcPct val="110000"/>
              </a:lnSpc>
              <a:spcAft>
                <a:spcPts val="600"/>
              </a:spcAft>
              <a:buFont typeface="Wingdings 3" panose="05040102010807070707" pitchFamily="18" charset="2"/>
              <a:buChar char="}"/>
            </a:pPr>
            <a:endParaRPr lang="en-US" sz="800" dirty="0">
              <a:solidFill>
                <a:schemeClr val="tx1"/>
              </a:solidFill>
            </a:endParaRPr>
          </a:p>
          <a:p>
            <a:pPr marL="800100" lvl="1" indent="-342900" algn="l">
              <a:lnSpc>
                <a:spcPct val="110000"/>
              </a:lnSpc>
              <a:spcAft>
                <a:spcPts val="1200"/>
              </a:spcAft>
              <a:buFont typeface="Wingdings 3" panose="05040102010807070707" pitchFamily="18" charset="2"/>
              <a:buChar char="}"/>
            </a:pPr>
            <a:r>
              <a:rPr lang="en-US" sz="1800" dirty="0">
                <a:solidFill>
                  <a:schemeClr val="tx1"/>
                </a:solidFill>
              </a:rPr>
              <a:t>Regulation effective 2013; Kentucky Prevailing Wage abolished 2017.</a:t>
            </a:r>
          </a:p>
          <a:p>
            <a:pPr marL="800100" lvl="1" indent="-342900" algn="l">
              <a:lnSpc>
                <a:spcPct val="110000"/>
              </a:lnSpc>
              <a:spcAft>
                <a:spcPts val="1200"/>
              </a:spcAft>
              <a:buFont typeface="Wingdings 3" panose="05040102010807070707" pitchFamily="18" charset="2"/>
              <a:buChar char="}"/>
            </a:pPr>
            <a:r>
              <a:rPr lang="en-US" sz="1800" dirty="0">
                <a:solidFill>
                  <a:schemeClr val="tx1"/>
                </a:solidFill>
              </a:rPr>
              <a:t>Davis-Bacon requirements combine basic hourly wage and fringe benefits. </a:t>
            </a:r>
            <a:r>
              <a:rPr lang="en-US" sz="1800" u="sng" dirty="0">
                <a:solidFill>
                  <a:srgbClr val="212121"/>
                </a:solidFill>
                <a:effectLst/>
                <a:ea typeface="Calibri" panose="020F0502020204030204" pitchFamily="34" charset="0"/>
                <a:hlinkClick r:id="rId2"/>
              </a:rPr>
              <a:t>https://www.dol.gov/sites/dolgov/files/WHD/davis-bacon/Conformance.pdf</a:t>
            </a:r>
            <a:r>
              <a:rPr lang="en-US" sz="1800" dirty="0">
                <a:solidFill>
                  <a:srgbClr val="212121"/>
                </a:solidFill>
                <a:effectLst/>
                <a:ea typeface="Calibri" panose="020F0502020204030204" pitchFamily="34" charset="0"/>
              </a:rPr>
              <a:t>. </a:t>
            </a:r>
          </a:p>
          <a:p>
            <a:pPr marL="800100" lvl="1" indent="-342900" algn="l">
              <a:lnSpc>
                <a:spcPct val="110000"/>
              </a:lnSpc>
              <a:spcAft>
                <a:spcPts val="1200"/>
              </a:spcAft>
              <a:buFont typeface="Wingdings 3" panose="05040102010807070707" pitchFamily="18" charset="2"/>
              <a:buChar char="}"/>
            </a:pPr>
            <a:r>
              <a:rPr lang="en-US" sz="1800" dirty="0">
                <a:solidFill>
                  <a:schemeClr val="tx1"/>
                </a:solidFill>
              </a:rPr>
              <a:t>Wage determinations are tied to specific geographic areas and construction trades.</a:t>
            </a:r>
          </a:p>
          <a:p>
            <a:pPr marL="800100" lvl="1" indent="-342900" algn="l">
              <a:lnSpc>
                <a:spcPct val="110000"/>
              </a:lnSpc>
              <a:spcAft>
                <a:spcPts val="1200"/>
              </a:spcAft>
              <a:buFont typeface="Wingdings 3" panose="05040102010807070707" pitchFamily="18" charset="2"/>
              <a:buChar char="}"/>
            </a:pPr>
            <a:endParaRPr lang="en-US" sz="1800" dirty="0">
              <a:solidFill>
                <a:schemeClr val="tx1"/>
              </a:solidFill>
              <a:latin typeface="+mj-lt"/>
            </a:endParaRPr>
          </a:p>
        </p:txBody>
      </p:sp>
      <p:pic>
        <p:nvPicPr>
          <p:cNvPr id="4" name="Picture 3" descr="Explaining Davis Bacon Act provisions. Projects funded with Federal Funds shall comply with the Davis-Bacon act (Subchapter IV of Chapter 31 of the title 40 of the United States code). Where the amount received from federal revenue sharing is less than 25 percent of the estimated total construction cost of a public school project, state law and not the federal applies to the wage rate and the prevailing wage scale to be used for the project (OAG 74-329). Refer to Supplementary Conditions for direction regarding application of federal rates, if included in the biddings documents, to this project. In the event both state and federal wage rates apply, the higher of the two rates shall be used to determine labor cost.  &#10;&#10;&#10;">
            <a:extLst>
              <a:ext uri="{FF2B5EF4-FFF2-40B4-BE49-F238E27FC236}">
                <a16:creationId xmlns:a16="http://schemas.microsoft.com/office/drawing/2014/main" id="{E0437DB4-7AF1-4DD4-A66C-DCD2173360EE}"/>
              </a:ext>
            </a:extLst>
          </p:cNvPr>
          <p:cNvPicPr>
            <a:picLocks noChangeAspect="1"/>
          </p:cNvPicPr>
          <p:nvPr/>
        </p:nvPicPr>
        <p:blipFill>
          <a:blip r:embed="rId3"/>
          <a:stretch>
            <a:fillRect/>
          </a:stretch>
        </p:blipFill>
        <p:spPr>
          <a:xfrm>
            <a:off x="4784217" y="2185752"/>
            <a:ext cx="7132320" cy="1362666"/>
          </a:xfrm>
          <a:prstGeom prst="rect">
            <a:avLst/>
          </a:prstGeom>
        </p:spPr>
      </p:pic>
    </p:spTree>
    <p:extLst>
      <p:ext uri="{BB962C8B-B14F-4D97-AF65-F5344CB8AC3E}">
        <p14:creationId xmlns:p14="http://schemas.microsoft.com/office/powerpoint/2010/main" val="286937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FD815-A1DB-4D89-AB52-85FC1C20BF6F}"/>
              </a:ext>
            </a:extLst>
          </p:cNvPr>
          <p:cNvSpPr txBox="1">
            <a:spLocks noGrp="1"/>
          </p:cNvSpPr>
          <p:nvPr>
            <p:ph type="title" idx="4294967295"/>
          </p:nvPr>
        </p:nvSpPr>
        <p:spPr>
          <a:xfrm>
            <a:off x="3962400" y="219075"/>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lnSpc>
                <a:spcPct val="100000"/>
              </a:lnSpc>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Projects using Federal Funds</a:t>
            </a:r>
            <a:r>
              <a:rPr lang="en-US" sz="3600" dirty="0"/>
              <a:t>, Part 2</a:t>
            </a:r>
            <a:endParaRPr kumimoji="0" lang="en-US" sz="3600" b="0" i="0" u="none" strike="noStrike" kern="1200" cap="none" spc="0" normalizeH="0" baseline="0" noProof="0" dirty="0">
              <a:ln>
                <a:noFill/>
              </a:ln>
              <a:solidFill>
                <a:schemeClr val="bg2">
                  <a:lumMod val="25000"/>
                </a:schemeClr>
              </a:solidFill>
              <a:effectLst/>
              <a:uLnTx/>
              <a:uFillTx/>
              <a:ea typeface="+mj-ea"/>
              <a:cs typeface="+mj-cs"/>
            </a:endParaRPr>
          </a:p>
        </p:txBody>
      </p:sp>
      <p:sp>
        <p:nvSpPr>
          <p:cNvPr id="7" name="Subtitle 2">
            <a:extLst>
              <a:ext uri="{FF2B5EF4-FFF2-40B4-BE49-F238E27FC236}">
                <a16:creationId xmlns:a16="http://schemas.microsoft.com/office/drawing/2014/main" id="{85B83471-897D-44C7-A468-1B8903B4588D}"/>
              </a:ext>
            </a:extLst>
          </p:cNvPr>
          <p:cNvSpPr>
            <a:spLocks noGrp="1"/>
          </p:cNvSpPr>
          <p:nvPr>
            <p:ph type="subTitle" idx="1"/>
          </p:nvPr>
        </p:nvSpPr>
        <p:spPr>
          <a:xfrm>
            <a:off x="3959352" y="904875"/>
            <a:ext cx="8229600" cy="5700641"/>
          </a:xfrm>
        </p:spPr>
        <p:txBody>
          <a:bodyPr>
            <a:normAutofit/>
          </a:bodyPr>
          <a:lstStyle/>
          <a:p>
            <a:pPr marL="342900" indent="-342900" algn="l">
              <a:lnSpc>
                <a:spcPct val="110000"/>
              </a:lnSpc>
              <a:spcAft>
                <a:spcPts val="1200"/>
              </a:spcAft>
              <a:buFont typeface="Wingdings 3" panose="05040102010807070707" pitchFamily="18" charset="2"/>
              <a:buChar char="}"/>
            </a:pPr>
            <a:r>
              <a:rPr lang="en-US" sz="2200" dirty="0">
                <a:solidFill>
                  <a:schemeClr val="tx1"/>
                </a:solidFill>
              </a:rPr>
              <a:t>Bidding Documents – Project Manual</a:t>
            </a:r>
          </a:p>
          <a:p>
            <a:pPr marL="800100" lvl="1" indent="-342900" algn="l">
              <a:lnSpc>
                <a:spcPct val="110000"/>
              </a:lnSpc>
              <a:spcAft>
                <a:spcPts val="600"/>
              </a:spcAft>
              <a:buFont typeface="Wingdings 3" panose="05040102010807070707" pitchFamily="18" charset="2"/>
              <a:buChar char="}"/>
            </a:pPr>
            <a:r>
              <a:rPr lang="en-US" sz="1800" dirty="0">
                <a:solidFill>
                  <a:schemeClr val="tx1"/>
                </a:solidFill>
              </a:rPr>
              <a:t>General Davis-Bacon wage determinations are at </a:t>
            </a:r>
            <a:r>
              <a:rPr lang="en-US" sz="1800" dirty="0">
                <a:solidFill>
                  <a:schemeClr val="tx1"/>
                </a:solidFill>
                <a:hlinkClick r:id="rId2"/>
              </a:rPr>
              <a:t>www.sam.gov</a:t>
            </a:r>
            <a:r>
              <a:rPr lang="en-US" sz="1800" dirty="0">
                <a:solidFill>
                  <a:schemeClr val="tx1"/>
                </a:solidFill>
              </a:rPr>
              <a:t> and are available for incorporation into bidding documents and posting on job sites. FAQs: </a:t>
            </a:r>
          </a:p>
          <a:p>
            <a:pPr lvl="1" algn="l">
              <a:lnSpc>
                <a:spcPct val="110000"/>
              </a:lnSpc>
              <a:spcAft>
                <a:spcPts val="1200"/>
              </a:spcAft>
            </a:pPr>
            <a:r>
              <a:rPr lang="en-US" sz="1800" u="sng" dirty="0">
                <a:solidFill>
                  <a:srgbClr val="212121"/>
                </a:solidFill>
                <a:effectLst/>
                <a:ea typeface="Calibri" panose="020F0502020204030204" pitchFamily="34" charset="0"/>
                <a:cs typeface="Times New Roman" panose="02020603050405020304" pitchFamily="18" charset="0"/>
                <a:hlinkClick r:id="rId3"/>
              </a:rPr>
              <a:t>https://www.dol.gov/agencies/whd/government-contracts/construction/faq</a:t>
            </a:r>
            <a:r>
              <a:rPr lang="en-US" sz="1800" dirty="0">
                <a:solidFill>
                  <a:srgbClr val="212121"/>
                </a:solidFill>
                <a:effectLst/>
                <a:ea typeface="Calibri" panose="020F0502020204030204" pitchFamily="34" charset="0"/>
                <a:cs typeface="Times New Roman" panose="02020603050405020304" pitchFamily="18" charset="0"/>
              </a:rPr>
              <a:t> </a:t>
            </a:r>
            <a:endParaRPr lang="en-US" sz="1800" dirty="0">
              <a:solidFill>
                <a:schemeClr val="tx1"/>
              </a:solidFill>
              <a:cs typeface="Times New Roman" panose="02020603050405020304" pitchFamily="18" charset="0"/>
            </a:endParaRPr>
          </a:p>
          <a:p>
            <a:pPr marL="800100" lvl="1" indent="-342900" algn="l">
              <a:lnSpc>
                <a:spcPct val="110000"/>
              </a:lnSpc>
              <a:spcAft>
                <a:spcPts val="600"/>
              </a:spcAft>
              <a:buFont typeface="Wingdings 3" panose="05040102010807070707" pitchFamily="18" charset="2"/>
              <a:buChar char="}"/>
            </a:pPr>
            <a:r>
              <a:rPr lang="en-US" sz="1900" dirty="0">
                <a:solidFill>
                  <a:schemeClr val="tx1"/>
                </a:solidFill>
              </a:rPr>
              <a:t>Immediately following the KDE/AIA A701, provide a Section titled “Supplementary Instructions to Bidders,” and include the following:</a:t>
            </a:r>
          </a:p>
          <a:p>
            <a:pPr marL="1257300" lvl="2" indent="-342900" algn="l">
              <a:lnSpc>
                <a:spcPct val="110000"/>
              </a:lnSpc>
              <a:spcAft>
                <a:spcPts val="600"/>
              </a:spcAft>
              <a:buFont typeface="Wingdings 3" panose="05040102010807070707" pitchFamily="18" charset="2"/>
              <a:buChar char="}"/>
            </a:pPr>
            <a:r>
              <a:rPr lang="en-US" sz="1600" dirty="0">
                <a:solidFill>
                  <a:schemeClr val="tx1"/>
                </a:solidFill>
              </a:rPr>
              <a:t>9.2 Davis-Bacon Act Provisions: Projects funded with federal funds shall comply with the Davis-Bacon Act (Subchapter IV of Chapter 31 of the Title 40 of the United States Code). </a:t>
            </a:r>
            <a:r>
              <a:rPr lang="en-US" sz="1600" b="1" i="1" dirty="0">
                <a:solidFill>
                  <a:schemeClr val="tx1"/>
                </a:solidFill>
              </a:rPr>
              <a:t>This project utilizes federal funds. </a:t>
            </a:r>
            <a:r>
              <a:rPr lang="en-US" sz="1600" dirty="0">
                <a:solidFill>
                  <a:schemeClr val="tx1"/>
                </a:solidFill>
              </a:rPr>
              <a:t>Refer to Section titled “Available Information” for the “Wage Rates” applicable to this project (determination).”</a:t>
            </a:r>
          </a:p>
          <a:p>
            <a:pPr marL="800100" lvl="1" indent="-342900" algn="l">
              <a:lnSpc>
                <a:spcPct val="110000"/>
              </a:lnSpc>
              <a:spcAft>
                <a:spcPts val="1200"/>
              </a:spcAft>
              <a:buFont typeface="Wingdings 3" panose="05040102010807070707" pitchFamily="18" charset="2"/>
              <a:buChar char="}"/>
            </a:pPr>
            <a:endParaRPr lang="en-US" sz="1800" dirty="0">
              <a:solidFill>
                <a:schemeClr val="tx1"/>
              </a:solidFill>
              <a:latin typeface="+mj-lt"/>
            </a:endParaRPr>
          </a:p>
        </p:txBody>
      </p:sp>
    </p:spTree>
    <p:extLst>
      <p:ext uri="{BB962C8B-B14F-4D97-AF65-F5344CB8AC3E}">
        <p14:creationId xmlns:p14="http://schemas.microsoft.com/office/powerpoint/2010/main" val="88974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FD815-A1DB-4D89-AB52-85FC1C20BF6F}"/>
              </a:ext>
            </a:extLst>
          </p:cNvPr>
          <p:cNvSpPr txBox="1">
            <a:spLocks noGrp="1"/>
          </p:cNvSpPr>
          <p:nvPr>
            <p:ph type="title" idx="4294967295"/>
          </p:nvPr>
        </p:nvSpPr>
        <p:spPr>
          <a:xfrm>
            <a:off x="3962400" y="300250"/>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lnSpc>
                <a:spcPct val="100000"/>
              </a:lnSpc>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Projects using Federal Funds</a:t>
            </a:r>
            <a:r>
              <a:rPr lang="en-US" sz="3600" dirty="0"/>
              <a:t>, Part 3</a:t>
            </a:r>
            <a:endParaRPr kumimoji="0" lang="en-US" sz="3600" b="0" i="0" u="none" strike="noStrike" kern="1200" cap="none" spc="0" normalizeH="0" baseline="0" noProof="0" dirty="0">
              <a:ln>
                <a:noFill/>
              </a:ln>
              <a:solidFill>
                <a:schemeClr val="bg2">
                  <a:lumMod val="25000"/>
                </a:schemeClr>
              </a:solidFill>
              <a:effectLst/>
              <a:uLnTx/>
              <a:uFillTx/>
              <a:ea typeface="+mj-ea"/>
              <a:cs typeface="+mj-cs"/>
            </a:endParaRPr>
          </a:p>
        </p:txBody>
      </p:sp>
      <p:sp>
        <p:nvSpPr>
          <p:cNvPr id="7" name="Subtitle 2">
            <a:extLst>
              <a:ext uri="{FF2B5EF4-FFF2-40B4-BE49-F238E27FC236}">
                <a16:creationId xmlns:a16="http://schemas.microsoft.com/office/drawing/2014/main" id="{85B83471-897D-44C7-A468-1B8903B4588D}"/>
              </a:ext>
            </a:extLst>
          </p:cNvPr>
          <p:cNvSpPr>
            <a:spLocks noGrp="1"/>
          </p:cNvSpPr>
          <p:nvPr>
            <p:ph type="subTitle" idx="1"/>
          </p:nvPr>
        </p:nvSpPr>
        <p:spPr>
          <a:xfrm>
            <a:off x="3962400" y="986050"/>
            <a:ext cx="8229600" cy="5551228"/>
          </a:xfrm>
        </p:spPr>
        <p:txBody>
          <a:bodyPr>
            <a:normAutofit/>
          </a:bodyPr>
          <a:lstStyle/>
          <a:p>
            <a:pPr marL="342900" indent="-342900" algn="l">
              <a:lnSpc>
                <a:spcPct val="110000"/>
              </a:lnSpc>
              <a:spcAft>
                <a:spcPts val="1200"/>
              </a:spcAft>
              <a:buFont typeface="Wingdings 3" panose="05040102010807070707" pitchFamily="18" charset="2"/>
              <a:buChar char="}"/>
            </a:pPr>
            <a:r>
              <a:rPr lang="en-US" sz="2200" dirty="0">
                <a:solidFill>
                  <a:schemeClr val="tx1"/>
                </a:solidFill>
              </a:rPr>
              <a:t>Bidding Documents – Project Manual</a:t>
            </a:r>
          </a:p>
          <a:p>
            <a:pPr marL="800100" lvl="1" indent="-342900" algn="l">
              <a:lnSpc>
                <a:spcPct val="110000"/>
              </a:lnSpc>
              <a:spcAft>
                <a:spcPts val="600"/>
              </a:spcAft>
              <a:buFont typeface="Wingdings 3" panose="05040102010807070707" pitchFamily="18" charset="2"/>
              <a:buChar char="}"/>
            </a:pPr>
            <a:r>
              <a:rPr lang="en-US" sz="1900" dirty="0">
                <a:solidFill>
                  <a:schemeClr val="tx1"/>
                </a:solidFill>
              </a:rPr>
              <a:t>Provide a Section titled “Available Information” and include:</a:t>
            </a:r>
          </a:p>
          <a:p>
            <a:pPr marL="1257300" lvl="2" indent="-342900" algn="l">
              <a:lnSpc>
                <a:spcPct val="110000"/>
              </a:lnSpc>
              <a:spcAft>
                <a:spcPts val="600"/>
              </a:spcAft>
              <a:buFont typeface="Wingdings 3" panose="05040102010807070707" pitchFamily="18" charset="2"/>
              <a:buChar char="}"/>
            </a:pPr>
            <a:r>
              <a:rPr lang="en-US" sz="1700" dirty="0">
                <a:solidFill>
                  <a:schemeClr val="tx1"/>
                </a:solidFill>
              </a:rPr>
              <a:t>This project is subject to Davis Bacon wage rates provided in this section. The contractor shall be responsible for compliance with federal requirements. Payroll records shall be transmitted to the owner’s designated representative weekly, using Form WH347 or similar.</a:t>
            </a:r>
          </a:p>
          <a:p>
            <a:pPr marL="1257300" lvl="2" indent="-342900" algn="l">
              <a:lnSpc>
                <a:spcPct val="110000"/>
              </a:lnSpc>
              <a:spcAft>
                <a:spcPts val="600"/>
              </a:spcAft>
              <a:buFont typeface="Wingdings 3" panose="05040102010807070707" pitchFamily="18" charset="2"/>
              <a:buChar char="}"/>
            </a:pPr>
            <a:r>
              <a:rPr lang="en-US" sz="1700" dirty="0">
                <a:solidFill>
                  <a:schemeClr val="tx1"/>
                </a:solidFill>
              </a:rPr>
              <a:t>The wage rate determination for the area in which the project is located and sample reporting forms.</a:t>
            </a:r>
          </a:p>
          <a:p>
            <a:pPr marL="800100" lvl="1" indent="-342900" algn="l">
              <a:lnSpc>
                <a:spcPct val="110000"/>
              </a:lnSpc>
              <a:spcAft>
                <a:spcPts val="1200"/>
              </a:spcAft>
              <a:buFont typeface="Wingdings 3" panose="05040102010807070707" pitchFamily="18" charset="2"/>
              <a:buChar char="}"/>
            </a:pPr>
            <a:r>
              <a:rPr lang="en-US" sz="1800" dirty="0">
                <a:solidFill>
                  <a:schemeClr val="tx1"/>
                </a:solidFill>
              </a:rPr>
              <a:t>KDE recommends review of the project scope relative to the wage rate determination to confirm that all the trades needed have been included in the determination. If not, contact the U. S. Department of Labor for a supplemental wage determination.</a:t>
            </a:r>
          </a:p>
          <a:p>
            <a:pPr marL="800100" lvl="1" indent="-342900" algn="l">
              <a:lnSpc>
                <a:spcPct val="110000"/>
              </a:lnSpc>
              <a:spcAft>
                <a:spcPts val="1200"/>
              </a:spcAft>
              <a:buFont typeface="Wingdings 3" panose="05040102010807070707" pitchFamily="18" charset="2"/>
              <a:buChar char="}"/>
            </a:pPr>
            <a:endParaRPr lang="en-US" sz="1800" dirty="0">
              <a:solidFill>
                <a:schemeClr val="tx1"/>
              </a:solidFill>
              <a:latin typeface="+mj-lt"/>
            </a:endParaRPr>
          </a:p>
        </p:txBody>
      </p:sp>
    </p:spTree>
    <p:extLst>
      <p:ext uri="{BB962C8B-B14F-4D97-AF65-F5344CB8AC3E}">
        <p14:creationId xmlns:p14="http://schemas.microsoft.com/office/powerpoint/2010/main" val="67880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FD815-A1DB-4D89-AB52-85FC1C20BF6F}"/>
              </a:ext>
            </a:extLst>
          </p:cNvPr>
          <p:cNvSpPr txBox="1">
            <a:spLocks noGrp="1"/>
          </p:cNvSpPr>
          <p:nvPr>
            <p:ph type="title" idx="4294967295"/>
          </p:nvPr>
        </p:nvSpPr>
        <p:spPr>
          <a:xfrm>
            <a:off x="3962400" y="300251"/>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457200" rtl="0" eaLnBrk="1" latinLnBrk="0" hangingPunct="1">
              <a:spcBef>
                <a:spcPct val="0"/>
              </a:spcBef>
              <a:buNone/>
              <a:defRPr sz="5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lnSpc>
                <a:spcPct val="100000"/>
              </a:lnSpc>
              <a:defRPr/>
            </a:pPr>
            <a:r>
              <a:rPr kumimoji="0" lang="en-US" sz="3600" b="0" i="0" u="none" strike="noStrike" kern="1200" cap="none" spc="0" normalizeH="0" baseline="0" noProof="0" dirty="0">
                <a:ln>
                  <a:noFill/>
                </a:ln>
                <a:solidFill>
                  <a:schemeClr val="bg2">
                    <a:lumMod val="25000"/>
                  </a:schemeClr>
                </a:solidFill>
                <a:effectLst/>
                <a:uLnTx/>
                <a:uFillTx/>
                <a:ea typeface="+mj-ea"/>
                <a:cs typeface="+mj-cs"/>
              </a:rPr>
              <a:t>Projects using Federal Funds</a:t>
            </a:r>
            <a:r>
              <a:rPr lang="en-US" sz="3600" dirty="0"/>
              <a:t>, Part 4</a:t>
            </a:r>
            <a:endParaRPr kumimoji="0" lang="en-US" sz="3600" b="0" i="0" u="none" strike="noStrike" kern="1200" cap="none" spc="0" normalizeH="0" baseline="0" noProof="0" dirty="0">
              <a:ln>
                <a:noFill/>
              </a:ln>
              <a:solidFill>
                <a:schemeClr val="bg2">
                  <a:lumMod val="25000"/>
                </a:schemeClr>
              </a:solidFill>
              <a:effectLst/>
              <a:uLnTx/>
              <a:uFillTx/>
              <a:ea typeface="+mj-ea"/>
              <a:cs typeface="+mj-cs"/>
            </a:endParaRPr>
          </a:p>
        </p:txBody>
      </p:sp>
      <p:sp>
        <p:nvSpPr>
          <p:cNvPr id="7" name="Subtitle 2">
            <a:extLst>
              <a:ext uri="{FF2B5EF4-FFF2-40B4-BE49-F238E27FC236}">
                <a16:creationId xmlns:a16="http://schemas.microsoft.com/office/drawing/2014/main" id="{85B83471-897D-44C7-A468-1B8903B4588D}"/>
              </a:ext>
            </a:extLst>
          </p:cNvPr>
          <p:cNvSpPr>
            <a:spLocks noGrp="1"/>
          </p:cNvSpPr>
          <p:nvPr>
            <p:ph type="subTitle" idx="1"/>
          </p:nvPr>
        </p:nvSpPr>
        <p:spPr>
          <a:xfrm>
            <a:off x="3962400" y="986051"/>
            <a:ext cx="8229600" cy="5728648"/>
          </a:xfrm>
        </p:spPr>
        <p:txBody>
          <a:bodyPr>
            <a:normAutofit/>
          </a:bodyPr>
          <a:lstStyle/>
          <a:p>
            <a:pPr marL="342900" indent="-342900" algn="l">
              <a:lnSpc>
                <a:spcPct val="110000"/>
              </a:lnSpc>
              <a:spcAft>
                <a:spcPts val="1200"/>
              </a:spcAft>
              <a:buFont typeface="Wingdings 3" panose="05040102010807070707" pitchFamily="18" charset="2"/>
              <a:buChar char="}"/>
            </a:pPr>
            <a:r>
              <a:rPr lang="en-US" sz="2200" dirty="0">
                <a:solidFill>
                  <a:schemeClr val="tx1"/>
                </a:solidFill>
              </a:rPr>
              <a:t>Bidding Documents – Project Manual</a:t>
            </a:r>
          </a:p>
          <a:p>
            <a:pPr marL="800100" lvl="1" indent="-342900" algn="l">
              <a:lnSpc>
                <a:spcPct val="110000"/>
              </a:lnSpc>
              <a:spcAft>
                <a:spcPts val="600"/>
              </a:spcAft>
              <a:buFont typeface="Wingdings 3" panose="05040102010807070707" pitchFamily="18" charset="2"/>
              <a:buChar char="}"/>
            </a:pPr>
            <a:r>
              <a:rPr lang="en-US" sz="1800" dirty="0">
                <a:solidFill>
                  <a:schemeClr val="tx1"/>
                </a:solidFill>
              </a:rPr>
              <a:t>KDE recommends discussion with the district any specific processes or forms that are needed for reporting purposes and include them.  </a:t>
            </a:r>
          </a:p>
          <a:p>
            <a:pPr marL="800100" lvl="1" indent="-342900" algn="l">
              <a:lnSpc>
                <a:spcPct val="110000"/>
              </a:lnSpc>
              <a:spcAft>
                <a:spcPts val="600"/>
              </a:spcAft>
              <a:buFont typeface="Wingdings 3" panose="05040102010807070707" pitchFamily="18" charset="2"/>
              <a:buChar char="}"/>
            </a:pPr>
            <a:r>
              <a:rPr lang="en-US" sz="1800" dirty="0">
                <a:solidFill>
                  <a:schemeClr val="tx1"/>
                </a:solidFill>
              </a:rPr>
              <a:t>General guidance, fact sheets, e-tools, posters, forms and additional information can be found at: </a:t>
            </a:r>
          </a:p>
          <a:p>
            <a:pPr lvl="1" algn="l">
              <a:lnSpc>
                <a:spcPct val="110000"/>
              </a:lnSpc>
              <a:spcAft>
                <a:spcPts val="600"/>
              </a:spcAft>
            </a:pPr>
            <a:r>
              <a:rPr lang="en-US" sz="1800" u="sng" dirty="0">
                <a:solidFill>
                  <a:srgbClr val="212121"/>
                </a:solidFill>
                <a:effectLst/>
                <a:ea typeface="Calibri" panose="020F0502020204030204" pitchFamily="34" charset="0"/>
                <a:cs typeface="Times New Roman" panose="02020603050405020304" pitchFamily="18" charset="0"/>
                <a:hlinkClick r:id="rId2"/>
              </a:rPr>
              <a:t>https://www.dol.gov/agencies/whd/government-contracts/construction/faq</a:t>
            </a:r>
            <a:r>
              <a:rPr lang="en-US" sz="1800" dirty="0">
                <a:solidFill>
                  <a:srgbClr val="212121"/>
                </a:solidFill>
                <a:effectLst/>
                <a:ea typeface="Calibri" panose="020F0502020204030204" pitchFamily="34" charset="0"/>
                <a:cs typeface="Times New Roman" panose="02020603050405020304" pitchFamily="18" charset="0"/>
              </a:rPr>
              <a:t> </a:t>
            </a:r>
            <a:endParaRPr lang="en-US" sz="1800" dirty="0">
              <a:solidFill>
                <a:schemeClr val="tx1"/>
              </a:solidFill>
              <a:cs typeface="Times New Roman" panose="02020603050405020304" pitchFamily="18" charset="0"/>
            </a:endParaRPr>
          </a:p>
          <a:p>
            <a:pPr marL="342900" lvl="1" indent="-342900" algn="l">
              <a:lnSpc>
                <a:spcPct val="110000"/>
              </a:lnSpc>
              <a:spcBef>
                <a:spcPts val="1000"/>
              </a:spcBef>
              <a:spcAft>
                <a:spcPts val="1200"/>
              </a:spcAft>
              <a:buFont typeface="Wingdings 3" panose="05040102010807070707" pitchFamily="18" charset="2"/>
              <a:buChar char="}"/>
            </a:pPr>
            <a:r>
              <a:rPr lang="en-US" sz="2200" dirty="0">
                <a:solidFill>
                  <a:schemeClr val="tx1"/>
                </a:solidFill>
              </a:rPr>
              <a:t>Other Recommendations</a:t>
            </a:r>
          </a:p>
          <a:p>
            <a:pPr marL="800100" lvl="1" indent="-342900" algn="l">
              <a:lnSpc>
                <a:spcPct val="110000"/>
              </a:lnSpc>
              <a:spcAft>
                <a:spcPts val="600"/>
              </a:spcAft>
              <a:buFont typeface="Wingdings 3" panose="05040102010807070707" pitchFamily="18" charset="2"/>
              <a:buChar char="}"/>
            </a:pPr>
            <a:r>
              <a:rPr lang="en-US" sz="1800" dirty="0">
                <a:solidFill>
                  <a:schemeClr val="tx1"/>
                </a:solidFill>
              </a:rPr>
              <a:t>KDE also recommends stating in the Advertisement for Bids that federal wage rates are applicable.</a:t>
            </a:r>
          </a:p>
          <a:p>
            <a:pPr marL="800100" lvl="1" indent="-342900" algn="l">
              <a:lnSpc>
                <a:spcPct val="110000"/>
              </a:lnSpc>
              <a:spcAft>
                <a:spcPts val="600"/>
              </a:spcAft>
              <a:buFont typeface="Wingdings 3" panose="05040102010807070707" pitchFamily="18" charset="2"/>
              <a:buChar char="}"/>
            </a:pPr>
            <a:r>
              <a:rPr lang="en-US" sz="1800" dirty="0">
                <a:solidFill>
                  <a:schemeClr val="tx1"/>
                </a:solidFill>
              </a:rPr>
              <a:t>Davis-Bacon wage rates should be a point of emphasis during the pre-bid meeting. </a:t>
            </a:r>
          </a:p>
          <a:p>
            <a:pPr marL="685800" marR="0">
              <a:spcBef>
                <a:spcPts val="0"/>
              </a:spcBef>
              <a:spcAft>
                <a:spcPts val="0"/>
              </a:spcAft>
            </a:pPr>
            <a:r>
              <a:rPr lang="en-US" sz="1800" i="1"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800100" lvl="1" indent="-342900" algn="l">
              <a:lnSpc>
                <a:spcPct val="110000"/>
              </a:lnSpc>
              <a:spcAft>
                <a:spcPts val="600"/>
              </a:spcAft>
              <a:buFont typeface="Wingdings 3" panose="05040102010807070707" pitchFamily="18" charset="2"/>
              <a:buChar char="}"/>
            </a:pPr>
            <a:endParaRPr lang="en-US" sz="800" dirty="0">
              <a:solidFill>
                <a:schemeClr val="tx1"/>
              </a:solidFill>
              <a:latin typeface="+mj-lt"/>
            </a:endParaRPr>
          </a:p>
          <a:p>
            <a:pPr marL="800100" lvl="1" indent="-342900" algn="l">
              <a:lnSpc>
                <a:spcPct val="110000"/>
              </a:lnSpc>
              <a:spcAft>
                <a:spcPts val="1200"/>
              </a:spcAft>
              <a:buFont typeface="Wingdings 3" panose="05040102010807070707" pitchFamily="18" charset="2"/>
              <a:buChar char="}"/>
            </a:pPr>
            <a:endParaRPr lang="en-US" sz="1800" dirty="0">
              <a:solidFill>
                <a:schemeClr val="tx1"/>
              </a:solidFill>
              <a:latin typeface="+mj-lt"/>
            </a:endParaRPr>
          </a:p>
        </p:txBody>
      </p:sp>
    </p:spTree>
    <p:extLst>
      <p:ext uri="{BB962C8B-B14F-4D97-AF65-F5344CB8AC3E}">
        <p14:creationId xmlns:p14="http://schemas.microsoft.com/office/powerpoint/2010/main" val="1425048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2022-03-23T04:00:00+00:00</Publication_x0020_Date>
    <Audience1 xmlns="3a62de7d-ba57-4f43-9dae-9623ba637be0"/>
    <_dlc_DocId xmlns="3a62de7d-ba57-4f43-9dae-9623ba637be0">KYED-258-854</_dlc_DocId>
    <_dlc_DocIdUrl xmlns="3a62de7d-ba57-4f43-9dae-9623ba637be0">
      <Url>https://www.education.ky.gov/districts/fac/_layouts/15/DocIdRedir.aspx?ID=KYED-258-854</Url>
      <Description>KYED-258-854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04D238-A438-4788-8AAF-9615940D617A}">
  <ds:schemaRefs>
    <ds:schemaRef ds:uri="http://purl.org/dc/dcmitype/"/>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9108b4d3-b254-45e6-b5c0-7be507fe21f1"/>
    <ds:schemaRef ds:uri="37bd94fd-c76a-4caa-af58-060d4ecfa158"/>
  </ds:schemaRefs>
</ds:datastoreItem>
</file>

<file path=customXml/itemProps2.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3.xml><?xml version="1.0" encoding="utf-8"?>
<ds:datastoreItem xmlns:ds="http://schemas.openxmlformats.org/officeDocument/2006/customXml" ds:itemID="{DDAF1BAB-2DF0-4016-B6D1-4A2BCD8FB8DE}"/>
</file>

<file path=customXml/itemProps4.xml><?xml version="1.0" encoding="utf-8"?>
<ds:datastoreItem xmlns:ds="http://schemas.openxmlformats.org/officeDocument/2006/customXml" ds:itemID="{5A090531-601B-474C-9120-65A939642101}"/>
</file>

<file path=docProps/app.xml><?xml version="1.0" encoding="utf-8"?>
<Properties xmlns="http://schemas.openxmlformats.org/officeDocument/2006/extended-properties" xmlns:vt="http://schemas.openxmlformats.org/officeDocument/2006/docPropsVTypes">
  <Template>KDE PowerPoint Template 2021</Template>
  <TotalTime>2370</TotalTime>
  <Words>1212</Words>
  <Application>Microsoft Office PowerPoint</Application>
  <PresentationFormat>Widescreen</PresentationFormat>
  <Paragraphs>113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Franklin Gothic Book</vt:lpstr>
      <vt:lpstr>Franklin Gothic Medium</vt:lpstr>
      <vt:lpstr>Times New Roman</vt:lpstr>
      <vt:lpstr>Wingdings 3</vt:lpstr>
      <vt:lpstr>Office Theme</vt:lpstr>
      <vt:lpstr> Kentucky Department of Education (KDE) Capital Construction Process Review  702 KAR 4:160  Federally Funded Projects Post Bid Processes School Security Issues  March 17, 2022</vt:lpstr>
      <vt:lpstr>Presented by KDE District Facilities Branch  Greg Dunbar, AIA, Branch Manager James Bauman, KDE Jeff Coulter, KDE and  Ben Wilcox, State School Security Marshals Office  assisted by  Tanesha Keene, KDE Oxana Lopetegui-Pineda, KDE</vt:lpstr>
      <vt:lpstr>Before we start- Questions and Answers</vt:lpstr>
      <vt:lpstr>Topics for Review</vt:lpstr>
      <vt:lpstr>Projects using Federal Funds – BG-1</vt:lpstr>
      <vt:lpstr>Projects using Federal Funds, Part 1</vt:lpstr>
      <vt:lpstr>Projects using Federal Funds, Part 2</vt:lpstr>
      <vt:lpstr>Projects using Federal Funds, Part 3</vt:lpstr>
      <vt:lpstr>Projects using Federal Funds, Part 4</vt:lpstr>
      <vt:lpstr>Post Bid Submittals – FACPAC, Part 1</vt:lpstr>
      <vt:lpstr>Post Bid Submittals - FACPAC, Part 2</vt:lpstr>
      <vt:lpstr>KDE Bond Sale Approval Process</vt:lpstr>
      <vt:lpstr>School Security, Part 1</vt:lpstr>
      <vt:lpstr>School Security, Part 2</vt:lpstr>
      <vt:lpstr>School Security, Part 3</vt:lpstr>
      <vt:lpstr>School Security, Part 4</vt:lpstr>
      <vt:lpstr>Presentation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220317 New Template 1-4_SS_RT</dc:title>
  <dc:creator>Bauman, James - Division of District Support</dc:creator>
  <cp:lastModifiedBy>Galloway, Patrick - Division of District Support</cp:lastModifiedBy>
  <cp:revision>19</cp:revision>
  <dcterms:created xsi:type="dcterms:W3CDTF">2022-02-07T18:00:44Z</dcterms:created>
  <dcterms:modified xsi:type="dcterms:W3CDTF">2022-03-23T13:15:40Z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0cf681ad-66a5-4780-bf64-4870db8961a6</vt:lpwstr>
  </property>
</Properties>
</file>