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4"/>
  </p:sldMasterIdLst>
  <p:notesMasterIdLst>
    <p:notesMasterId r:id="rId28"/>
  </p:notesMasterIdLst>
  <p:handoutMasterIdLst>
    <p:handoutMasterId r:id="rId29"/>
  </p:handoutMasterIdLst>
  <p:sldIdLst>
    <p:sldId id="262" r:id="rId5"/>
    <p:sldId id="339" r:id="rId6"/>
    <p:sldId id="265" r:id="rId7"/>
    <p:sldId id="349" r:id="rId8"/>
    <p:sldId id="350" r:id="rId9"/>
    <p:sldId id="351" r:id="rId10"/>
    <p:sldId id="356" r:id="rId11"/>
    <p:sldId id="353" r:id="rId12"/>
    <p:sldId id="354" r:id="rId13"/>
    <p:sldId id="355" r:id="rId14"/>
    <p:sldId id="357" r:id="rId15"/>
    <p:sldId id="342" r:id="rId16"/>
    <p:sldId id="358" r:id="rId17"/>
    <p:sldId id="359" r:id="rId18"/>
    <p:sldId id="360" r:id="rId19"/>
    <p:sldId id="361" r:id="rId20"/>
    <p:sldId id="362" r:id="rId21"/>
    <p:sldId id="363" r:id="rId22"/>
    <p:sldId id="364" r:id="rId23"/>
    <p:sldId id="365" r:id="rId24"/>
    <p:sldId id="366" r:id="rId25"/>
    <p:sldId id="367" r:id="rId26"/>
    <p:sldId id="3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DE logo" id="{BE7C435B-A2B3-4041-9E96-510EB4F01A3F}">
          <p14:sldIdLst>
            <p14:sldId id="262"/>
            <p14:sldId id="339"/>
            <p14:sldId id="265"/>
            <p14:sldId id="349"/>
            <p14:sldId id="350"/>
            <p14:sldId id="351"/>
            <p14:sldId id="356"/>
            <p14:sldId id="353"/>
            <p14:sldId id="354"/>
            <p14:sldId id="355"/>
            <p14:sldId id="357"/>
            <p14:sldId id="342"/>
            <p14:sldId id="358"/>
            <p14:sldId id="359"/>
            <p14:sldId id="360"/>
            <p14:sldId id="361"/>
            <p14:sldId id="362"/>
            <p14:sldId id="363"/>
            <p14:sldId id="364"/>
            <p14:sldId id="365"/>
            <p14:sldId id="366"/>
            <p14:sldId id="367"/>
            <p14:sldId id="3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sfield, Denise -  Division of District Support" initials="HD-DoDS" lastIdx="1" clrIdx="0">
    <p:extLst>
      <p:ext uri="{19B8F6BF-5375-455C-9EA6-DF929625EA0E}">
        <p15:presenceInfo xmlns:p15="http://schemas.microsoft.com/office/powerpoint/2012/main" userId="S::denise.hartsfield@education.ky.gov::b6af314b-2d09-4ee6-b2c6-56e32dc41ba0" providerId="AD"/>
      </p:ext>
    </p:extLst>
  </p:cmAuthor>
  <p:cmAuthor id="2" name="Lopetegui-Pineda, Oxana - Division of District Support" initials="LPODoDS" lastIdx="2" clrIdx="1">
    <p:extLst>
      <p:ext uri="{19B8F6BF-5375-455C-9EA6-DF929625EA0E}">
        <p15:presenceInfo xmlns:p15="http://schemas.microsoft.com/office/powerpoint/2012/main" userId="S::oxana.lopetegui-pineda@education.ky.gov::4d513aa2-607e-483c-99ce-ae1decdd2079" providerId="AD"/>
      </p:ext>
    </p:extLst>
  </p:cmAuthor>
  <p:cmAuthor id="3" name="Meredith, Tiffany - Division of Communications" initials="MT-DoC" lastIdx="1" clrIdx="2">
    <p:extLst>
      <p:ext uri="{19B8F6BF-5375-455C-9EA6-DF929625EA0E}">
        <p15:presenceInfo xmlns:p15="http://schemas.microsoft.com/office/powerpoint/2012/main" userId="S::tiffany.meredith@education.ky.gov::a432cccf-4692-40d2-9b6f-be44c3072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5F2C4-7B2A-421E-B0EB-D64517D1D987}" v="44" dt="2021-03-25T20:05:54.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autoAdjust="0"/>
    <p:restoredTop sz="95226" autoAdjust="0"/>
  </p:normalViewPr>
  <p:slideViewPr>
    <p:cSldViewPr snapToGrid="0">
      <p:cViewPr varScale="1">
        <p:scale>
          <a:sx n="82" d="100"/>
          <a:sy n="82" d="100"/>
        </p:scale>
        <p:origin x="893" y="38"/>
      </p:cViewPr>
      <p:guideLst>
        <p:guide orient="horz" pos="2160"/>
        <p:guide pos="3840"/>
      </p:guideLst>
    </p:cSldViewPr>
  </p:slideViewPr>
  <p:outlineViewPr>
    <p:cViewPr>
      <p:scale>
        <a:sx n="33" d="100"/>
        <a:sy n="33" d="100"/>
      </p:scale>
      <p:origin x="0" y="-10781"/>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CC38-7BE2-4530-930D-27B8FC954E81}" type="datetime1">
              <a:rPr lang="en-US" smtClean="0"/>
              <a:t>03/29/2021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D182E-43D4-4908-AA4C-90532890F496}" type="datetime1">
              <a:rPr lang="en-US" smtClean="0"/>
              <a:t>03/29/2021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74657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11446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409996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13637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29849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26840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08075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4F7F-B113-4533-AD7E-9B70EDE5B44E}"/>
              </a:ext>
            </a:extLst>
          </p:cNvPr>
          <p:cNvSpPr txBox="1">
            <a:spLocks noGrp="1"/>
          </p:cNvSpPr>
          <p:nvPr>
            <p:ph type="title"/>
          </p:nvPr>
        </p:nvSpPr>
        <p:spPr>
          <a:xfrm>
            <a:off x="555781" y="257028"/>
            <a:ext cx="8596667" cy="1320795"/>
          </a:xfrm>
        </p:spPr>
        <p:txBody>
          <a:bodyPr/>
          <a:lstStyle>
            <a:lvl1pPr>
              <a:defRPr/>
            </a:lvl1pPr>
          </a:lstStyle>
          <a:p>
            <a:pPr lvl="0"/>
            <a:r>
              <a:rPr lang="en-US"/>
              <a:t>Click to edit Master title style</a:t>
            </a:r>
          </a:p>
        </p:txBody>
      </p:sp>
      <p:sp>
        <p:nvSpPr>
          <p:cNvPr id="3" name="Text Placeholder 4">
            <a:extLst>
              <a:ext uri="{FF2B5EF4-FFF2-40B4-BE49-F238E27FC236}">
                <a16:creationId xmlns:a16="http://schemas.microsoft.com/office/drawing/2014/main" id="{F4C05A39-DCAF-45AB-8B59-B71087B294D0}"/>
              </a:ext>
            </a:extLst>
          </p:cNvPr>
          <p:cNvSpPr txBox="1">
            <a:spLocks noGrp="1"/>
          </p:cNvSpPr>
          <p:nvPr>
            <p:ph type="body" idx="4294967295"/>
          </p:nvPr>
        </p:nvSpPr>
        <p:spPr>
          <a:xfrm>
            <a:off x="555781" y="1773451"/>
            <a:ext cx="9188714" cy="4901321"/>
          </a:xfrm>
        </p:spPr>
        <p:txBody>
          <a:bodyPr/>
          <a:lstStyle>
            <a:lvl1pPr>
              <a:defRPr/>
            </a:lvl1pPr>
            <a:lvl2pPr>
              <a:defRPr/>
            </a:lvl2pPr>
            <a:lvl3pPr>
              <a:defRPr/>
            </a:lvl3pPr>
            <a:lvl4pPr marL="1600200" lvl="3">
              <a:buFont typeface="Wingdings 3" pitchFamily="18"/>
              <a:buChar char="}"/>
              <a:defRPr sz="2400"/>
            </a:lvl4pPr>
            <a:lvl5pPr marR="0" lvl="4" defTabSz="457200" fontAlgn="auto">
              <a:lnSpc>
                <a:spcPct val="100000"/>
              </a:lnSpc>
              <a:spcBef>
                <a:spcPts val="1000"/>
              </a:spcBef>
              <a:spcAft>
                <a:spcPts val="0"/>
              </a:spcAft>
              <a:buClr>
                <a:srgbClr val="D2BD24"/>
              </a:buClr>
              <a:buSzPct val="100000"/>
              <a:buFont typeface="Franklin Gothic Medium" pitchFamily="34"/>
              <a:buChar char="●"/>
              <a:tabLst/>
              <a:defRPr lang="en-US" sz="2400" b="0" i="0" u="none" strike="noStrike" cap="none" spc="0" baseline="0">
                <a:solidFill>
                  <a:srgbClr val="404040"/>
                </a:solidFill>
                <a:uFillTx/>
                <a:latin typeface="Franklin Gothic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C0364F9-0703-4DEF-8EFF-4C6436591801}"/>
              </a:ext>
            </a:extLst>
          </p:cNvPr>
          <p:cNvSpPr txBox="1">
            <a:spLocks noGrp="1"/>
          </p:cNvSpPr>
          <p:nvPr>
            <p:ph type="sldNum" sz="quarter" idx="8"/>
          </p:nvPr>
        </p:nvSpPr>
        <p:spPr>
          <a:xfrm>
            <a:off x="11030416" y="6314032"/>
            <a:ext cx="683340" cy="365129"/>
          </a:xfrm>
        </p:spPr>
        <p:txBody>
          <a:bodyPr/>
          <a:lstStyle>
            <a:lvl1pPr>
              <a:defRPr/>
            </a:lvl1pPr>
          </a:lstStyle>
          <a:p>
            <a:pPr lvl="0"/>
            <a:fld id="{7805AADA-8268-47CB-B755-9E6250F999B2}" type="slidenum">
              <a:t>‹#›</a:t>
            </a:fld>
            <a:endParaRPr lang="en-US"/>
          </a:p>
        </p:txBody>
      </p:sp>
    </p:spTree>
    <p:extLst>
      <p:ext uri="{BB962C8B-B14F-4D97-AF65-F5344CB8AC3E}">
        <p14:creationId xmlns:p14="http://schemas.microsoft.com/office/powerpoint/2010/main" val="219017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2</a:t>
            </a:r>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678" r:id="rId5"/>
    <p:sldLayoutId id="2147483664" r:id="rId6"/>
    <p:sldLayoutId id="2147483680" r:id="rId7"/>
    <p:sldLayoutId id="2147483679" r:id="rId8"/>
    <p:sldLayoutId id="2147483665" r:id="rId9"/>
    <p:sldLayoutId id="2147483668" r:id="rId10"/>
    <p:sldLayoutId id="2147483669" r:id="rId11"/>
    <p:sldLayoutId id="2147483671" r:id="rId12"/>
    <p:sldLayoutId id="2147483731" r:id="rId1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FACPAC Project Form screen - New Project.">
            <a:extLst>
              <a:ext uri="{FF2B5EF4-FFF2-40B4-BE49-F238E27FC236}">
                <a16:creationId xmlns:a16="http://schemas.microsoft.com/office/drawing/2014/main" id="{C220ECFA-2990-444C-B16A-C3DFC8EC8363}"/>
              </a:ext>
            </a:extLst>
          </p:cNvPr>
          <p:cNvPicPr>
            <a:picLocks noChangeAspect="1"/>
          </p:cNvPicPr>
          <p:nvPr/>
        </p:nvPicPr>
        <p:blipFill>
          <a:blip r:embed="rId2"/>
          <a:stretch>
            <a:fillRect/>
          </a:stretch>
        </p:blipFill>
        <p:spPr>
          <a:xfrm>
            <a:off x="1638796" y="22859"/>
            <a:ext cx="6629696" cy="3147853"/>
          </a:xfrm>
          <a:prstGeom prst="rect">
            <a:avLst/>
          </a:prstGeom>
        </p:spPr>
      </p:pic>
      <p:pic>
        <p:nvPicPr>
          <p:cNvPr id="7" name="Picture 6" descr="Screenshot of FACPAC Project Form screen - Project Initiation.">
            <a:extLst>
              <a:ext uri="{FF2B5EF4-FFF2-40B4-BE49-F238E27FC236}">
                <a16:creationId xmlns:a16="http://schemas.microsoft.com/office/drawing/2014/main" id="{0DA65351-7016-4FB2-98BC-F869492E3E37}"/>
              </a:ext>
            </a:extLst>
          </p:cNvPr>
          <p:cNvPicPr/>
          <p:nvPr/>
        </p:nvPicPr>
        <p:blipFill>
          <a:blip r:embed="rId3"/>
          <a:stretch>
            <a:fillRect/>
          </a:stretch>
        </p:blipFill>
        <p:spPr>
          <a:xfrm>
            <a:off x="1638796" y="3109217"/>
            <a:ext cx="4540654" cy="3749675"/>
          </a:xfrm>
          <a:prstGeom prst="rect">
            <a:avLst/>
          </a:prstGeom>
        </p:spPr>
      </p:pic>
    </p:spTree>
    <p:extLst>
      <p:ext uri="{BB962C8B-B14F-4D97-AF65-F5344CB8AC3E}">
        <p14:creationId xmlns:p14="http://schemas.microsoft.com/office/powerpoint/2010/main" val="380448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C94A-8B38-4168-B790-2723E5EA3C33}"/>
              </a:ext>
            </a:extLst>
          </p:cNvPr>
          <p:cNvSpPr>
            <a:spLocks noGrp="1"/>
          </p:cNvSpPr>
          <p:nvPr>
            <p:ph type="title"/>
          </p:nvPr>
        </p:nvSpPr>
        <p:spPr>
          <a:xfrm>
            <a:off x="581634" y="183225"/>
            <a:ext cx="8992572" cy="1320800"/>
          </a:xfrm>
        </p:spPr>
        <p:txBody>
          <a:bodyPr/>
          <a:lstStyle/>
          <a:p>
            <a:pPr algn="ctr"/>
            <a:r>
              <a:rPr lang="en-US" altLang="en-US" sz="4000" dirty="0"/>
              <a:t>Where are Required Documents </a:t>
            </a:r>
            <a:br>
              <a:rPr lang="en-US" altLang="en-US" sz="4000" dirty="0"/>
            </a:br>
            <a:r>
              <a:rPr lang="en-US" altLang="en-US" sz="4000" dirty="0"/>
              <a:t>Submitted?</a:t>
            </a:r>
            <a:br>
              <a:rPr lang="en-US" altLang="en-US" sz="4400" dirty="0"/>
            </a:br>
            <a:endParaRPr lang="en-US" dirty="0"/>
          </a:p>
        </p:txBody>
      </p:sp>
      <p:sp>
        <p:nvSpPr>
          <p:cNvPr id="6" name="Text Placeholder 2">
            <a:extLst>
              <a:ext uri="{FF2B5EF4-FFF2-40B4-BE49-F238E27FC236}">
                <a16:creationId xmlns:a16="http://schemas.microsoft.com/office/drawing/2014/main" id="{C6BAEE8A-BEC7-468A-9493-C9584EE115A4}"/>
              </a:ext>
            </a:extLst>
          </p:cNvPr>
          <p:cNvSpPr txBox="1">
            <a:spLocks/>
          </p:cNvSpPr>
          <p:nvPr/>
        </p:nvSpPr>
        <p:spPr bwMode="auto">
          <a:xfrm>
            <a:off x="854413" y="1504025"/>
            <a:ext cx="9001760" cy="5462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US" sz="1800" dirty="0">
                <a:latin typeface="+mj-lt"/>
              </a:rPr>
              <a:t>Documents are submitted in FACPAC in two ways, either attached to a FACPAC form or uploaded to My Document Submissions. Examples are </a:t>
            </a:r>
          </a:p>
          <a:p>
            <a:pPr marL="0" indent="0">
              <a:spcBef>
                <a:spcPts val="0"/>
              </a:spcBef>
              <a:buNone/>
            </a:pPr>
            <a:r>
              <a:rPr lang="en-US" sz="1800" dirty="0">
                <a:latin typeface="+mj-lt"/>
              </a:rPr>
              <a:t>listed below:</a:t>
            </a:r>
            <a:endParaRPr kumimoji="0" lang="en-US" sz="1800" b="0" i="0" u="none" strike="noStrike" kern="1200" cap="none" spc="0" normalizeH="0" baseline="0" noProof="0" dirty="0">
              <a:ln>
                <a:noFill/>
              </a:ln>
              <a:effectLst/>
              <a:uLnTx/>
              <a:uFillTx/>
              <a:latin typeface="+mj-lt"/>
            </a:endParaRPr>
          </a:p>
          <a:p>
            <a:pPr>
              <a:buFont typeface="Wingdings" panose="05000000000000000000" pitchFamily="2" charset="2"/>
              <a:buChar char="Ø"/>
            </a:pPr>
            <a:r>
              <a:rPr lang="en-US" sz="1800" b="1" dirty="0">
                <a:latin typeface="+mj-lt"/>
              </a:rPr>
              <a:t>FACPAC Form							My Document Submissions</a:t>
            </a:r>
          </a:p>
          <a:p>
            <a:pPr>
              <a:buFont typeface="Wingdings" panose="05000000000000000000" pitchFamily="2" charset="2"/>
              <a:buChar char="Ø"/>
            </a:pPr>
            <a:r>
              <a:rPr lang="en-US" sz="1800" dirty="0">
                <a:latin typeface="+mj-lt"/>
              </a:rPr>
              <a:t>Signed FACPAC Form				      	      	AIA Owner/Architect Agreement</a:t>
            </a:r>
          </a:p>
          <a:p>
            <a:pPr>
              <a:buFont typeface="Wingdings" panose="05000000000000000000" pitchFamily="2" charset="2"/>
              <a:buChar char="Ø"/>
            </a:pPr>
            <a:r>
              <a:rPr lang="en-US" sz="1800" dirty="0">
                <a:latin typeface="+mj-lt"/>
              </a:rPr>
              <a:t>AIA Owner/Contractor Agreement			AIA Owner/Construction 														Manager Agreement </a:t>
            </a:r>
          </a:p>
          <a:p>
            <a:pPr>
              <a:buFont typeface="Wingdings" panose="05000000000000000000" pitchFamily="2" charset="2"/>
              <a:buChar char="Ø"/>
            </a:pPr>
            <a:r>
              <a:rPr lang="en-US" sz="1800" dirty="0">
                <a:latin typeface="+mj-lt"/>
              </a:rPr>
              <a:t>Board Order (If required)					BG-2</a:t>
            </a:r>
          </a:p>
          <a:p>
            <a:pPr>
              <a:buFont typeface="Wingdings" panose="05000000000000000000" pitchFamily="2" charset="2"/>
              <a:buChar char="Ø"/>
            </a:pPr>
            <a:r>
              <a:rPr lang="en-US" sz="1800" dirty="0">
                <a:latin typeface="+mj-lt"/>
              </a:rPr>
              <a:t>Certificate of Insurance						BG-3</a:t>
            </a:r>
          </a:p>
          <a:p>
            <a:pPr>
              <a:buFont typeface="Wingdings" panose="05000000000000000000" pitchFamily="2" charset="2"/>
              <a:buChar char="Ø"/>
            </a:pPr>
            <a:r>
              <a:rPr lang="en-US" sz="1800" dirty="0">
                <a:latin typeface="+mj-lt"/>
              </a:rPr>
              <a:t>KDE Form of Proposal						Site Plan</a:t>
            </a:r>
          </a:p>
          <a:p>
            <a:pPr>
              <a:buFont typeface="Wingdings" panose="05000000000000000000" pitchFamily="2" charset="2"/>
              <a:buChar char="Ø"/>
            </a:pPr>
            <a:r>
              <a:rPr lang="en-US" sz="1800" dirty="0">
                <a:latin typeface="+mj-lt"/>
              </a:rPr>
              <a:t>Tabulation of Bids							Drawings</a:t>
            </a:r>
          </a:p>
          <a:p>
            <a:pPr>
              <a:buFont typeface="Wingdings" panose="05000000000000000000" pitchFamily="2" charset="2"/>
              <a:buChar char="Ø"/>
            </a:pPr>
            <a:r>
              <a:rPr lang="en-US" sz="1800" dirty="0">
                <a:latin typeface="+mj-lt"/>
              </a:rPr>
              <a:t>Copy of Advertisement						Surveys</a:t>
            </a:r>
          </a:p>
          <a:p>
            <a:pPr>
              <a:buFont typeface="Wingdings" panose="05000000000000000000" pitchFamily="2" charset="2"/>
              <a:buChar char="Ø"/>
            </a:pPr>
            <a:r>
              <a:rPr lang="en-US" sz="1800" dirty="0">
                <a:latin typeface="+mj-lt"/>
              </a:rPr>
              <a:t>GESC Contract							Project Manual</a:t>
            </a:r>
          </a:p>
          <a:p>
            <a:pPr>
              <a:buFont typeface="Wingdings" panose="05000000000000000000" pitchFamily="2" charset="2"/>
              <a:buChar char="Ø"/>
            </a:pPr>
            <a:r>
              <a:rPr lang="en-US" sz="1800" dirty="0">
                <a:latin typeface="+mj-lt"/>
              </a:rPr>
              <a:t>AIA Change Order Documentation			Addenda</a:t>
            </a:r>
          </a:p>
          <a:p>
            <a:pPr>
              <a:buFont typeface="Wingdings" panose="05000000000000000000" pitchFamily="2" charset="2"/>
              <a:buChar char="Ø"/>
            </a:pP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396198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B1BE-1028-4CF9-A2D3-85D247EA5964}"/>
              </a:ext>
            </a:extLst>
          </p:cNvPr>
          <p:cNvSpPr>
            <a:spLocks noGrp="1"/>
          </p:cNvSpPr>
          <p:nvPr>
            <p:ph type="ctrTitle"/>
          </p:nvPr>
        </p:nvSpPr>
        <p:spPr>
          <a:xfrm>
            <a:off x="1670493" y="198782"/>
            <a:ext cx="6828312" cy="914400"/>
          </a:xfrm>
        </p:spPr>
        <p:txBody>
          <a:bodyPr/>
          <a:lstStyle/>
          <a:p>
            <a:pPr algn="ctr"/>
            <a:r>
              <a:rPr lang="en-US" sz="4000" dirty="0"/>
              <a:t>Tiering</a:t>
            </a:r>
          </a:p>
        </p:txBody>
      </p:sp>
      <p:sp>
        <p:nvSpPr>
          <p:cNvPr id="3" name="Subtitle 2">
            <a:extLst>
              <a:ext uri="{FF2B5EF4-FFF2-40B4-BE49-F238E27FC236}">
                <a16:creationId xmlns:a16="http://schemas.microsoft.com/office/drawing/2014/main" id="{9AC1B251-5A42-4161-BCD8-44D99AD4D355}"/>
              </a:ext>
            </a:extLst>
          </p:cNvPr>
          <p:cNvSpPr>
            <a:spLocks noGrp="1"/>
          </p:cNvSpPr>
          <p:nvPr>
            <p:ph type="subTitle" idx="1"/>
          </p:nvPr>
        </p:nvSpPr>
        <p:spPr>
          <a:xfrm>
            <a:off x="935546" y="1113182"/>
            <a:ext cx="8298206" cy="3720231"/>
          </a:xfrm>
        </p:spPr>
        <p:txBody>
          <a:bodyPr>
            <a:normAutofit fontScale="92500" lnSpcReduction="20000"/>
          </a:bodyPr>
          <a:lstStyle/>
          <a:p>
            <a:pPr marL="457200" indent="-457200" algn="l">
              <a:buFont typeface="Wingdings" panose="05000000000000000000" pitchFamily="2" charset="2"/>
              <a:buChar char="Ø"/>
            </a:pPr>
            <a:r>
              <a:rPr lang="en-US" sz="3000" dirty="0">
                <a:solidFill>
                  <a:schemeClr val="tx1">
                    <a:lumMod val="75000"/>
                    <a:lumOff val="25000"/>
                  </a:schemeClr>
                </a:solidFill>
                <a:latin typeface="+mj-lt"/>
              </a:rPr>
              <a:t>Tiering is the automated evaluation of project criteria, developed by KDE, based on funding sources, project scope, program complexity and cost. </a:t>
            </a:r>
          </a:p>
          <a:p>
            <a:pPr marL="457200" indent="-457200" algn="l">
              <a:buFont typeface="Wingdings" panose="05000000000000000000" pitchFamily="2" charset="2"/>
              <a:buChar char="Ø"/>
            </a:pPr>
            <a:r>
              <a:rPr lang="en-US" sz="3000" dirty="0">
                <a:solidFill>
                  <a:schemeClr val="tx1">
                    <a:lumMod val="75000"/>
                    <a:lumOff val="25000"/>
                  </a:schemeClr>
                </a:solidFill>
                <a:latin typeface="+mj-lt"/>
              </a:rPr>
              <a:t>Tiering was developed to streamline project submittals and reviews. </a:t>
            </a:r>
          </a:p>
          <a:p>
            <a:pPr marL="457200" indent="-457200" algn="l">
              <a:buFont typeface="Wingdings" panose="05000000000000000000" pitchFamily="2" charset="2"/>
              <a:buChar char="Ø"/>
            </a:pPr>
            <a:r>
              <a:rPr lang="en-US" sz="3000" dirty="0">
                <a:solidFill>
                  <a:schemeClr val="tx1">
                    <a:lumMod val="75000"/>
                    <a:lumOff val="25000"/>
                  </a:schemeClr>
                </a:solidFill>
                <a:latin typeface="+mj-lt"/>
              </a:rPr>
              <a:t>A project is assigned the tier at the approval of the Initial BG-1. </a:t>
            </a:r>
          </a:p>
          <a:p>
            <a:pPr marL="457200" indent="-457200" algn="l">
              <a:buFont typeface="Wingdings" panose="05000000000000000000" pitchFamily="2" charset="2"/>
              <a:buChar char="Ø"/>
            </a:pPr>
            <a:r>
              <a:rPr lang="en-US" sz="3000" dirty="0">
                <a:solidFill>
                  <a:schemeClr val="tx1">
                    <a:lumMod val="75000"/>
                    <a:lumOff val="25000"/>
                  </a:schemeClr>
                </a:solidFill>
                <a:latin typeface="+mj-lt"/>
              </a:rPr>
              <a:t>A project tier can change with a Revised BG-1. </a:t>
            </a:r>
          </a:p>
          <a:p>
            <a:pPr marL="457200" indent="-457200" algn="l">
              <a:buFont typeface="Wingdings" panose="05000000000000000000" pitchFamily="2" charset="2"/>
              <a:buChar char="Ø"/>
            </a:pPr>
            <a:endParaRPr lang="en-US" dirty="0"/>
          </a:p>
        </p:txBody>
      </p:sp>
      <p:sp>
        <p:nvSpPr>
          <p:cNvPr id="4" name="Slide Number Placeholder 1">
            <a:extLst>
              <a:ext uri="{FF2B5EF4-FFF2-40B4-BE49-F238E27FC236}">
                <a16:creationId xmlns:a16="http://schemas.microsoft.com/office/drawing/2014/main" id="{F5B2C57A-AC6B-4BD9-A41E-0C63C766D74F}"/>
              </a:ext>
            </a:extLst>
          </p:cNvPr>
          <p:cNvSpPr txBox="1">
            <a:spLocks/>
          </p:cNvSpPr>
          <p:nvPr/>
        </p:nvSpPr>
        <p:spPr>
          <a:xfrm>
            <a:off x="11030416" y="6314032"/>
            <a:ext cx="683340" cy="3651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5AADA-8268-47CB-B755-9E6250F999B2}"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73298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3127B-AC71-463A-B14D-CC941E20BD82}"/>
              </a:ext>
            </a:extLst>
          </p:cNvPr>
          <p:cNvSpPr>
            <a:spLocks noGrp="1"/>
          </p:cNvSpPr>
          <p:nvPr>
            <p:ph type="title"/>
          </p:nvPr>
        </p:nvSpPr>
        <p:spPr>
          <a:xfrm>
            <a:off x="581634" y="306377"/>
            <a:ext cx="8992572" cy="893158"/>
          </a:xfrm>
        </p:spPr>
        <p:txBody>
          <a:bodyPr/>
          <a:lstStyle/>
          <a:p>
            <a:pPr algn="ctr"/>
            <a:r>
              <a:rPr lang="en-US" altLang="en-US" sz="4000" dirty="0"/>
              <a:t>Tier Definitions</a:t>
            </a:r>
            <a:endParaRPr lang="en-US" sz="4000" dirty="0"/>
          </a:p>
        </p:txBody>
      </p:sp>
      <p:sp>
        <p:nvSpPr>
          <p:cNvPr id="5" name="Content Placeholder 4">
            <a:extLst>
              <a:ext uri="{FF2B5EF4-FFF2-40B4-BE49-F238E27FC236}">
                <a16:creationId xmlns:a16="http://schemas.microsoft.com/office/drawing/2014/main" id="{8B1F9263-1F56-4102-A965-42A021B0DBD5}"/>
              </a:ext>
            </a:extLst>
          </p:cNvPr>
          <p:cNvSpPr>
            <a:spLocks noGrp="1"/>
          </p:cNvSpPr>
          <p:nvPr>
            <p:ph sz="quarter" idx="12"/>
          </p:nvPr>
        </p:nvSpPr>
        <p:spPr>
          <a:xfrm>
            <a:off x="1024086" y="1199535"/>
            <a:ext cx="8827837" cy="4878388"/>
          </a:xfrm>
        </p:spPr>
        <p:txBody>
          <a:bodyPr/>
          <a:lstStyle/>
          <a:p>
            <a:pPr marL="571500" indent="-571500">
              <a:lnSpc>
                <a:spcPct val="90000"/>
              </a:lnSpc>
              <a:buFont typeface="Wingdings" panose="05000000000000000000" pitchFamily="2" charset="2"/>
              <a:buChar char="Ø"/>
            </a:pPr>
            <a:r>
              <a:rPr lang="en-US" sz="2800" b="1" dirty="0">
                <a:solidFill>
                  <a:schemeClr val="tx1"/>
                </a:solidFill>
                <a:latin typeface="+mj-lt"/>
              </a:rPr>
              <a:t>Tier 1  </a:t>
            </a:r>
            <a:r>
              <a:rPr lang="en-US" sz="2800" dirty="0">
                <a:latin typeface="+mj-lt"/>
              </a:rPr>
              <a:t>This tier typically will require all reviews and approvals, including Schematic, Design Development and Construction Documents, post bid and construction submittals and approvals, as well as BG-1 through 5 submittals.  </a:t>
            </a:r>
          </a:p>
          <a:p>
            <a:pPr marL="571500" indent="-571500">
              <a:lnSpc>
                <a:spcPct val="90000"/>
              </a:lnSpc>
              <a:buFont typeface="Wingdings" panose="05000000000000000000" pitchFamily="2" charset="2"/>
              <a:buChar char="Ø"/>
            </a:pPr>
            <a:r>
              <a:rPr lang="en-US" sz="2800" b="1" dirty="0">
                <a:solidFill>
                  <a:schemeClr val="tx1"/>
                </a:solidFill>
                <a:latin typeface="+mj-lt"/>
              </a:rPr>
              <a:t>Tier 2  </a:t>
            </a:r>
            <a:r>
              <a:rPr lang="en-US" sz="2800" dirty="0">
                <a:latin typeface="+mj-lt"/>
              </a:rPr>
              <a:t>Similar to above but deleting one design submittal. The BG-2 will be required at Construction Document submittal. </a:t>
            </a:r>
          </a:p>
          <a:p>
            <a:pPr marL="571500" indent="-571500">
              <a:lnSpc>
                <a:spcPct val="90000"/>
              </a:lnSpc>
              <a:buFont typeface="Wingdings" panose="05000000000000000000" pitchFamily="2" charset="2"/>
              <a:buChar char="Ø"/>
            </a:pPr>
            <a:r>
              <a:rPr lang="en-US" sz="2800" dirty="0">
                <a:solidFill>
                  <a:schemeClr val="tx1"/>
                </a:solidFill>
                <a:latin typeface="+mj-lt"/>
              </a:rPr>
              <a:t> </a:t>
            </a:r>
            <a:r>
              <a:rPr lang="en-US" sz="2800" b="1" dirty="0">
                <a:solidFill>
                  <a:schemeClr val="tx1"/>
                </a:solidFill>
                <a:latin typeface="+mj-lt"/>
              </a:rPr>
              <a:t>Tier 3  </a:t>
            </a:r>
            <a:r>
              <a:rPr lang="en-US" sz="2800" dirty="0">
                <a:latin typeface="+mj-lt"/>
              </a:rPr>
              <a:t>Tier 3 reviews require BG-1 through 5, Construction Documents and Post Bid submittals. </a:t>
            </a:r>
          </a:p>
          <a:p>
            <a:pPr marL="571500" indent="-571500">
              <a:lnSpc>
                <a:spcPct val="90000"/>
              </a:lnSpc>
              <a:buFont typeface="Wingdings" panose="05000000000000000000" pitchFamily="2" charset="2"/>
              <a:buChar char="Ø"/>
            </a:pPr>
            <a:r>
              <a:rPr lang="en-US" sz="2800" b="1" dirty="0">
                <a:solidFill>
                  <a:schemeClr val="tx1"/>
                </a:solidFill>
                <a:latin typeface="+mj-lt"/>
              </a:rPr>
              <a:t>Tier 4  </a:t>
            </a:r>
            <a:r>
              <a:rPr lang="en-US" sz="2800" dirty="0">
                <a:latin typeface="+mj-lt"/>
              </a:rPr>
              <a:t>BG-1, 4 and 5 and Owner-Contractor Agreement are required.  </a:t>
            </a:r>
          </a:p>
          <a:p>
            <a:endParaRPr lang="en-US" dirty="0"/>
          </a:p>
        </p:txBody>
      </p:sp>
    </p:spTree>
    <p:extLst>
      <p:ext uri="{BB962C8B-B14F-4D97-AF65-F5344CB8AC3E}">
        <p14:creationId xmlns:p14="http://schemas.microsoft.com/office/powerpoint/2010/main" val="215534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F92F2-C367-4FCB-9052-25755384CBDD}"/>
              </a:ext>
            </a:extLst>
          </p:cNvPr>
          <p:cNvSpPr>
            <a:spLocks noGrp="1"/>
          </p:cNvSpPr>
          <p:nvPr>
            <p:ph type="title"/>
          </p:nvPr>
        </p:nvSpPr>
        <p:spPr>
          <a:xfrm>
            <a:off x="876167" y="482503"/>
            <a:ext cx="8992572" cy="1320800"/>
          </a:xfrm>
        </p:spPr>
        <p:txBody>
          <a:bodyPr/>
          <a:lstStyle/>
          <a:p>
            <a:pPr algn="ctr"/>
            <a:r>
              <a:rPr lang="en-US" altLang="en-US" sz="4000" dirty="0"/>
              <a:t>Tier Definitions </a:t>
            </a:r>
            <a:endParaRPr lang="en-US" sz="4000" dirty="0"/>
          </a:p>
        </p:txBody>
      </p:sp>
      <p:sp>
        <p:nvSpPr>
          <p:cNvPr id="5" name="Content Placeholder 4">
            <a:extLst>
              <a:ext uri="{FF2B5EF4-FFF2-40B4-BE49-F238E27FC236}">
                <a16:creationId xmlns:a16="http://schemas.microsoft.com/office/drawing/2014/main" id="{158A1320-68CB-49FB-887B-37C543CC6E97}"/>
              </a:ext>
            </a:extLst>
          </p:cNvPr>
          <p:cNvSpPr>
            <a:spLocks noGrp="1"/>
          </p:cNvSpPr>
          <p:nvPr>
            <p:ph sz="quarter" idx="12"/>
          </p:nvPr>
        </p:nvSpPr>
        <p:spPr>
          <a:xfrm>
            <a:off x="827441" y="1142903"/>
            <a:ext cx="9090025" cy="4878388"/>
          </a:xfrm>
        </p:spPr>
        <p:txBody>
          <a:bodyPr/>
          <a:lstStyle/>
          <a:p>
            <a:pPr marL="571500" indent="-571500">
              <a:lnSpc>
                <a:spcPct val="90000"/>
              </a:lnSpc>
              <a:buFont typeface="Wingdings" panose="05000000000000000000" pitchFamily="2" charset="2"/>
              <a:buChar char="Ø"/>
            </a:pPr>
            <a:r>
              <a:rPr lang="en-US" sz="2800" b="1" dirty="0">
                <a:solidFill>
                  <a:schemeClr val="tx1"/>
                </a:solidFill>
                <a:latin typeface="+mj-lt"/>
              </a:rPr>
              <a:t>GESC </a:t>
            </a:r>
            <a:r>
              <a:rPr lang="en-US" sz="2800" b="1" dirty="0">
                <a:latin typeface="+mj-lt"/>
              </a:rPr>
              <a:t>- </a:t>
            </a:r>
            <a:r>
              <a:rPr lang="en-US" sz="2800" dirty="0">
                <a:latin typeface="+mj-lt"/>
              </a:rPr>
              <a:t>GESC projects will continue to be reviewed per the existing GESC checklist. </a:t>
            </a:r>
          </a:p>
          <a:p>
            <a:pPr marL="571500" indent="-571500">
              <a:lnSpc>
                <a:spcPct val="90000"/>
              </a:lnSpc>
              <a:buFont typeface="Wingdings" panose="05000000000000000000" pitchFamily="2" charset="2"/>
              <a:buChar char="Ø"/>
            </a:pPr>
            <a:r>
              <a:rPr lang="en-US" sz="2800" b="1" dirty="0">
                <a:solidFill>
                  <a:schemeClr val="tx1"/>
                </a:solidFill>
                <a:latin typeface="+mj-lt"/>
              </a:rPr>
              <a:t>Cooperative Purchase Agreement (Price Contract), Emergency </a:t>
            </a:r>
            <a:r>
              <a:rPr lang="en-US" sz="2800" b="1" dirty="0">
                <a:latin typeface="+mj-lt"/>
              </a:rPr>
              <a:t>- </a:t>
            </a:r>
            <a:r>
              <a:rPr lang="en-US" sz="2800" dirty="0">
                <a:latin typeface="+mj-lt"/>
              </a:rPr>
              <a:t>Price contract work and emergency projects will have their own checklists incorporated into the appropriate tier based on scope, funding, etc., as above. </a:t>
            </a:r>
          </a:p>
          <a:p>
            <a:endParaRPr lang="en-US" dirty="0"/>
          </a:p>
        </p:txBody>
      </p:sp>
    </p:spTree>
    <p:extLst>
      <p:ext uri="{BB962C8B-B14F-4D97-AF65-F5344CB8AC3E}">
        <p14:creationId xmlns:p14="http://schemas.microsoft.com/office/powerpoint/2010/main" val="118139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969AD-5207-4E90-834D-7C14B32A8FFA}"/>
              </a:ext>
            </a:extLst>
          </p:cNvPr>
          <p:cNvSpPr>
            <a:spLocks noGrp="1"/>
          </p:cNvSpPr>
          <p:nvPr>
            <p:ph type="title"/>
          </p:nvPr>
        </p:nvSpPr>
        <p:spPr>
          <a:xfrm>
            <a:off x="854838" y="276905"/>
            <a:ext cx="8992572" cy="1320800"/>
          </a:xfrm>
        </p:spPr>
        <p:txBody>
          <a:bodyPr/>
          <a:lstStyle/>
          <a:p>
            <a:pPr algn="ctr"/>
            <a:r>
              <a:rPr lang="en-US" altLang="en-US" sz="4000" dirty="0"/>
              <a:t>Document Submission Process</a:t>
            </a:r>
            <a:br>
              <a:rPr lang="en-US" altLang="en-US" sz="4400" dirty="0"/>
            </a:br>
            <a:endParaRPr lang="en-US" dirty="0"/>
          </a:p>
        </p:txBody>
      </p:sp>
      <p:sp>
        <p:nvSpPr>
          <p:cNvPr id="5" name="Content Placeholder 4">
            <a:extLst>
              <a:ext uri="{FF2B5EF4-FFF2-40B4-BE49-F238E27FC236}">
                <a16:creationId xmlns:a16="http://schemas.microsoft.com/office/drawing/2014/main" id="{D4819B51-FBA3-4A1D-B342-AEDCB8F6EE2B}"/>
              </a:ext>
            </a:extLst>
          </p:cNvPr>
          <p:cNvSpPr>
            <a:spLocks noGrp="1"/>
          </p:cNvSpPr>
          <p:nvPr>
            <p:ph sz="quarter" idx="12"/>
          </p:nvPr>
        </p:nvSpPr>
        <p:spPr>
          <a:xfrm>
            <a:off x="924534" y="1042307"/>
            <a:ext cx="9090025" cy="4878388"/>
          </a:xfrm>
        </p:spPr>
        <p:txBody>
          <a:bodyPr/>
          <a:lstStyle/>
          <a:p>
            <a:pPr marL="457200" indent="-457200">
              <a:buFont typeface="Wingdings" panose="05000000000000000000" pitchFamily="2" charset="2"/>
              <a:buChar char="Ø"/>
            </a:pPr>
            <a:r>
              <a:rPr lang="en-US" sz="2800" dirty="0">
                <a:latin typeface="+mj-lt"/>
              </a:rPr>
              <a:t>After the online FACPAC form is completed, it is: </a:t>
            </a:r>
          </a:p>
          <a:p>
            <a:pPr lvl="1">
              <a:buFont typeface="Wingdings" panose="05000000000000000000" pitchFamily="2" charset="2"/>
              <a:buChar char="ü"/>
            </a:pPr>
            <a:r>
              <a:rPr lang="en-US" sz="2800" dirty="0">
                <a:latin typeface="+mj-lt"/>
              </a:rPr>
              <a:t>Printed</a:t>
            </a:r>
          </a:p>
          <a:p>
            <a:pPr lvl="1">
              <a:buFont typeface="Wingdings" panose="05000000000000000000" pitchFamily="2" charset="2"/>
              <a:buChar char="ü"/>
            </a:pPr>
            <a:r>
              <a:rPr lang="en-US" sz="2800" dirty="0">
                <a:latin typeface="+mj-lt"/>
              </a:rPr>
              <a:t>Presented to the board for approval</a:t>
            </a:r>
          </a:p>
          <a:p>
            <a:pPr lvl="1">
              <a:buFont typeface="Wingdings" panose="05000000000000000000" pitchFamily="2" charset="2"/>
              <a:buChar char="ü"/>
            </a:pPr>
            <a:r>
              <a:rPr lang="en-US" sz="2800" dirty="0">
                <a:latin typeface="+mj-lt"/>
              </a:rPr>
              <a:t>Signed and dated by all appropriate parties</a:t>
            </a:r>
          </a:p>
          <a:p>
            <a:pPr lvl="1">
              <a:buFont typeface="Wingdings" panose="05000000000000000000" pitchFamily="2" charset="2"/>
              <a:buChar char="ü"/>
            </a:pPr>
            <a:r>
              <a:rPr lang="en-US" sz="2800" dirty="0">
                <a:latin typeface="+mj-lt"/>
              </a:rPr>
              <a:t>Scanned and saved as a PDF and attached to the online  FACPAC form with all other relevant attachments</a:t>
            </a:r>
          </a:p>
          <a:p>
            <a:pPr marL="457200" indent="-457200">
              <a:buFont typeface="Wingdings" panose="05000000000000000000" pitchFamily="2" charset="2"/>
              <a:buChar char="Ø"/>
            </a:pPr>
            <a:r>
              <a:rPr lang="en-US" sz="2800" dirty="0">
                <a:latin typeface="+mj-lt"/>
              </a:rPr>
              <a:t>The FACPAC form with attachments is then processed    to submit to KDE.</a:t>
            </a:r>
          </a:p>
          <a:p>
            <a:endParaRPr lang="en-US" dirty="0"/>
          </a:p>
        </p:txBody>
      </p:sp>
    </p:spTree>
    <p:extLst>
      <p:ext uri="{BB962C8B-B14F-4D97-AF65-F5344CB8AC3E}">
        <p14:creationId xmlns:p14="http://schemas.microsoft.com/office/powerpoint/2010/main" val="369202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4812D-1663-4D5A-9AFA-0B661327904E}"/>
              </a:ext>
            </a:extLst>
          </p:cNvPr>
          <p:cNvSpPr>
            <a:spLocks noGrp="1"/>
          </p:cNvSpPr>
          <p:nvPr>
            <p:ph type="title"/>
          </p:nvPr>
        </p:nvSpPr>
        <p:spPr>
          <a:xfrm>
            <a:off x="919580" y="475587"/>
            <a:ext cx="8992572" cy="1320800"/>
          </a:xfrm>
        </p:spPr>
        <p:txBody>
          <a:bodyPr/>
          <a:lstStyle/>
          <a:p>
            <a:pPr algn="ctr"/>
            <a:r>
              <a:rPr lang="en-US" altLang="en-US" sz="4000" dirty="0"/>
              <a:t>FACPAC Form Status</a:t>
            </a:r>
            <a:endParaRPr lang="en-US" sz="4000" dirty="0"/>
          </a:p>
        </p:txBody>
      </p:sp>
      <p:sp>
        <p:nvSpPr>
          <p:cNvPr id="5" name="Content Placeholder 4">
            <a:extLst>
              <a:ext uri="{FF2B5EF4-FFF2-40B4-BE49-F238E27FC236}">
                <a16:creationId xmlns:a16="http://schemas.microsoft.com/office/drawing/2014/main" id="{3F6BF473-9C06-4B54-A438-2A16FD4920BE}"/>
              </a:ext>
            </a:extLst>
          </p:cNvPr>
          <p:cNvSpPr>
            <a:spLocks noGrp="1"/>
          </p:cNvSpPr>
          <p:nvPr>
            <p:ph sz="quarter" idx="12"/>
          </p:nvPr>
        </p:nvSpPr>
        <p:spPr>
          <a:xfrm>
            <a:off x="870854" y="1245781"/>
            <a:ext cx="8764760" cy="4899380"/>
          </a:xfrm>
        </p:spPr>
        <p:txBody>
          <a:bodyPr/>
          <a:lstStyle/>
          <a:p>
            <a:pPr marL="571500" indent="-571500" algn="l">
              <a:buFont typeface="Wingdings" panose="05000000000000000000" pitchFamily="2" charset="2"/>
              <a:buChar char="Ø"/>
              <a:defRPr/>
            </a:pPr>
            <a:r>
              <a:rPr lang="en-US" sz="2800" dirty="0">
                <a:solidFill>
                  <a:schemeClr val="tx1">
                    <a:lumMod val="75000"/>
                    <a:lumOff val="25000"/>
                  </a:schemeClr>
                </a:solidFill>
                <a:latin typeface="+mj-lt"/>
              </a:rPr>
              <a:t>The FACPAC form status is on the Tracking Tab of every FACPAC form:</a:t>
            </a:r>
          </a:p>
          <a:p>
            <a:pPr lvl="1" algn="l">
              <a:buFont typeface="Wingdings" panose="05000000000000000000" pitchFamily="2" charset="2"/>
              <a:buChar char="ü"/>
            </a:pPr>
            <a:r>
              <a:rPr lang="en-US" sz="2800" b="1" dirty="0">
                <a:solidFill>
                  <a:schemeClr val="tx1">
                    <a:lumMod val="75000"/>
                    <a:lumOff val="25000"/>
                  </a:schemeClr>
                </a:solidFill>
                <a:latin typeface="+mj-lt"/>
              </a:rPr>
              <a:t>Saved</a:t>
            </a:r>
            <a:r>
              <a:rPr lang="en-US" sz="2800" dirty="0">
                <a:solidFill>
                  <a:schemeClr val="tx1">
                    <a:lumMod val="75000"/>
                    <a:lumOff val="25000"/>
                  </a:schemeClr>
                </a:solidFill>
                <a:latin typeface="+mj-lt"/>
              </a:rPr>
              <a:t> - Created but not submitted</a:t>
            </a:r>
          </a:p>
          <a:p>
            <a:pPr lvl="1" algn="l">
              <a:buFont typeface="Wingdings" panose="05000000000000000000" pitchFamily="2" charset="2"/>
              <a:buChar char="ü"/>
            </a:pPr>
            <a:r>
              <a:rPr lang="en-US" sz="2800" b="1" dirty="0">
                <a:solidFill>
                  <a:schemeClr val="tx1">
                    <a:lumMod val="75000"/>
                    <a:lumOff val="25000"/>
                  </a:schemeClr>
                </a:solidFill>
                <a:latin typeface="+mj-lt"/>
              </a:rPr>
              <a:t>Submitted Financial Review</a:t>
            </a:r>
            <a:r>
              <a:rPr lang="en-US" sz="2800" dirty="0">
                <a:solidFill>
                  <a:schemeClr val="tx1">
                    <a:lumMod val="75000"/>
                    <a:lumOff val="25000"/>
                  </a:schemeClr>
                </a:solidFill>
                <a:latin typeface="+mj-lt"/>
              </a:rPr>
              <a:t> - In financial review dashboard</a:t>
            </a:r>
          </a:p>
          <a:p>
            <a:pPr lvl="1" algn="l">
              <a:buFont typeface="Wingdings" panose="05000000000000000000" pitchFamily="2" charset="2"/>
              <a:buChar char="ü"/>
            </a:pPr>
            <a:r>
              <a:rPr lang="en-US" sz="2800" b="1" dirty="0">
                <a:solidFill>
                  <a:schemeClr val="tx1">
                    <a:lumMod val="75000"/>
                    <a:lumOff val="25000"/>
                  </a:schemeClr>
                </a:solidFill>
                <a:latin typeface="+mj-lt"/>
              </a:rPr>
              <a:t>Submitted Project Manager</a:t>
            </a:r>
            <a:r>
              <a:rPr lang="en-US" sz="2800" dirty="0">
                <a:solidFill>
                  <a:schemeClr val="tx1">
                    <a:lumMod val="75000"/>
                    <a:lumOff val="25000"/>
                  </a:schemeClr>
                </a:solidFill>
                <a:latin typeface="+mj-lt"/>
              </a:rPr>
              <a:t> - In the districts project manager dashboard</a:t>
            </a:r>
          </a:p>
          <a:p>
            <a:pPr lvl="1" algn="l">
              <a:buFont typeface="Wingdings" panose="05000000000000000000" pitchFamily="2" charset="2"/>
              <a:buChar char="ü"/>
            </a:pPr>
            <a:r>
              <a:rPr lang="en-US" sz="2800" b="1" dirty="0">
                <a:solidFill>
                  <a:schemeClr val="tx1">
                    <a:lumMod val="75000"/>
                    <a:lumOff val="25000"/>
                  </a:schemeClr>
                </a:solidFill>
                <a:latin typeface="+mj-lt"/>
              </a:rPr>
              <a:t>Submitted Branch Manager</a:t>
            </a:r>
            <a:r>
              <a:rPr lang="en-US" sz="2800" dirty="0">
                <a:solidFill>
                  <a:schemeClr val="tx1">
                    <a:lumMod val="75000"/>
                    <a:lumOff val="25000"/>
                  </a:schemeClr>
                </a:solidFill>
                <a:latin typeface="+mj-lt"/>
              </a:rPr>
              <a:t> – In the branch manager dashboard</a:t>
            </a:r>
          </a:p>
          <a:p>
            <a:pPr lvl="1" algn="l">
              <a:buFont typeface="Wingdings" panose="05000000000000000000" pitchFamily="2" charset="2"/>
              <a:buChar char="ü"/>
            </a:pPr>
            <a:r>
              <a:rPr lang="en-US" sz="2800" b="1" dirty="0">
                <a:solidFill>
                  <a:schemeClr val="tx1">
                    <a:lumMod val="75000"/>
                    <a:lumOff val="25000"/>
                  </a:schemeClr>
                </a:solidFill>
                <a:latin typeface="+mj-lt"/>
              </a:rPr>
              <a:t>Submitted Director</a:t>
            </a:r>
            <a:r>
              <a:rPr lang="en-US" sz="2800" dirty="0">
                <a:solidFill>
                  <a:schemeClr val="tx1">
                    <a:lumMod val="75000"/>
                    <a:lumOff val="25000"/>
                  </a:schemeClr>
                </a:solidFill>
                <a:latin typeface="+mj-lt"/>
              </a:rPr>
              <a:t> – In the director dashboard</a:t>
            </a:r>
          </a:p>
          <a:p>
            <a:endParaRPr lang="en-US" dirty="0"/>
          </a:p>
        </p:txBody>
      </p:sp>
    </p:spTree>
    <p:extLst>
      <p:ext uri="{BB962C8B-B14F-4D97-AF65-F5344CB8AC3E}">
        <p14:creationId xmlns:p14="http://schemas.microsoft.com/office/powerpoint/2010/main" val="344970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296DFB-58F0-46FD-81BF-A59EB7243A92}"/>
              </a:ext>
            </a:extLst>
          </p:cNvPr>
          <p:cNvSpPr>
            <a:spLocks noGrp="1"/>
          </p:cNvSpPr>
          <p:nvPr>
            <p:ph type="title"/>
          </p:nvPr>
        </p:nvSpPr>
        <p:spPr>
          <a:xfrm>
            <a:off x="895832" y="257216"/>
            <a:ext cx="8992572" cy="765339"/>
          </a:xfrm>
        </p:spPr>
        <p:txBody>
          <a:bodyPr/>
          <a:lstStyle/>
          <a:p>
            <a:pPr algn="ctr"/>
            <a:r>
              <a:rPr lang="en-US" sz="4000" dirty="0"/>
              <a:t>Do</a:t>
            </a:r>
          </a:p>
        </p:txBody>
      </p:sp>
      <p:sp>
        <p:nvSpPr>
          <p:cNvPr id="5" name="Content Placeholder 4">
            <a:extLst>
              <a:ext uri="{FF2B5EF4-FFF2-40B4-BE49-F238E27FC236}">
                <a16:creationId xmlns:a16="http://schemas.microsoft.com/office/drawing/2014/main" id="{1A71AA24-B1FB-40FB-9EA9-8541980B72A3}"/>
              </a:ext>
            </a:extLst>
          </p:cNvPr>
          <p:cNvSpPr>
            <a:spLocks noGrp="1"/>
          </p:cNvSpPr>
          <p:nvPr>
            <p:ph sz="quarter" idx="12"/>
          </p:nvPr>
        </p:nvSpPr>
        <p:spPr>
          <a:xfrm>
            <a:off x="847105" y="989806"/>
            <a:ext cx="9090025" cy="4878388"/>
          </a:xfrm>
        </p:spPr>
        <p:txBody>
          <a:bodyPr/>
          <a:lstStyle/>
          <a:p>
            <a:pPr marL="457200" indent="-457200" defTabSz="457200">
              <a:spcBef>
                <a:spcPts val="1000"/>
              </a:spcBef>
              <a:buClr>
                <a:srgbClr val="D2BD24"/>
              </a:buClr>
              <a:buSzPct val="100000"/>
              <a:buFont typeface="Wingdings" panose="05000000000000000000" pitchFamily="2" charset="2"/>
              <a:buChar char="Ø"/>
              <a:defRPr/>
            </a:pPr>
            <a:r>
              <a:rPr lang="en-US" sz="2800" dirty="0">
                <a:solidFill>
                  <a:schemeClr val="tx1">
                    <a:lumMod val="75000"/>
                    <a:lumOff val="25000"/>
                  </a:schemeClr>
                </a:solidFill>
                <a:latin typeface="+mj-lt"/>
              </a:rPr>
              <a:t>Verify the following before submission to KDE:</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When communicating with KDE, identify the district in the subject line.</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Verify FACPAC system-generated notices are not going to junk mail or clutter.</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View the checklist.</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Verify your project has been submitted to KDE.</a:t>
            </a:r>
          </a:p>
          <a:p>
            <a:endParaRPr lang="en-US" dirty="0"/>
          </a:p>
        </p:txBody>
      </p:sp>
    </p:spTree>
    <p:extLst>
      <p:ext uri="{BB962C8B-B14F-4D97-AF65-F5344CB8AC3E}">
        <p14:creationId xmlns:p14="http://schemas.microsoft.com/office/powerpoint/2010/main" val="323172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00B0F-DDCB-4C2F-98B1-0A6A30626F66}"/>
              </a:ext>
            </a:extLst>
          </p:cNvPr>
          <p:cNvSpPr>
            <a:spLocks noGrp="1"/>
          </p:cNvSpPr>
          <p:nvPr>
            <p:ph type="title"/>
          </p:nvPr>
        </p:nvSpPr>
        <p:spPr>
          <a:xfrm>
            <a:off x="555786" y="257216"/>
            <a:ext cx="8992572" cy="834165"/>
          </a:xfrm>
        </p:spPr>
        <p:txBody>
          <a:bodyPr/>
          <a:lstStyle/>
          <a:p>
            <a:pPr algn="ctr"/>
            <a:r>
              <a:rPr lang="en-US" dirty="0"/>
              <a:t>Don’t</a:t>
            </a:r>
          </a:p>
        </p:txBody>
      </p:sp>
      <p:sp>
        <p:nvSpPr>
          <p:cNvPr id="5" name="Content Placeholder 4">
            <a:extLst>
              <a:ext uri="{FF2B5EF4-FFF2-40B4-BE49-F238E27FC236}">
                <a16:creationId xmlns:a16="http://schemas.microsoft.com/office/drawing/2014/main" id="{DDA097BE-E846-4015-AF60-1D119CCA8427}"/>
              </a:ext>
            </a:extLst>
          </p:cNvPr>
          <p:cNvSpPr>
            <a:spLocks noGrp="1"/>
          </p:cNvSpPr>
          <p:nvPr>
            <p:ph sz="quarter" idx="12"/>
          </p:nvPr>
        </p:nvSpPr>
        <p:spPr>
          <a:xfrm>
            <a:off x="955260" y="1091381"/>
            <a:ext cx="9090025" cy="4878388"/>
          </a:xfrm>
        </p:spPr>
        <p:txBody>
          <a:bodyPr/>
          <a:lstStyle/>
          <a:p>
            <a:pPr marL="457200" indent="-457200" defTabSz="457200">
              <a:spcBef>
                <a:spcPts val="1000"/>
              </a:spcBef>
              <a:buClr>
                <a:srgbClr val="D2BD24"/>
              </a:buClr>
              <a:buSzPct val="100000"/>
              <a:buFont typeface="Wingdings" panose="05000000000000000000" pitchFamily="2" charset="2"/>
              <a:buChar char="Ø"/>
              <a:defRPr/>
            </a:pPr>
            <a:r>
              <a:rPr lang="en-US" sz="2800" dirty="0">
                <a:solidFill>
                  <a:schemeClr val="tx1">
                    <a:lumMod val="75000"/>
                    <a:lumOff val="25000"/>
                  </a:schemeClr>
                </a:solidFill>
                <a:latin typeface="+mj-lt"/>
              </a:rPr>
              <a:t>Don’t use old forms. </a:t>
            </a:r>
          </a:p>
          <a:p>
            <a:pPr marL="457200" indent="-457200" defTabSz="457200">
              <a:spcBef>
                <a:spcPts val="1000"/>
              </a:spcBef>
              <a:buClr>
                <a:srgbClr val="D2BD24"/>
              </a:buClr>
              <a:buSzPct val="100000"/>
              <a:buFont typeface="Wingdings" panose="05000000000000000000" pitchFamily="2" charset="2"/>
              <a:buChar char="Ø"/>
              <a:defRPr/>
            </a:pPr>
            <a:r>
              <a:rPr lang="en-US" sz="2800" dirty="0">
                <a:solidFill>
                  <a:schemeClr val="tx1">
                    <a:lumMod val="75000"/>
                    <a:lumOff val="25000"/>
                  </a:schemeClr>
                </a:solidFill>
                <a:latin typeface="+mj-lt"/>
              </a:rPr>
              <a:t>Don’t submit project documents until after an initial BG-1 has been approved by KDE. </a:t>
            </a:r>
          </a:p>
          <a:p>
            <a:endParaRPr lang="en-US" dirty="0"/>
          </a:p>
        </p:txBody>
      </p:sp>
    </p:spTree>
    <p:extLst>
      <p:ext uri="{BB962C8B-B14F-4D97-AF65-F5344CB8AC3E}">
        <p14:creationId xmlns:p14="http://schemas.microsoft.com/office/powerpoint/2010/main" val="386664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1C205-749F-4BF4-B2FF-43674F069DF3}"/>
              </a:ext>
            </a:extLst>
          </p:cNvPr>
          <p:cNvSpPr>
            <a:spLocks noGrp="1"/>
          </p:cNvSpPr>
          <p:nvPr>
            <p:ph type="title"/>
          </p:nvPr>
        </p:nvSpPr>
        <p:spPr>
          <a:xfrm>
            <a:off x="1082644" y="412155"/>
            <a:ext cx="8992572" cy="873494"/>
          </a:xfrm>
        </p:spPr>
        <p:txBody>
          <a:bodyPr/>
          <a:lstStyle/>
          <a:p>
            <a:pPr algn="ctr"/>
            <a:r>
              <a:rPr lang="en-US" sz="4000" dirty="0"/>
              <a:t>Future Training Sessions </a:t>
            </a:r>
            <a:br>
              <a:rPr lang="en-US" sz="4400" dirty="0"/>
            </a:br>
            <a:endParaRPr lang="en-US" dirty="0"/>
          </a:p>
        </p:txBody>
      </p:sp>
      <p:sp>
        <p:nvSpPr>
          <p:cNvPr id="5" name="Content Placeholder 4">
            <a:extLst>
              <a:ext uri="{FF2B5EF4-FFF2-40B4-BE49-F238E27FC236}">
                <a16:creationId xmlns:a16="http://schemas.microsoft.com/office/drawing/2014/main" id="{90E62DD8-545A-4EF2-A205-7B650D7181C5}"/>
              </a:ext>
            </a:extLst>
          </p:cNvPr>
          <p:cNvSpPr>
            <a:spLocks noGrp="1"/>
          </p:cNvSpPr>
          <p:nvPr>
            <p:ph sz="quarter" idx="12"/>
          </p:nvPr>
        </p:nvSpPr>
        <p:spPr>
          <a:xfrm>
            <a:off x="1033918" y="1130710"/>
            <a:ext cx="9090025" cy="4878388"/>
          </a:xfrm>
        </p:spPr>
        <p:txBody>
          <a:bodyPr/>
          <a:lstStyle/>
          <a:p>
            <a:pPr marL="457200" marR="0" lvl="0" indent="-457200" defTabSz="457200" fontAlgn="auto">
              <a:lnSpc>
                <a:spcPct val="100000"/>
              </a:lnSpc>
              <a:spcBef>
                <a:spcPts val="1000"/>
              </a:spcBef>
              <a:buClr>
                <a:srgbClr val="D2BD24"/>
              </a:buClr>
              <a:buSzPct val="100000"/>
              <a:buFont typeface="Wingdings" panose="05000000000000000000" pitchFamily="2" charset="2"/>
              <a:buChar char="Ø"/>
              <a:tabLst/>
              <a:defRPr/>
            </a:pPr>
            <a:r>
              <a:rPr lang="en-US" sz="2800" dirty="0">
                <a:solidFill>
                  <a:schemeClr val="tx1">
                    <a:lumMod val="75000"/>
                    <a:lumOff val="25000"/>
                  </a:schemeClr>
                </a:solidFill>
                <a:latin typeface="+mj-lt"/>
              </a:rPr>
              <a:t>Future presentations will discuss: </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Document uploads during design phases </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Post-bid revised BG-1’s and related submissions</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Submissions during the construction phase </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BG-4 construction closeout</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BG-5 project closeout</a:t>
            </a:r>
          </a:p>
          <a:p>
            <a:pPr lvl="1" defTabSz="457200">
              <a:spcBef>
                <a:spcPts val="1000"/>
              </a:spcBef>
              <a:buClr>
                <a:srgbClr val="D2BD24"/>
              </a:buClr>
              <a:buSzPct val="80000"/>
              <a:buFont typeface="Wingdings" panose="05000000000000000000" pitchFamily="2" charset="2"/>
              <a:buChar char="ü"/>
            </a:pPr>
            <a:r>
              <a:rPr lang="en-US" sz="2800" dirty="0">
                <a:solidFill>
                  <a:schemeClr val="tx1">
                    <a:lumMod val="75000"/>
                    <a:lumOff val="25000"/>
                  </a:schemeClr>
                </a:solidFill>
                <a:latin typeface="+mj-lt"/>
              </a:rPr>
              <a:t>Site acquisitions</a:t>
            </a:r>
          </a:p>
          <a:p>
            <a:endParaRPr lang="en-US" dirty="0"/>
          </a:p>
        </p:txBody>
      </p:sp>
    </p:spTree>
    <p:extLst>
      <p:ext uri="{BB962C8B-B14F-4D97-AF65-F5344CB8AC3E}">
        <p14:creationId xmlns:p14="http://schemas.microsoft.com/office/powerpoint/2010/main" val="277346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B21B3D-0FDF-4A3B-84C1-B0E069212E3E}"/>
              </a:ext>
            </a:extLst>
          </p:cNvPr>
          <p:cNvSpPr txBox="1">
            <a:spLocks noGrp="1"/>
          </p:cNvSpPr>
          <p:nvPr>
            <p:ph type="title"/>
          </p:nvPr>
        </p:nvSpPr>
        <p:spPr>
          <a:xfrm>
            <a:off x="1020927" y="436570"/>
            <a:ext cx="8360743" cy="790544"/>
          </a:xfrm>
        </p:spPr>
        <p:txBody>
          <a:bodyPr/>
          <a:lstStyle/>
          <a:p>
            <a:pPr lvl="0" algn="ctr"/>
            <a:r>
              <a:rPr lang="en-US" sz="4000" dirty="0"/>
              <a:t>Questions &amp; Answers Feature </a:t>
            </a:r>
          </a:p>
        </p:txBody>
      </p:sp>
      <p:pic>
        <p:nvPicPr>
          <p:cNvPr id="3" name="Picture 4" descr="There are two icons. The first icon says leave, and this is the icon that will allow you to leave the meeting once it is concluded. &#10;&#10;The second icon is the questions and answers icon. This is the icon that you would use to submit questions to the presenter. When you click on it, a second screen will pop up and you need to press Ask Question to enter a question. &#10;&#10;Proceed to type the question by Typing Your Name, the question you are asking, and click Send to send the question to the meeting presenter. ">
            <a:extLst>
              <a:ext uri="{FF2B5EF4-FFF2-40B4-BE49-F238E27FC236}">
                <a16:creationId xmlns:a16="http://schemas.microsoft.com/office/drawing/2014/main" id="{8D6A2A30-568A-4B24-AE36-763A1B6AAC9D}"/>
              </a:ext>
            </a:extLst>
          </p:cNvPr>
          <p:cNvPicPr>
            <a:picLocks noChangeAspect="1"/>
          </p:cNvPicPr>
          <p:nvPr/>
        </p:nvPicPr>
        <p:blipFill>
          <a:blip r:embed="rId3"/>
          <a:stretch>
            <a:fillRect/>
          </a:stretch>
        </p:blipFill>
        <p:spPr>
          <a:xfrm>
            <a:off x="1020927" y="1684314"/>
            <a:ext cx="8255813" cy="4561336"/>
          </a:xfrm>
          <a:prstGeom prst="rect">
            <a:avLst/>
          </a:prstGeom>
          <a:noFill/>
          <a:ln cap="flat">
            <a:noFill/>
          </a:ln>
        </p:spPr>
      </p:pic>
      <p:sp>
        <p:nvSpPr>
          <p:cNvPr id="2" name="Slide Number Placeholder 1">
            <a:extLst>
              <a:ext uri="{FF2B5EF4-FFF2-40B4-BE49-F238E27FC236}">
                <a16:creationId xmlns:a16="http://schemas.microsoft.com/office/drawing/2014/main" id="{59280147-4857-429F-B01D-938059E6761D}"/>
              </a:ext>
            </a:extLst>
          </p:cNvPr>
          <p:cNvSpPr>
            <a:spLocks noGrp="1"/>
          </p:cNvSpPr>
          <p:nvPr>
            <p:ph type="sldNum" sz="quarter" idx="8"/>
          </p:nvPr>
        </p:nvSpPr>
        <p:spPr>
          <a:xfrm>
            <a:off x="10656790" y="6245650"/>
            <a:ext cx="683340" cy="365129"/>
          </a:xfrm>
        </p:spPr>
        <p:txBody>
          <a:bodyPr/>
          <a:lstStyle/>
          <a:p>
            <a:pPr lvl="0"/>
            <a:fld id="{7805AADA-8268-47CB-B755-9E6250F999B2}"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C4132-1F04-4BA1-B760-3F51B9CB24D2}"/>
              </a:ext>
            </a:extLst>
          </p:cNvPr>
          <p:cNvSpPr>
            <a:spLocks noGrp="1"/>
          </p:cNvSpPr>
          <p:nvPr>
            <p:ph type="title"/>
          </p:nvPr>
        </p:nvSpPr>
        <p:spPr>
          <a:xfrm>
            <a:off x="1023650" y="426904"/>
            <a:ext cx="8992572" cy="863661"/>
          </a:xfrm>
        </p:spPr>
        <p:txBody>
          <a:bodyPr/>
          <a:lstStyle/>
          <a:p>
            <a:pPr algn="ctr"/>
            <a:r>
              <a:rPr lang="en-US" altLang="en-US" sz="4000" dirty="0"/>
              <a:t>KDE Contact Information </a:t>
            </a:r>
            <a:br>
              <a:rPr lang="en-US" altLang="en-US" sz="4400" dirty="0"/>
            </a:br>
            <a:endParaRPr lang="en-US" dirty="0"/>
          </a:p>
        </p:txBody>
      </p:sp>
      <p:sp>
        <p:nvSpPr>
          <p:cNvPr id="5" name="Content Placeholder 4">
            <a:extLst>
              <a:ext uri="{FF2B5EF4-FFF2-40B4-BE49-F238E27FC236}">
                <a16:creationId xmlns:a16="http://schemas.microsoft.com/office/drawing/2014/main" id="{017894A1-77D5-471C-929D-3BBB8A904A16}"/>
              </a:ext>
            </a:extLst>
          </p:cNvPr>
          <p:cNvSpPr>
            <a:spLocks noGrp="1"/>
          </p:cNvSpPr>
          <p:nvPr>
            <p:ph sz="quarter" idx="12"/>
          </p:nvPr>
        </p:nvSpPr>
        <p:spPr>
          <a:xfrm>
            <a:off x="974924" y="1120877"/>
            <a:ext cx="9090025" cy="4878388"/>
          </a:xfrm>
        </p:spPr>
        <p:txBody>
          <a:bodyPr/>
          <a:lstStyle/>
          <a:p>
            <a:pPr marL="457200" indent="-457200">
              <a:buFont typeface="Wingdings" panose="05000000000000000000" pitchFamily="2" charset="2"/>
              <a:buChar char="Ø"/>
            </a:pPr>
            <a:r>
              <a:rPr lang="en-US" altLang="en-US" sz="3200" dirty="0">
                <a:latin typeface="+mj-lt"/>
              </a:rPr>
              <a:t>District Facilities Branch</a:t>
            </a:r>
          </a:p>
          <a:p>
            <a:pPr lvl="1">
              <a:buFont typeface="Wingdings" panose="05000000000000000000" pitchFamily="2" charset="2"/>
              <a:buChar char="ü"/>
            </a:pPr>
            <a:r>
              <a:rPr lang="en-US" altLang="en-US" sz="2800" dirty="0">
                <a:latin typeface="+mj-lt"/>
              </a:rPr>
              <a:t>Greg Dunbar, Manager</a:t>
            </a:r>
          </a:p>
          <a:p>
            <a:pPr marL="457200" lvl="1" indent="0">
              <a:buNone/>
            </a:pPr>
            <a:r>
              <a:rPr lang="en-US" altLang="en-US" sz="2800" dirty="0">
                <a:latin typeface="+mj-lt"/>
              </a:rPr>
              <a:t>		greg.dunbar@education.ky.gov</a:t>
            </a:r>
          </a:p>
          <a:p>
            <a:pPr lvl="1">
              <a:buFont typeface="Wingdings" panose="05000000000000000000" pitchFamily="2" charset="2"/>
              <a:buChar char="ü"/>
            </a:pPr>
            <a:r>
              <a:rPr lang="en-US" altLang="en-US" sz="2800" dirty="0">
                <a:latin typeface="+mj-lt"/>
              </a:rPr>
              <a:t>Denise Hartsfield, FACPAC Administrator</a:t>
            </a:r>
          </a:p>
          <a:p>
            <a:pPr marL="457200" lvl="1" indent="0">
              <a:buNone/>
            </a:pPr>
            <a:r>
              <a:rPr lang="en-US" altLang="en-US" sz="2800" dirty="0">
                <a:latin typeface="+mj-lt"/>
              </a:rPr>
              <a:t>		denise.hartsfield@education.ky.gov</a:t>
            </a:r>
          </a:p>
          <a:p>
            <a:endParaRPr lang="en-US" dirty="0"/>
          </a:p>
        </p:txBody>
      </p:sp>
    </p:spTree>
    <p:extLst>
      <p:ext uri="{BB962C8B-B14F-4D97-AF65-F5344CB8AC3E}">
        <p14:creationId xmlns:p14="http://schemas.microsoft.com/office/powerpoint/2010/main" val="96131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3A820-8226-4503-90DA-CEE26B57D7A8}"/>
              </a:ext>
            </a:extLst>
          </p:cNvPr>
          <p:cNvSpPr>
            <a:spLocks noGrp="1"/>
          </p:cNvSpPr>
          <p:nvPr>
            <p:ph type="title"/>
          </p:nvPr>
        </p:nvSpPr>
        <p:spPr>
          <a:xfrm>
            <a:off x="555786" y="257216"/>
            <a:ext cx="8992572" cy="824332"/>
          </a:xfrm>
        </p:spPr>
        <p:txBody>
          <a:bodyPr/>
          <a:lstStyle/>
          <a:p>
            <a:pPr algn="ctr"/>
            <a:r>
              <a:rPr lang="en-US" altLang="en-US" sz="4000" dirty="0"/>
              <a:t>KDE Contact Information</a:t>
            </a:r>
            <a:endParaRPr lang="en-US" sz="4000" dirty="0"/>
          </a:p>
        </p:txBody>
      </p:sp>
      <p:sp>
        <p:nvSpPr>
          <p:cNvPr id="5" name="Content Placeholder 4">
            <a:extLst>
              <a:ext uri="{FF2B5EF4-FFF2-40B4-BE49-F238E27FC236}">
                <a16:creationId xmlns:a16="http://schemas.microsoft.com/office/drawing/2014/main" id="{899BD4C4-109E-4452-83FE-10C2475C41BF}"/>
              </a:ext>
            </a:extLst>
          </p:cNvPr>
          <p:cNvSpPr>
            <a:spLocks noGrp="1"/>
          </p:cNvSpPr>
          <p:nvPr>
            <p:ph sz="quarter" idx="12"/>
          </p:nvPr>
        </p:nvSpPr>
        <p:spPr>
          <a:xfrm>
            <a:off x="1132241" y="1196619"/>
            <a:ext cx="9090025" cy="4878388"/>
          </a:xfrm>
        </p:spPr>
        <p:txBody>
          <a:bodyPr/>
          <a:lstStyle/>
          <a:p>
            <a:pPr marL="571500" indent="-571500">
              <a:buFont typeface="Wingdings" panose="05000000000000000000" pitchFamily="2" charset="2"/>
              <a:buChar char="Ø"/>
            </a:pPr>
            <a:r>
              <a:rPr lang="en-US" altLang="en-US" sz="3200" dirty="0">
                <a:latin typeface="+mj-lt"/>
              </a:rPr>
              <a:t>District Facilities Branch</a:t>
            </a:r>
          </a:p>
          <a:p>
            <a:pPr lvl="1">
              <a:buFont typeface="Wingdings" panose="05000000000000000000" pitchFamily="2" charset="2"/>
              <a:buChar char="ü"/>
            </a:pPr>
            <a:r>
              <a:rPr lang="en-US" altLang="en-US" sz="2800" dirty="0">
                <a:latin typeface="+mj-lt"/>
              </a:rPr>
              <a:t>James Bauman, Project Manager </a:t>
            </a:r>
          </a:p>
          <a:p>
            <a:pPr marL="457200" lvl="1" indent="0">
              <a:buNone/>
            </a:pPr>
            <a:r>
              <a:rPr lang="en-US" altLang="en-US" sz="2800" dirty="0">
                <a:latin typeface="+mj-lt"/>
              </a:rPr>
              <a:t>		james.bauman@education.ky.gov</a:t>
            </a:r>
          </a:p>
          <a:p>
            <a:pPr lvl="1">
              <a:buFont typeface="Wingdings" panose="05000000000000000000" pitchFamily="2" charset="2"/>
              <a:buChar char="ü"/>
            </a:pPr>
            <a:r>
              <a:rPr lang="en-US" altLang="en-US" sz="2800" dirty="0">
                <a:latin typeface="+mj-lt"/>
              </a:rPr>
              <a:t>John Gilbert, Project Manager </a:t>
            </a:r>
          </a:p>
          <a:p>
            <a:pPr marL="457200" lvl="1" indent="0">
              <a:buNone/>
            </a:pPr>
            <a:r>
              <a:rPr lang="en-US" altLang="en-US" sz="2800" dirty="0">
                <a:latin typeface="+mj-lt"/>
              </a:rPr>
              <a:t>		john.gilbert@education.ky.gov</a:t>
            </a:r>
          </a:p>
          <a:p>
            <a:pPr lvl="1">
              <a:buFont typeface="Wingdings" panose="05000000000000000000" pitchFamily="2" charset="2"/>
              <a:buChar char="ü"/>
            </a:pPr>
            <a:r>
              <a:rPr lang="en-US" altLang="en-US" sz="2800" dirty="0">
                <a:latin typeface="+mj-lt"/>
              </a:rPr>
              <a:t>Marcus Highland, Project Manager</a:t>
            </a:r>
          </a:p>
          <a:p>
            <a:pPr marL="457200" lvl="1" indent="0">
              <a:buNone/>
            </a:pPr>
            <a:r>
              <a:rPr lang="en-US" altLang="en-US" sz="2800" dirty="0">
                <a:latin typeface="+mj-lt"/>
              </a:rPr>
              <a:t>		marcus.highland@education.ky.gov</a:t>
            </a:r>
          </a:p>
          <a:p>
            <a:pPr lvl="1">
              <a:buFont typeface="Wingdings" panose="05000000000000000000" pitchFamily="2" charset="2"/>
              <a:buChar char="ü"/>
            </a:pPr>
            <a:r>
              <a:rPr lang="en-US" altLang="en-US" sz="2800" dirty="0">
                <a:latin typeface="+mj-lt"/>
              </a:rPr>
              <a:t>Gary Leist, Project Manager </a:t>
            </a:r>
          </a:p>
          <a:p>
            <a:pPr marL="457200" lvl="1" indent="0">
              <a:buNone/>
            </a:pPr>
            <a:r>
              <a:rPr lang="en-US" altLang="en-US" sz="2800" dirty="0">
                <a:latin typeface="+mj-lt"/>
              </a:rPr>
              <a:t>		gary.leist@education.ky.gov</a:t>
            </a:r>
          </a:p>
          <a:p>
            <a:endParaRPr lang="en-US" dirty="0"/>
          </a:p>
        </p:txBody>
      </p:sp>
    </p:spTree>
    <p:extLst>
      <p:ext uri="{BB962C8B-B14F-4D97-AF65-F5344CB8AC3E}">
        <p14:creationId xmlns:p14="http://schemas.microsoft.com/office/powerpoint/2010/main" val="136164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1AA622-3AF2-4C0B-8FCC-C42DF2AB9247}"/>
              </a:ext>
            </a:extLst>
          </p:cNvPr>
          <p:cNvSpPr>
            <a:spLocks noGrp="1"/>
          </p:cNvSpPr>
          <p:nvPr>
            <p:ph type="title"/>
          </p:nvPr>
        </p:nvSpPr>
        <p:spPr>
          <a:xfrm>
            <a:off x="555786" y="257216"/>
            <a:ext cx="8992572" cy="942319"/>
          </a:xfrm>
        </p:spPr>
        <p:txBody>
          <a:bodyPr/>
          <a:lstStyle/>
          <a:p>
            <a:pPr algn="ctr"/>
            <a:r>
              <a:rPr lang="en-US" altLang="en-US" sz="4000" dirty="0"/>
              <a:t>KDE Contact Information </a:t>
            </a:r>
            <a:br>
              <a:rPr lang="en-US" altLang="en-US" sz="4400" dirty="0"/>
            </a:br>
            <a:endParaRPr lang="en-US" dirty="0"/>
          </a:p>
        </p:txBody>
      </p:sp>
      <p:sp>
        <p:nvSpPr>
          <p:cNvPr id="5" name="Content Placeholder 4">
            <a:extLst>
              <a:ext uri="{FF2B5EF4-FFF2-40B4-BE49-F238E27FC236}">
                <a16:creationId xmlns:a16="http://schemas.microsoft.com/office/drawing/2014/main" id="{32003E4C-00D3-4883-9389-E6474B71BE44}"/>
              </a:ext>
            </a:extLst>
          </p:cNvPr>
          <p:cNvSpPr>
            <a:spLocks noGrp="1"/>
          </p:cNvSpPr>
          <p:nvPr>
            <p:ph sz="quarter" idx="12"/>
          </p:nvPr>
        </p:nvSpPr>
        <p:spPr>
          <a:xfrm>
            <a:off x="1083079" y="1108129"/>
            <a:ext cx="9090025" cy="4878388"/>
          </a:xfrm>
        </p:spPr>
        <p:txBody>
          <a:bodyPr/>
          <a:lstStyle/>
          <a:p>
            <a:pPr marL="457200" indent="-457200">
              <a:buFont typeface="Wingdings" panose="05000000000000000000" pitchFamily="2" charset="2"/>
              <a:buChar char="Ø"/>
            </a:pPr>
            <a:r>
              <a:rPr lang="en-US" altLang="en-US" sz="3200" dirty="0">
                <a:latin typeface="+mj-lt"/>
              </a:rPr>
              <a:t>Division of District Support </a:t>
            </a:r>
          </a:p>
          <a:p>
            <a:pPr lvl="1">
              <a:buFont typeface="Wingdings" panose="05000000000000000000" pitchFamily="2" charset="2"/>
              <a:buChar char="ü"/>
            </a:pPr>
            <a:r>
              <a:rPr lang="en-US" altLang="en-US" sz="2800" dirty="0">
                <a:latin typeface="+mj-lt"/>
              </a:rPr>
              <a:t>Jeff Coulter </a:t>
            </a:r>
          </a:p>
          <a:p>
            <a:pPr marL="457200" lvl="1" indent="0">
              <a:buNone/>
            </a:pPr>
            <a:r>
              <a:rPr lang="en-US" altLang="en-US" sz="2800" dirty="0">
                <a:latin typeface="+mj-lt"/>
              </a:rPr>
              <a:t>		jeffrey.coulter@education.ky.gov</a:t>
            </a:r>
          </a:p>
          <a:p>
            <a:endParaRPr lang="en-US" dirty="0"/>
          </a:p>
        </p:txBody>
      </p:sp>
    </p:spTree>
    <p:extLst>
      <p:ext uri="{BB962C8B-B14F-4D97-AF65-F5344CB8AC3E}">
        <p14:creationId xmlns:p14="http://schemas.microsoft.com/office/powerpoint/2010/main" val="121986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5008D7-4289-4010-BD78-4C8E0B6AD07B}"/>
              </a:ext>
            </a:extLst>
          </p:cNvPr>
          <p:cNvSpPr>
            <a:spLocks noGrp="1"/>
          </p:cNvSpPr>
          <p:nvPr>
            <p:ph type="title"/>
          </p:nvPr>
        </p:nvSpPr>
        <p:spPr>
          <a:xfrm>
            <a:off x="1042880" y="2780529"/>
            <a:ext cx="8992572" cy="883326"/>
          </a:xfrm>
        </p:spPr>
        <p:txBody>
          <a:bodyPr/>
          <a:lstStyle/>
          <a:p>
            <a:pPr algn="ctr"/>
            <a:r>
              <a:rPr lang="en-US" sz="4000" dirty="0"/>
              <a:t>Q&amp;A</a:t>
            </a:r>
          </a:p>
        </p:txBody>
      </p:sp>
      <p:sp>
        <p:nvSpPr>
          <p:cNvPr id="5" name="Content Placeholder 4">
            <a:extLst>
              <a:ext uri="{FF2B5EF4-FFF2-40B4-BE49-F238E27FC236}">
                <a16:creationId xmlns:a16="http://schemas.microsoft.com/office/drawing/2014/main" id="{FB6CFC07-6C0E-4581-96DE-0C007D84B2B5}"/>
              </a:ext>
            </a:extLst>
          </p:cNvPr>
          <p:cNvSpPr>
            <a:spLocks noGrp="1"/>
          </p:cNvSpPr>
          <p:nvPr>
            <p:ph sz="quarter" idx="12"/>
          </p:nvPr>
        </p:nvSpPr>
        <p:spPr>
          <a:xfrm>
            <a:off x="994153" y="3429000"/>
            <a:ext cx="9090025" cy="4878388"/>
          </a:xfrm>
        </p:spPr>
        <p:txBody>
          <a:bodyPr/>
          <a:lstStyle/>
          <a:p>
            <a:pPr algn="ctr" defTabSz="457200">
              <a:spcBef>
                <a:spcPts val="1000"/>
              </a:spcBef>
              <a:buClr>
                <a:srgbClr val="D2BD24"/>
              </a:buClr>
              <a:buSzPct val="100000"/>
            </a:pPr>
            <a:r>
              <a:rPr lang="en-US" sz="2800" dirty="0">
                <a:solidFill>
                  <a:schemeClr val="tx1">
                    <a:lumMod val="75000"/>
                    <a:lumOff val="25000"/>
                  </a:schemeClr>
                </a:solidFill>
                <a:latin typeface="+mj-lt"/>
              </a:rPr>
              <a:t>This </a:t>
            </a:r>
            <a:r>
              <a:rPr lang="en-US" sz="2800" b="1" dirty="0">
                <a:solidFill>
                  <a:schemeClr val="tx1">
                    <a:lumMod val="75000"/>
                    <a:lumOff val="25000"/>
                  </a:schemeClr>
                </a:solidFill>
                <a:latin typeface="+mj-lt"/>
              </a:rPr>
              <a:t>presentation</a:t>
            </a:r>
            <a:r>
              <a:rPr lang="en-US" sz="2800" dirty="0">
                <a:solidFill>
                  <a:schemeClr val="tx1">
                    <a:lumMod val="75000"/>
                    <a:lumOff val="25000"/>
                  </a:schemeClr>
                </a:solidFill>
                <a:latin typeface="+mj-lt"/>
              </a:rPr>
              <a:t> will be available </a:t>
            </a:r>
          </a:p>
          <a:p>
            <a:pPr algn="ctr" defTabSz="457200">
              <a:spcBef>
                <a:spcPts val="1000"/>
              </a:spcBef>
              <a:buClr>
                <a:srgbClr val="D2BD24"/>
              </a:buClr>
              <a:buSzPct val="100000"/>
            </a:pPr>
            <a:r>
              <a:rPr lang="en-US" sz="2800" dirty="0">
                <a:solidFill>
                  <a:schemeClr val="tx1">
                    <a:lumMod val="75000"/>
                    <a:lumOff val="25000"/>
                  </a:schemeClr>
                </a:solidFill>
                <a:latin typeface="+mj-lt"/>
              </a:rPr>
              <a:t>on the KDE Facilities webpage.</a:t>
            </a:r>
            <a:endParaRPr lang="en-US" sz="2800" dirty="0"/>
          </a:p>
        </p:txBody>
      </p:sp>
    </p:spTree>
    <p:extLst>
      <p:ext uri="{BB962C8B-B14F-4D97-AF65-F5344CB8AC3E}">
        <p14:creationId xmlns:p14="http://schemas.microsoft.com/office/powerpoint/2010/main" val="309495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1109" y="679141"/>
            <a:ext cx="8686800" cy="1612106"/>
          </a:xfrm>
        </p:spPr>
        <p:txBody>
          <a:bodyPr/>
          <a:lstStyle/>
          <a:p>
            <a:pPr algn="ctr"/>
            <a:r>
              <a:rPr lang="en-US" sz="4800" dirty="0">
                <a:solidFill>
                  <a:schemeClr val="bg1"/>
                </a:solidFill>
              </a:rPr>
              <a:t>702 KAR Capital Construction Process</a:t>
            </a:r>
          </a:p>
        </p:txBody>
      </p:sp>
      <p:sp>
        <p:nvSpPr>
          <p:cNvPr id="3" name="Subtitle 2"/>
          <p:cNvSpPr>
            <a:spLocks noGrp="1"/>
          </p:cNvSpPr>
          <p:nvPr>
            <p:ph type="subTitle" idx="1"/>
          </p:nvPr>
        </p:nvSpPr>
        <p:spPr>
          <a:xfrm>
            <a:off x="881109" y="2769325"/>
            <a:ext cx="8686800" cy="1319349"/>
          </a:xfrm>
        </p:spPr>
        <p:txBody>
          <a:bodyPr>
            <a:noAutofit/>
          </a:bodyPr>
          <a:lstStyle/>
          <a:p>
            <a:pPr algn="ctr"/>
            <a:r>
              <a:rPr lang="en-US" sz="3600" u="sng" dirty="0">
                <a:solidFill>
                  <a:schemeClr val="bg1"/>
                </a:solidFill>
                <a:latin typeface="+mj-lt"/>
              </a:rPr>
              <a:t>Session 1</a:t>
            </a:r>
          </a:p>
          <a:p>
            <a:pPr algn="ctr"/>
            <a:r>
              <a:rPr lang="en-US" sz="3600" dirty="0">
                <a:solidFill>
                  <a:schemeClr val="bg1"/>
                </a:solidFill>
                <a:latin typeface="+mj-lt"/>
              </a:rPr>
              <a:t>FACPAC (Phase 1) Part 2</a:t>
            </a:r>
          </a:p>
          <a:p>
            <a:pPr algn="ctr"/>
            <a:endParaRPr lang="en-US" sz="3600" dirty="0">
              <a:solidFill>
                <a:schemeClr val="bg1"/>
              </a:solidFill>
              <a:latin typeface="+mj-lt"/>
            </a:endParaRPr>
          </a:p>
          <a:p>
            <a:pPr algn="ctr"/>
            <a:r>
              <a:rPr lang="en-US" sz="3600" dirty="0">
                <a:solidFill>
                  <a:schemeClr val="bg1"/>
                </a:solidFill>
                <a:latin typeface="+mj-lt"/>
              </a:rPr>
              <a:t>Questions will be addressed at the end of the presentation. </a:t>
            </a:r>
          </a:p>
        </p:txBody>
      </p:sp>
      <p:sp>
        <p:nvSpPr>
          <p:cNvPr id="4" name="Slide Number Placeholder 1">
            <a:extLst>
              <a:ext uri="{FF2B5EF4-FFF2-40B4-BE49-F238E27FC236}">
                <a16:creationId xmlns:a16="http://schemas.microsoft.com/office/drawing/2014/main" id="{C85E622B-0904-46FE-97A7-9C1B800DBB2B}"/>
              </a:ext>
            </a:extLst>
          </p:cNvPr>
          <p:cNvSpPr txBox="1">
            <a:spLocks/>
          </p:cNvSpPr>
          <p:nvPr/>
        </p:nvSpPr>
        <p:spPr>
          <a:xfrm>
            <a:off x="11030416" y="6314032"/>
            <a:ext cx="683340" cy="3651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5AADA-8268-47CB-B755-9E6250F999B2}"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347765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08E5-2C71-42B4-9C41-A199D0B5BB51}"/>
              </a:ext>
            </a:extLst>
          </p:cNvPr>
          <p:cNvSpPr>
            <a:spLocks noGrp="1"/>
          </p:cNvSpPr>
          <p:nvPr>
            <p:ph type="title"/>
          </p:nvPr>
        </p:nvSpPr>
        <p:spPr>
          <a:xfrm>
            <a:off x="1115790" y="475587"/>
            <a:ext cx="8992572" cy="1320800"/>
          </a:xfrm>
        </p:spPr>
        <p:txBody>
          <a:bodyPr/>
          <a:lstStyle/>
          <a:p>
            <a:pPr algn="ctr"/>
            <a:r>
              <a:rPr lang="en-US" altLang="en-US" sz="4000" dirty="0"/>
              <a:t>KRS 162.060</a:t>
            </a:r>
            <a:endParaRPr lang="en-US" sz="4000" dirty="0"/>
          </a:p>
        </p:txBody>
      </p:sp>
      <p:sp>
        <p:nvSpPr>
          <p:cNvPr id="3" name="Content Placeholder 2">
            <a:extLst>
              <a:ext uri="{FF2B5EF4-FFF2-40B4-BE49-F238E27FC236}">
                <a16:creationId xmlns:a16="http://schemas.microsoft.com/office/drawing/2014/main" id="{A19FDF1A-D817-4F6A-9E85-2D103AF1E5F7}"/>
              </a:ext>
            </a:extLst>
          </p:cNvPr>
          <p:cNvSpPr>
            <a:spLocks noGrp="1"/>
          </p:cNvSpPr>
          <p:nvPr>
            <p:ph sz="quarter" idx="12"/>
          </p:nvPr>
        </p:nvSpPr>
        <p:spPr>
          <a:xfrm>
            <a:off x="1067064" y="1135987"/>
            <a:ext cx="9090025" cy="4878388"/>
          </a:xfrm>
        </p:spPr>
        <p:txBody>
          <a:bodyPr/>
          <a:lstStyle/>
          <a:p>
            <a:pPr marL="571500" indent="-571500">
              <a:buFont typeface="Wingdings" panose="05000000000000000000" pitchFamily="2" charset="2"/>
              <a:buChar char="Ø"/>
            </a:pPr>
            <a:r>
              <a:rPr lang="en-US" altLang="en-US" sz="2800" dirty="0">
                <a:latin typeface="+mj-lt"/>
              </a:rPr>
              <a:t>KRS 162.060 requires that all plans and specifications for new public-school buildings contemplated by boards of education, and for all additions to or alterations of old buildings, be approved or disapproved in accordance with the rules and regulations of the Kentucky Board of Education. </a:t>
            </a:r>
          </a:p>
          <a:p>
            <a:endParaRPr lang="en-US" dirty="0"/>
          </a:p>
        </p:txBody>
      </p:sp>
      <p:sp>
        <p:nvSpPr>
          <p:cNvPr id="6" name="Slide Number Placeholder 1">
            <a:extLst>
              <a:ext uri="{FF2B5EF4-FFF2-40B4-BE49-F238E27FC236}">
                <a16:creationId xmlns:a16="http://schemas.microsoft.com/office/drawing/2014/main" id="{CFE5964F-BE8E-4257-A11B-E2209EC33F57}"/>
              </a:ext>
            </a:extLst>
          </p:cNvPr>
          <p:cNvSpPr txBox="1">
            <a:spLocks/>
          </p:cNvSpPr>
          <p:nvPr/>
        </p:nvSpPr>
        <p:spPr>
          <a:xfrm>
            <a:off x="11030416" y="6314032"/>
            <a:ext cx="683340" cy="3651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5AADA-8268-47CB-B755-9E6250F999B2}"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79768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05A7-F127-4FF0-95DC-7BFD26D759BE}"/>
              </a:ext>
            </a:extLst>
          </p:cNvPr>
          <p:cNvSpPr>
            <a:spLocks noGrp="1"/>
          </p:cNvSpPr>
          <p:nvPr>
            <p:ph type="title"/>
          </p:nvPr>
        </p:nvSpPr>
        <p:spPr>
          <a:xfrm>
            <a:off x="1116225" y="475587"/>
            <a:ext cx="8992572" cy="1320800"/>
          </a:xfrm>
        </p:spPr>
        <p:txBody>
          <a:bodyPr/>
          <a:lstStyle/>
          <a:p>
            <a:pPr algn="ctr"/>
            <a:r>
              <a:rPr lang="en-US" altLang="en-US" sz="4000" dirty="0"/>
              <a:t>KRS 162.060</a:t>
            </a:r>
            <a:endParaRPr lang="en-US" sz="4000" dirty="0"/>
          </a:p>
        </p:txBody>
      </p:sp>
      <p:sp>
        <p:nvSpPr>
          <p:cNvPr id="3" name="Content Placeholder 2">
            <a:extLst>
              <a:ext uri="{FF2B5EF4-FFF2-40B4-BE49-F238E27FC236}">
                <a16:creationId xmlns:a16="http://schemas.microsoft.com/office/drawing/2014/main" id="{F9E23105-1667-436B-977F-1D629A440AB8}"/>
              </a:ext>
            </a:extLst>
          </p:cNvPr>
          <p:cNvSpPr>
            <a:spLocks noGrp="1"/>
          </p:cNvSpPr>
          <p:nvPr>
            <p:ph sz="quarter" idx="12"/>
          </p:nvPr>
        </p:nvSpPr>
        <p:spPr>
          <a:xfrm>
            <a:off x="1116225" y="1135987"/>
            <a:ext cx="9090025" cy="4878388"/>
          </a:xfrm>
        </p:spPr>
        <p:txBody>
          <a:bodyPr/>
          <a:lstStyle/>
          <a:p>
            <a:pPr marL="571500" indent="-571500">
              <a:buFont typeface="Wingdings" panose="05000000000000000000" pitchFamily="2" charset="2"/>
              <a:buChar char="Ø"/>
            </a:pPr>
            <a:r>
              <a:rPr lang="en-US" altLang="en-US" sz="2800" dirty="0">
                <a:latin typeface="+mj-lt"/>
              </a:rPr>
              <a:t>KDE’s District Facilities Branch (DFB) is responsible for administering 702 KAR 4:160, Capital Construction Process, which promulgates this statute. No board of education may award a contract for the erection of a new building, or contract for an addition to or alteration of an old building, until the plan has been approved.</a:t>
            </a:r>
          </a:p>
          <a:p>
            <a:pPr marL="571500" indent="-571500">
              <a:buFont typeface="Wingdings" panose="05000000000000000000" pitchFamily="2" charset="2"/>
              <a:buChar char="Ø"/>
            </a:pPr>
            <a:r>
              <a:rPr lang="en-US" altLang="en-US" sz="2800" dirty="0">
                <a:latin typeface="+mj-lt"/>
              </a:rPr>
              <a:t>DFB also administers regulations regarding district facility planning and real property. </a:t>
            </a:r>
          </a:p>
          <a:p>
            <a:endParaRPr lang="en-US" dirty="0"/>
          </a:p>
        </p:txBody>
      </p:sp>
      <p:sp>
        <p:nvSpPr>
          <p:cNvPr id="6" name="Slide Number Placeholder 1">
            <a:extLst>
              <a:ext uri="{FF2B5EF4-FFF2-40B4-BE49-F238E27FC236}">
                <a16:creationId xmlns:a16="http://schemas.microsoft.com/office/drawing/2014/main" id="{4E5E4F2D-1535-441C-A84B-2CD5E9FB2226}"/>
              </a:ext>
            </a:extLst>
          </p:cNvPr>
          <p:cNvSpPr txBox="1">
            <a:spLocks/>
          </p:cNvSpPr>
          <p:nvPr/>
        </p:nvSpPr>
        <p:spPr>
          <a:xfrm>
            <a:off x="11030416" y="6314032"/>
            <a:ext cx="683340" cy="3651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5AADA-8268-47CB-B755-9E6250F999B2}"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6337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92A7-34FD-4B6A-8453-8A7138C83EA7}"/>
              </a:ext>
            </a:extLst>
          </p:cNvPr>
          <p:cNvSpPr>
            <a:spLocks noGrp="1"/>
          </p:cNvSpPr>
          <p:nvPr>
            <p:ph type="ctrTitle"/>
          </p:nvPr>
        </p:nvSpPr>
        <p:spPr>
          <a:xfrm>
            <a:off x="1279288" y="0"/>
            <a:ext cx="8664694" cy="1096899"/>
          </a:xfrm>
        </p:spPr>
        <p:txBody>
          <a:bodyPr/>
          <a:lstStyle/>
          <a:p>
            <a:pPr algn="ctr"/>
            <a:r>
              <a:rPr lang="en-US" altLang="en-US" sz="4000" dirty="0"/>
              <a:t>Communicating with DFB</a:t>
            </a:r>
            <a:endParaRPr lang="en-US" sz="4000" dirty="0"/>
          </a:p>
        </p:txBody>
      </p:sp>
      <p:sp>
        <p:nvSpPr>
          <p:cNvPr id="3" name="Subtitle 2">
            <a:extLst>
              <a:ext uri="{FF2B5EF4-FFF2-40B4-BE49-F238E27FC236}">
                <a16:creationId xmlns:a16="http://schemas.microsoft.com/office/drawing/2014/main" id="{868D7C05-94D2-4A06-8063-81FF067733FD}"/>
              </a:ext>
            </a:extLst>
          </p:cNvPr>
          <p:cNvSpPr>
            <a:spLocks noGrp="1"/>
          </p:cNvSpPr>
          <p:nvPr>
            <p:ph type="subTitle" idx="1"/>
          </p:nvPr>
        </p:nvSpPr>
        <p:spPr>
          <a:xfrm>
            <a:off x="1462532" y="1096899"/>
            <a:ext cx="8298206" cy="1096899"/>
          </a:xfrm>
        </p:spPr>
        <p:txBody>
          <a:bodyPr>
            <a:normAutofit fontScale="25000" lnSpcReduction="20000"/>
          </a:bodyPr>
          <a:lstStyle/>
          <a:p>
            <a:pPr algn="l"/>
            <a:r>
              <a:rPr lang="en-US" altLang="en-US" sz="11200" dirty="0">
                <a:solidFill>
                  <a:schemeClr val="tx1">
                    <a:lumMod val="75000"/>
                    <a:lumOff val="25000"/>
                  </a:schemeClr>
                </a:solidFill>
                <a:latin typeface="+mj-lt"/>
              </a:rPr>
              <a:t>When corresponding with DFB via email, please</a:t>
            </a:r>
          </a:p>
          <a:p>
            <a:pPr lvl="1" algn="l">
              <a:buFont typeface="Wingdings" panose="05000000000000000000" pitchFamily="2" charset="2"/>
              <a:buChar char="Ø"/>
            </a:pPr>
            <a:r>
              <a:rPr lang="en-US" altLang="en-US" sz="11200" dirty="0">
                <a:solidFill>
                  <a:schemeClr val="tx1">
                    <a:lumMod val="75000"/>
                    <a:lumOff val="25000"/>
                  </a:schemeClr>
                </a:solidFill>
                <a:latin typeface="+mj-lt"/>
              </a:rPr>
              <a:t>IDENTIFY THE DISTRICT IN THE REFERENCE LINE. </a:t>
            </a:r>
          </a:p>
          <a:p>
            <a:pPr lvl="1" algn="l">
              <a:buFont typeface="Wingdings" panose="05000000000000000000" pitchFamily="2" charset="2"/>
              <a:buChar char="Ø"/>
            </a:pPr>
            <a:r>
              <a:rPr lang="en-US" altLang="en-US" sz="11200" dirty="0">
                <a:solidFill>
                  <a:schemeClr val="tx1">
                    <a:lumMod val="75000"/>
                    <a:lumOff val="25000"/>
                  </a:schemeClr>
                </a:solidFill>
                <a:latin typeface="+mj-lt"/>
              </a:rPr>
              <a:t>DO NOT simply say “question” or “call.”</a:t>
            </a:r>
          </a:p>
          <a:p>
            <a:pPr algn="l"/>
            <a:endParaRPr lang="en-US" dirty="0"/>
          </a:p>
        </p:txBody>
      </p:sp>
    </p:spTree>
    <p:extLst>
      <p:ext uri="{BB962C8B-B14F-4D97-AF65-F5344CB8AC3E}">
        <p14:creationId xmlns:p14="http://schemas.microsoft.com/office/powerpoint/2010/main" val="396039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01FE-AFF7-4321-B6F9-9F36A2944AFB}"/>
              </a:ext>
            </a:extLst>
          </p:cNvPr>
          <p:cNvSpPr>
            <a:spLocks noGrp="1"/>
          </p:cNvSpPr>
          <p:nvPr>
            <p:ph type="title"/>
          </p:nvPr>
        </p:nvSpPr>
        <p:spPr>
          <a:xfrm>
            <a:off x="988405" y="475587"/>
            <a:ext cx="8992572" cy="1320800"/>
          </a:xfrm>
        </p:spPr>
        <p:txBody>
          <a:bodyPr/>
          <a:lstStyle/>
          <a:p>
            <a:pPr algn="ctr"/>
            <a:r>
              <a:rPr lang="en-US" altLang="en-US" sz="4000" dirty="0"/>
              <a:t>FACPAC Notice</a:t>
            </a:r>
            <a:br>
              <a:rPr lang="en-US" altLang="en-US" sz="4400" dirty="0"/>
            </a:br>
            <a:endParaRPr lang="en-US" dirty="0"/>
          </a:p>
        </p:txBody>
      </p:sp>
      <p:sp>
        <p:nvSpPr>
          <p:cNvPr id="3" name="Content Placeholder 2">
            <a:extLst>
              <a:ext uri="{FF2B5EF4-FFF2-40B4-BE49-F238E27FC236}">
                <a16:creationId xmlns:a16="http://schemas.microsoft.com/office/drawing/2014/main" id="{7C4FCDEE-8B27-4E1F-984D-B849C0212D39}"/>
              </a:ext>
            </a:extLst>
          </p:cNvPr>
          <p:cNvSpPr>
            <a:spLocks noGrp="1"/>
          </p:cNvSpPr>
          <p:nvPr>
            <p:ph sz="quarter" idx="12"/>
          </p:nvPr>
        </p:nvSpPr>
        <p:spPr>
          <a:xfrm>
            <a:off x="939678" y="1135987"/>
            <a:ext cx="9090025" cy="4878388"/>
          </a:xfrm>
        </p:spPr>
        <p:txBody>
          <a:bodyPr/>
          <a:lstStyle/>
          <a:p>
            <a:pPr>
              <a:lnSpc>
                <a:spcPct val="90000"/>
              </a:lnSpc>
            </a:pPr>
            <a:r>
              <a:rPr lang="en-US" altLang="en-US" sz="2800" dirty="0">
                <a:latin typeface="+mj-lt"/>
              </a:rPr>
              <a:t>After an initial BG-1 is approved by KDE, a FACPAC System generated notice is sent by e-mail to whoever has access to that project.  </a:t>
            </a:r>
          </a:p>
          <a:p>
            <a:pPr>
              <a:lnSpc>
                <a:spcPct val="90000"/>
              </a:lnSpc>
            </a:pPr>
            <a:r>
              <a:rPr lang="en-US" altLang="en-US" sz="2800" dirty="0">
                <a:latin typeface="+mj-lt"/>
              </a:rPr>
              <a:t>The notice gives:</a:t>
            </a:r>
          </a:p>
          <a:p>
            <a:pPr marL="800100" lvl="1" indent="-342900">
              <a:buFont typeface="Wingdings" panose="05000000000000000000" pitchFamily="2" charset="2"/>
              <a:buChar char="Ø"/>
            </a:pPr>
            <a:r>
              <a:rPr lang="en-US" altLang="en-US" sz="2800" dirty="0">
                <a:latin typeface="+mj-lt"/>
              </a:rPr>
              <a:t>A link to the form</a:t>
            </a:r>
          </a:p>
          <a:p>
            <a:pPr marL="800100" lvl="1" indent="-342900">
              <a:buFont typeface="Wingdings" panose="05000000000000000000" pitchFamily="2" charset="2"/>
              <a:buChar char="Ø"/>
            </a:pPr>
            <a:r>
              <a:rPr lang="en-US" altLang="en-US" sz="2800" dirty="0">
                <a:latin typeface="+mj-lt"/>
              </a:rPr>
              <a:t>The most recent comments</a:t>
            </a:r>
          </a:p>
          <a:p>
            <a:pPr marL="800100" lvl="1" indent="-342900">
              <a:buFont typeface="Wingdings" panose="05000000000000000000" pitchFamily="2" charset="2"/>
              <a:buChar char="Ø"/>
            </a:pPr>
            <a:r>
              <a:rPr lang="en-US" altLang="en-US" sz="2800" dirty="0">
                <a:latin typeface="+mj-lt"/>
              </a:rPr>
              <a:t>A link to the checklist</a:t>
            </a:r>
          </a:p>
          <a:p>
            <a:pPr marL="800100" lvl="1" indent="-342900">
              <a:buFont typeface="Wingdings" panose="05000000000000000000" pitchFamily="2" charset="2"/>
              <a:buChar char="Ø"/>
            </a:pPr>
            <a:r>
              <a:rPr lang="en-US" altLang="en-US" sz="2800" dirty="0">
                <a:latin typeface="+mj-lt"/>
              </a:rPr>
              <a:t>The assigned tier </a:t>
            </a:r>
          </a:p>
          <a:p>
            <a:endParaRPr lang="en-US" dirty="0"/>
          </a:p>
        </p:txBody>
      </p:sp>
      <p:sp>
        <p:nvSpPr>
          <p:cNvPr id="6" name="Slide Number Placeholder 1">
            <a:extLst>
              <a:ext uri="{FF2B5EF4-FFF2-40B4-BE49-F238E27FC236}">
                <a16:creationId xmlns:a16="http://schemas.microsoft.com/office/drawing/2014/main" id="{1AE3301D-B854-4309-9DC8-10F28D3FEC67}"/>
              </a:ext>
            </a:extLst>
          </p:cNvPr>
          <p:cNvSpPr txBox="1">
            <a:spLocks/>
          </p:cNvSpPr>
          <p:nvPr/>
        </p:nvSpPr>
        <p:spPr>
          <a:xfrm>
            <a:off x="11030416" y="6314032"/>
            <a:ext cx="683340" cy="3651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5AADA-8268-47CB-B755-9E6250F999B2}"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12955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30F89-1511-4493-9342-92B774732B0B}"/>
              </a:ext>
            </a:extLst>
          </p:cNvPr>
          <p:cNvSpPr>
            <a:spLocks noGrp="1"/>
          </p:cNvSpPr>
          <p:nvPr>
            <p:ph type="title"/>
          </p:nvPr>
        </p:nvSpPr>
        <p:spPr>
          <a:xfrm>
            <a:off x="939244" y="462167"/>
            <a:ext cx="8992572" cy="1320800"/>
          </a:xfrm>
        </p:spPr>
        <p:txBody>
          <a:bodyPr/>
          <a:lstStyle/>
          <a:p>
            <a:pPr algn="ctr"/>
            <a:r>
              <a:rPr lang="en-US" sz="4000" dirty="0">
                <a:solidFill>
                  <a:schemeClr val="tx1"/>
                </a:solidFill>
                <a:latin typeface="+mj-lt"/>
              </a:rPr>
              <a:t>FACPAC System Message Example</a:t>
            </a:r>
            <a:br>
              <a:rPr lang="en-US" sz="4400" dirty="0">
                <a:solidFill>
                  <a:schemeClr val="tx1"/>
                </a:solidFill>
                <a:latin typeface="+mj-lt"/>
              </a:rPr>
            </a:br>
            <a:endParaRPr lang="en-US" dirty="0"/>
          </a:p>
        </p:txBody>
      </p:sp>
      <p:pic>
        <p:nvPicPr>
          <p:cNvPr id="6" name="Content Placeholder 5" descr="Exampleof FACPAC system message.">
            <a:extLst>
              <a:ext uri="{FF2B5EF4-FFF2-40B4-BE49-F238E27FC236}">
                <a16:creationId xmlns:a16="http://schemas.microsoft.com/office/drawing/2014/main" id="{6FA031F5-FCC3-4161-AC3A-4777A2ED9B4A}"/>
              </a:ext>
            </a:extLst>
          </p:cNvPr>
          <p:cNvPicPr>
            <a:picLocks noGrp="1" noChangeAspect="1"/>
          </p:cNvPicPr>
          <p:nvPr>
            <p:ph sz="quarter" idx="12"/>
          </p:nvPr>
        </p:nvPicPr>
        <p:blipFill>
          <a:blip r:embed="rId2"/>
          <a:stretch>
            <a:fillRect/>
          </a:stretch>
        </p:blipFill>
        <p:spPr>
          <a:xfrm>
            <a:off x="939244" y="1122567"/>
            <a:ext cx="8009820" cy="5534722"/>
          </a:xfrm>
          <a:prstGeom prst="rect">
            <a:avLst/>
          </a:prstGeom>
        </p:spPr>
      </p:pic>
    </p:spTree>
    <p:extLst>
      <p:ext uri="{BB962C8B-B14F-4D97-AF65-F5344CB8AC3E}">
        <p14:creationId xmlns:p14="http://schemas.microsoft.com/office/powerpoint/2010/main" val="165639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40C2F-04B8-4B26-B37B-0C5AE0031F47}"/>
              </a:ext>
            </a:extLst>
          </p:cNvPr>
          <p:cNvSpPr>
            <a:spLocks noGrp="1"/>
          </p:cNvSpPr>
          <p:nvPr>
            <p:ph type="title"/>
          </p:nvPr>
        </p:nvSpPr>
        <p:spPr>
          <a:xfrm>
            <a:off x="1037567" y="475587"/>
            <a:ext cx="8992572" cy="1320800"/>
          </a:xfrm>
        </p:spPr>
        <p:txBody>
          <a:bodyPr/>
          <a:lstStyle/>
          <a:p>
            <a:pPr algn="ctr"/>
            <a:r>
              <a:rPr lang="en-US" altLang="en-US" sz="4000" dirty="0"/>
              <a:t>FACPAC Checklist</a:t>
            </a:r>
            <a:br>
              <a:rPr lang="en-US" altLang="en-US" sz="4400" dirty="0"/>
            </a:br>
            <a:endParaRPr lang="en-US" dirty="0"/>
          </a:p>
        </p:txBody>
      </p:sp>
      <p:sp>
        <p:nvSpPr>
          <p:cNvPr id="5" name="Content Placeholder 4">
            <a:extLst>
              <a:ext uri="{FF2B5EF4-FFF2-40B4-BE49-F238E27FC236}">
                <a16:creationId xmlns:a16="http://schemas.microsoft.com/office/drawing/2014/main" id="{E171E82E-7C94-4E3A-91C2-8E2F22A7F0F3}"/>
              </a:ext>
            </a:extLst>
          </p:cNvPr>
          <p:cNvSpPr>
            <a:spLocks noGrp="1"/>
          </p:cNvSpPr>
          <p:nvPr>
            <p:ph sz="quarter" idx="12"/>
          </p:nvPr>
        </p:nvSpPr>
        <p:spPr>
          <a:xfrm>
            <a:off x="1037567" y="1135987"/>
            <a:ext cx="9090025" cy="4878388"/>
          </a:xfrm>
        </p:spPr>
        <p:txBody>
          <a:bodyPr/>
          <a:lstStyle/>
          <a:p>
            <a:pPr marL="571500" indent="-571500">
              <a:lnSpc>
                <a:spcPct val="90000"/>
              </a:lnSpc>
              <a:buFont typeface="Wingdings" panose="05000000000000000000" pitchFamily="2" charset="2"/>
              <a:buChar char="Ø"/>
            </a:pPr>
            <a:r>
              <a:rPr lang="en-US" sz="2800" dirty="0">
                <a:latin typeface="+mj-lt"/>
              </a:rPr>
              <a:t>The BG-1 approval process includes a system-generated checklist. All parties that have FACPAC access to the project can view the checklist.  </a:t>
            </a:r>
          </a:p>
          <a:p>
            <a:pPr marL="571500" indent="-571500">
              <a:lnSpc>
                <a:spcPct val="90000"/>
              </a:lnSpc>
              <a:buFont typeface="Wingdings" panose="05000000000000000000" pitchFamily="2" charset="2"/>
              <a:buChar char="Ø"/>
            </a:pPr>
            <a:r>
              <a:rPr lang="en-US" sz="2800" dirty="0">
                <a:latin typeface="+mj-lt"/>
              </a:rPr>
              <a:t>The checklist includes items required for this project. </a:t>
            </a:r>
          </a:p>
          <a:p>
            <a:pPr marL="571500" indent="-571500">
              <a:lnSpc>
                <a:spcPct val="90000"/>
              </a:lnSpc>
              <a:buFont typeface="Wingdings" panose="05000000000000000000" pitchFamily="2" charset="2"/>
              <a:buChar char="Ø"/>
            </a:pPr>
            <a:r>
              <a:rPr lang="en-US" sz="2800" dirty="0">
                <a:latin typeface="+mj-lt"/>
              </a:rPr>
              <a:t>The checklist is accessed from the FACPAC Project Form screen. </a:t>
            </a:r>
          </a:p>
          <a:p>
            <a:endParaRPr lang="en-US" dirty="0"/>
          </a:p>
        </p:txBody>
      </p:sp>
    </p:spTree>
    <p:extLst>
      <p:ext uri="{BB962C8B-B14F-4D97-AF65-F5344CB8AC3E}">
        <p14:creationId xmlns:p14="http://schemas.microsoft.com/office/powerpoint/2010/main" val="4207024505"/>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2021-03-29T04:00:00+00:00</Publication_x0020_Date>
    <Audience1 xmlns="3a62de7d-ba57-4f43-9dae-9623ba637be0"/>
    <_dlc_DocId xmlns="3a62de7d-ba57-4f43-9dae-9623ba637be0">KYED-258-830</_dlc_DocId>
    <_dlc_DocIdUrl xmlns="3a62de7d-ba57-4f43-9dae-9623ba637be0">
      <Url>https://www.education.ky.gov/districts/fac/_layouts/15/DocIdRedir.aspx?ID=KYED-258-830</Url>
      <Description>KYED-258-830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097987-2C3E-47BF-983D-A83E9DE2F07C}"/>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microsoft.com/sharepoint/v3"/>
    <ds:schemaRef ds:uri="cf3aa28c-8d44-408c-a5ca-996a87f6cd59"/>
    <ds:schemaRef ds:uri="http://schemas.microsoft.com/office/infopath/2007/PartnerControls"/>
    <ds:schemaRef ds:uri="http://schemas.microsoft.com/office/2006/documentManagement/types"/>
    <ds:schemaRef ds:uri="fda1fd82-63c9-4dcd-a1e2-7654a27dcd0b"/>
    <ds:schemaRef ds:uri="http://schemas.microsoft.com/office/2006/metadata/properties"/>
    <ds:schemaRef ds:uri="http://schemas.openxmlformats.org/package/2006/metadata/core-properties"/>
    <ds:schemaRef ds:uri="http://purl.org/dc/dcmitype/"/>
    <ds:schemaRef ds:uri="http://www.w3.org/XML/1998/namespace"/>
    <ds:schemaRef ds:uri="http://purl.org/dc/terms/"/>
    <ds:schemaRef ds:uri="http://purl.org/dc/elements/1.1/"/>
  </ds:schemaRefs>
</ds:datastoreItem>
</file>

<file path=customXml/itemProps4.xml><?xml version="1.0" encoding="utf-8"?>
<ds:datastoreItem xmlns:ds="http://schemas.openxmlformats.org/officeDocument/2006/customXml" ds:itemID="{AFF1AC42-861B-4E3B-96DA-0229BAF3CC41}"/>
</file>

<file path=docProps/app.xml><?xml version="1.0" encoding="utf-8"?>
<Properties xmlns="http://schemas.openxmlformats.org/officeDocument/2006/extended-properties" xmlns:vt="http://schemas.openxmlformats.org/officeDocument/2006/docPropsVTypes">
  <Template/>
  <TotalTime>4025</TotalTime>
  <Words>746</Words>
  <Application>Microsoft Office PowerPoint</Application>
  <PresentationFormat>Widescreen</PresentationFormat>
  <Paragraphs>126</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Franklin Gothic Medium</vt:lpstr>
      <vt:lpstr>Georgia</vt:lpstr>
      <vt:lpstr>Wingdings</vt:lpstr>
      <vt:lpstr>Wingdings 2</vt:lpstr>
      <vt:lpstr>Wingdings 3</vt:lpstr>
      <vt:lpstr>3_Theme1</vt:lpstr>
      <vt:lpstr>PowerPoint Presentation</vt:lpstr>
      <vt:lpstr>Questions &amp; Answers Feature </vt:lpstr>
      <vt:lpstr>702 KAR Capital Construction Process</vt:lpstr>
      <vt:lpstr>KRS 162.060</vt:lpstr>
      <vt:lpstr>KRS 162.060</vt:lpstr>
      <vt:lpstr>Communicating with DFB</vt:lpstr>
      <vt:lpstr>FACPAC Notice </vt:lpstr>
      <vt:lpstr>FACPAC System Message Example </vt:lpstr>
      <vt:lpstr>FACPAC Checklist </vt:lpstr>
      <vt:lpstr>PowerPoint Presentation</vt:lpstr>
      <vt:lpstr>Where are Required Documents  Submitted? </vt:lpstr>
      <vt:lpstr>Tiering</vt:lpstr>
      <vt:lpstr>Tier Definitions</vt:lpstr>
      <vt:lpstr>Tier Definitions </vt:lpstr>
      <vt:lpstr>Document Submission Process </vt:lpstr>
      <vt:lpstr>FACPAC Form Status</vt:lpstr>
      <vt:lpstr>Do</vt:lpstr>
      <vt:lpstr>Don’t</vt:lpstr>
      <vt:lpstr>Future Training Sessions  </vt:lpstr>
      <vt:lpstr>KDE Contact Information  </vt:lpstr>
      <vt:lpstr>KDE Contact Information</vt:lpstr>
      <vt:lpstr>KDE Contact Information  </vt:lpstr>
      <vt:lpstr>Q&amp;A</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Galloway, Patrick - Division of District Support</cp:lastModifiedBy>
  <cp:revision>184</cp:revision>
  <dcterms:created xsi:type="dcterms:W3CDTF">2016-05-23T03:56:12Z</dcterms:created>
  <dcterms:modified xsi:type="dcterms:W3CDTF">2021-03-29T13:21:34Z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49362742-d373-4617-a6f8-9b58c5f7ca3f</vt:lpwstr>
  </property>
</Properties>
</file>