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30"/>
  </p:notesMasterIdLst>
  <p:handoutMasterIdLst>
    <p:handoutMasterId r:id="rId31"/>
  </p:handoutMasterIdLst>
  <p:sldIdLst>
    <p:sldId id="268" r:id="rId6"/>
    <p:sldId id="271" r:id="rId7"/>
    <p:sldId id="274" r:id="rId8"/>
    <p:sldId id="275" r:id="rId9"/>
    <p:sldId id="276" r:id="rId10"/>
    <p:sldId id="277" r:id="rId11"/>
    <p:sldId id="279" r:id="rId12"/>
    <p:sldId id="278"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1290" autoAdjust="0"/>
  </p:normalViewPr>
  <p:slideViewPr>
    <p:cSldViewPr snapToGrid="0">
      <p:cViewPr varScale="1">
        <p:scale>
          <a:sx n="88" d="100"/>
          <a:sy n="88" d="100"/>
        </p:scale>
        <p:origin x="108" y="204"/>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p:txBody>
          <a:bodyPr/>
          <a:lstStyle/>
          <a:p>
            <a:pPr eaLnBrk="1" hangingPunct="1">
              <a:spcBef>
                <a:spcPct val="0"/>
              </a:spcBef>
            </a:pPr>
            <a:endParaRPr lang="en-US" dirty="0"/>
          </a:p>
          <a:p>
            <a:pPr eaLnBrk="1" hangingPunct="1">
              <a:spcBef>
                <a:spcPct val="0"/>
              </a:spcBef>
            </a:pPr>
            <a:endParaRPr lang="en-US" dirty="0"/>
          </a:p>
        </p:txBody>
      </p:sp>
      <p:sp>
        <p:nvSpPr>
          <p:cNvPr id="131075" name="Slide Number Placeholder 3"/>
          <p:cNvSpPr>
            <a:spLocks noGrp="1"/>
          </p:cNvSpPr>
          <p:nvPr>
            <p:ph type="sldNum" sz="quarter" idx="5"/>
          </p:nvPr>
        </p:nvSpPr>
        <p:spPr>
          <a:ln>
            <a:miter lim="800000"/>
            <a:headEnd/>
            <a:tailEnd/>
          </a:ln>
        </p:spPr>
        <p:txBody>
          <a:bodyPr/>
          <a:lstStyle/>
          <a:p>
            <a:pPr>
              <a:defRPr/>
            </a:pPr>
            <a:fld id="{45769CEC-C208-E940-AC55-5D08755E9842}" type="slidenum">
              <a:rPr lang="en-US">
                <a:cs typeface="Arial" charset="0"/>
              </a:rPr>
              <a:pPr>
                <a:defRPr/>
              </a:pPr>
              <a:t>2</a:t>
            </a:fld>
            <a:endParaRPr lang="en-US" dirty="0">
              <a:cs typeface="Arial" charset="0"/>
            </a:endParaRPr>
          </a:p>
        </p:txBody>
      </p:sp>
    </p:spTree>
    <p:extLst>
      <p:ext uri="{BB962C8B-B14F-4D97-AF65-F5344CB8AC3E}">
        <p14:creationId xmlns:p14="http://schemas.microsoft.com/office/powerpoint/2010/main" val="125980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group or individually, complete the self assessment and determine the main area of need for the professional growth goal</a:t>
            </a:r>
          </a:p>
          <a:p>
            <a:endParaRPr lang="en-US" dirty="0"/>
          </a:p>
        </p:txBody>
      </p:sp>
      <p:sp>
        <p:nvSpPr>
          <p:cNvPr id="4" name="Slide Number Placeholder 3"/>
          <p:cNvSpPr>
            <a:spLocks noGrp="1"/>
          </p:cNvSpPr>
          <p:nvPr>
            <p:ph type="sldNum" sz="quarter" idx="10"/>
          </p:nvPr>
        </p:nvSpPr>
        <p:spPr/>
        <p:txBody>
          <a:bodyPr/>
          <a:lstStyle/>
          <a:p>
            <a:pPr>
              <a:defRPr/>
            </a:pPr>
            <a:fld id="{AB1A6C27-2209-46F7-86F6-29314764C838}" type="slidenum">
              <a:rPr lang="en-US" smtClean="0"/>
              <a:pPr>
                <a:defRPr/>
              </a:pPr>
              <a:t>12</a:t>
            </a:fld>
            <a:endParaRPr lang="en-US" dirty="0"/>
          </a:p>
        </p:txBody>
      </p:sp>
    </p:spTree>
    <p:extLst>
      <p:ext uri="{BB962C8B-B14F-4D97-AF65-F5344CB8AC3E}">
        <p14:creationId xmlns:p14="http://schemas.microsoft.com/office/powerpoint/2010/main" val="73730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content standards are evolving, teachers may want to self-assess their knowledge of content and content-specific skills.  </a:t>
            </a:r>
          </a:p>
          <a:p>
            <a:r>
              <a:rPr lang="en-US" baseline="0" dirty="0" smtClean="0"/>
              <a:t>Additionally, instructional strategies that support Kentucky’s Academic Standards (KAS) such as LDC and MDC may be new to some teachers; however, self-reflection of practice might focus on instructional approaches.  </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13</a:t>
            </a:fld>
            <a:endParaRPr lang="en-US" dirty="0"/>
          </a:p>
        </p:txBody>
      </p:sp>
    </p:spTree>
    <p:extLst>
      <p:ext uri="{BB962C8B-B14F-4D97-AF65-F5344CB8AC3E}">
        <p14:creationId xmlns:p14="http://schemas.microsoft.com/office/powerpoint/2010/main" val="377324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9575" y="698500"/>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reflection, teachers consider these three questions to help write their professional growth goal (PGG). </a:t>
            </a:r>
          </a:p>
          <a:p>
            <a:r>
              <a:rPr lang="en-US" dirty="0" smtClean="0"/>
              <a:t>The PGG is</a:t>
            </a:r>
            <a:r>
              <a:rPr lang="en-US" baseline="0" dirty="0" smtClean="0"/>
              <a:t> produced by a teacher in consultation with a principal or PLC. </a:t>
            </a:r>
            <a:endParaRPr lang="en-US" dirty="0" smtClean="0"/>
          </a:p>
        </p:txBody>
      </p:sp>
      <p:sp>
        <p:nvSpPr>
          <p:cNvPr id="4" name="Slide Number Placeholder 3"/>
          <p:cNvSpPr>
            <a:spLocks noGrp="1"/>
          </p:cNvSpPr>
          <p:nvPr>
            <p:ph type="sldNum" sz="quarter" idx="5"/>
          </p:nvPr>
        </p:nvSpPr>
        <p:spPr/>
        <p:txBody>
          <a:bodyPr/>
          <a:lstStyle/>
          <a:p>
            <a:pPr>
              <a:defRPr/>
            </a:pPr>
            <a:fld id="{48727B30-187B-411E-AC1A-D878BA2DF03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05592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9575" y="698500"/>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Before an educator</a:t>
            </a:r>
            <a:r>
              <a:rPr lang="en-US" baseline="0" dirty="0" smtClean="0"/>
              <a:t> </a:t>
            </a:r>
            <a:r>
              <a:rPr lang="en-US" dirty="0" smtClean="0"/>
              <a:t>writes their professional growth goal, they would certainly reflect on their teaching performance using the Kentucky Framework for Teaching. </a:t>
            </a:r>
          </a:p>
          <a:p>
            <a:r>
              <a:rPr lang="en-US" dirty="0" smtClean="0"/>
              <a:t>However, teachers can consider other information as they make decisions about their professional growth. </a:t>
            </a:r>
          </a:p>
          <a:p>
            <a:r>
              <a:rPr lang="en-US" dirty="0" smtClean="0"/>
              <a:t>Using sources such as student voice, or observation notes,</a:t>
            </a:r>
            <a:r>
              <a:rPr lang="en-US" baseline="0" dirty="0" smtClean="0"/>
              <a:t> or student growth progress or goals can help inform the professional growth need.</a:t>
            </a:r>
            <a:endParaRPr lang="en-US" dirty="0" smtClean="0"/>
          </a:p>
          <a:p>
            <a:r>
              <a:rPr lang="en-US" dirty="0" smtClean="0"/>
              <a:t>All or any of these can be considered as a teacher decides his or her professional growth goal. </a:t>
            </a:r>
          </a:p>
        </p:txBody>
      </p:sp>
      <p:sp>
        <p:nvSpPr>
          <p:cNvPr id="4" name="Slide Number Placeholder 3"/>
          <p:cNvSpPr>
            <a:spLocks noGrp="1"/>
          </p:cNvSpPr>
          <p:nvPr>
            <p:ph type="sldNum" sz="quarter" idx="5"/>
          </p:nvPr>
        </p:nvSpPr>
        <p:spPr/>
        <p:txBody>
          <a:bodyPr/>
          <a:lstStyle/>
          <a:p>
            <a:pPr>
              <a:defRPr/>
            </a:pPr>
            <a:fld id="{5680A9AA-B323-474C-B18A-F00B12CC538C}"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067552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the goal addresses all three questions</a:t>
            </a:r>
            <a:r>
              <a:rPr lang="en-US" baseline="0" dirty="0" smtClean="0"/>
              <a:t> even if briefly.  A teacher will decide the learning that will help him or her attain the goal.</a:t>
            </a:r>
            <a:endParaRPr lang="en-US" dirty="0"/>
          </a:p>
        </p:txBody>
      </p:sp>
      <p:sp>
        <p:nvSpPr>
          <p:cNvPr id="4" name="Slide Number Placeholder 3"/>
          <p:cNvSpPr>
            <a:spLocks noGrp="1"/>
          </p:cNvSpPr>
          <p:nvPr>
            <p:ph type="sldNum" sz="quarter" idx="10"/>
          </p:nvPr>
        </p:nvSpPr>
        <p:spPr/>
        <p:txBody>
          <a:bodyPr/>
          <a:lstStyle/>
          <a:p>
            <a:fld id="{93EC152B-0337-4D97-AE53-3141C7E460C8}" type="slidenum">
              <a:rPr lang="en-US" smtClean="0"/>
              <a:t>17</a:t>
            </a:fld>
            <a:endParaRPr lang="en-US"/>
          </a:p>
        </p:txBody>
      </p:sp>
    </p:spTree>
    <p:extLst>
      <p:ext uri="{BB962C8B-B14F-4D97-AF65-F5344CB8AC3E}">
        <p14:creationId xmlns:p14="http://schemas.microsoft.com/office/powerpoint/2010/main" val="70062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smtClean="0"/>
              <a:t>Notice how the goal addresses all three questions</a:t>
            </a:r>
            <a:r>
              <a:rPr lang="en-US" baseline="0" dirty="0" smtClean="0"/>
              <a:t> even if briefly. </a:t>
            </a:r>
          </a:p>
          <a:p>
            <a:pPr defTabSz="933602">
              <a:defRPr/>
            </a:pPr>
            <a:r>
              <a:rPr lang="en-US" baseline="0" dirty="0" smtClean="0"/>
              <a:t>A teacher will decide the learning that will help him or her attain the goal.</a:t>
            </a:r>
            <a:endParaRPr lang="en-US" dirty="0" smtClean="0"/>
          </a:p>
          <a:p>
            <a:endParaRPr lang="en-US" dirty="0"/>
          </a:p>
        </p:txBody>
      </p:sp>
      <p:sp>
        <p:nvSpPr>
          <p:cNvPr id="4" name="Slide Number Placeholder 3"/>
          <p:cNvSpPr>
            <a:spLocks noGrp="1"/>
          </p:cNvSpPr>
          <p:nvPr>
            <p:ph type="sldNum" sz="quarter" idx="10"/>
          </p:nvPr>
        </p:nvSpPr>
        <p:spPr/>
        <p:txBody>
          <a:bodyPr/>
          <a:lstStyle/>
          <a:p>
            <a:fld id="{93EC152B-0337-4D97-AE53-3141C7E460C8}" type="slidenum">
              <a:rPr lang="en-US" smtClean="0"/>
              <a:t>18</a:t>
            </a:fld>
            <a:endParaRPr lang="en-US"/>
          </a:p>
        </p:txBody>
      </p:sp>
    </p:spTree>
    <p:extLst>
      <p:ext uri="{BB962C8B-B14F-4D97-AF65-F5344CB8AC3E}">
        <p14:creationId xmlns:p14="http://schemas.microsoft.com/office/powerpoint/2010/main" val="241281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9575" y="698500"/>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8727B30-187B-411E-AC1A-D878BA2DF033}"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75540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Our past experiences with Professional Growth Planning has taught us that the action plan must be consistently implemented as agreed upon during the collaboration between principal and teacher.  Teacher reflects on each phase of implementation making adjustments and revisions as needed. </a:t>
            </a:r>
          </a:p>
        </p:txBody>
      </p:sp>
      <p:sp>
        <p:nvSpPr>
          <p:cNvPr id="185348" name="Slide Number Placeholder 3"/>
          <p:cNvSpPr txBox="1">
            <a:spLocks noGrp="1"/>
          </p:cNvSpPr>
          <p:nvPr/>
        </p:nvSpPr>
        <p:spPr bwMode="auto">
          <a:xfrm>
            <a:off x="3981241" y="8846744"/>
            <a:ext cx="3045034" cy="46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63267F2-9B54-4A5A-8D54-D692E108938F}" type="slidenum">
              <a:rPr lang="en-US" sz="1200">
                <a:latin typeface="Times" pitchFamily="18" charset="0"/>
              </a:rPr>
              <a:pPr algn="r" eaLnBrk="1" hangingPunct="1"/>
              <a:t>22</a:t>
            </a:fld>
            <a:endParaRPr lang="en-US" sz="1200">
              <a:latin typeface="Times" pitchFamily="18" charset="0"/>
            </a:endParaRPr>
          </a:p>
        </p:txBody>
      </p:sp>
    </p:spTree>
    <p:extLst>
      <p:ext uri="{BB962C8B-B14F-4D97-AF65-F5344CB8AC3E}">
        <p14:creationId xmlns:p14="http://schemas.microsoft.com/office/powerpoint/2010/main" val="292152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 the teacher reviews, analyzes and reflects upon student work samples, test data and naturally occurring data generated in teaching and learning, she/he monitors his/her progress towards goal(s) and determining their goal status.</a:t>
            </a:r>
          </a:p>
        </p:txBody>
      </p:sp>
      <p:sp>
        <p:nvSpPr>
          <p:cNvPr id="4" name="Slide Number Placeholder 3"/>
          <p:cNvSpPr>
            <a:spLocks noGrp="1"/>
          </p:cNvSpPr>
          <p:nvPr>
            <p:ph type="sldNum" sz="quarter" idx="5"/>
          </p:nvPr>
        </p:nvSpPr>
        <p:spPr/>
        <p:txBody>
          <a:bodyPr/>
          <a:lstStyle/>
          <a:p>
            <a:pPr>
              <a:defRPr/>
            </a:pPr>
            <a:fld id="{7E0A393B-04A3-4FAC-8EF5-14B0B6A86402}" type="slidenum">
              <a:rPr lang="en-US" smtClean="0"/>
              <a:pPr>
                <a:defRPr/>
              </a:pPr>
              <a:t>23</a:t>
            </a:fld>
            <a:endParaRPr lang="en-US"/>
          </a:p>
        </p:txBody>
      </p:sp>
    </p:spTree>
    <p:extLst>
      <p:ext uri="{BB962C8B-B14F-4D97-AF65-F5344CB8AC3E}">
        <p14:creationId xmlns:p14="http://schemas.microsoft.com/office/powerpoint/2010/main" val="108447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informal ways educators</a:t>
            </a:r>
            <a:r>
              <a:rPr lang="en-US" baseline="0" dirty="0" smtClean="0"/>
              <a:t> reflect on their professional practice.</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3</a:t>
            </a:fld>
            <a:endParaRPr lang="en-US" dirty="0"/>
          </a:p>
        </p:txBody>
      </p:sp>
    </p:spTree>
    <p:extLst>
      <p:ext uri="{BB962C8B-B14F-4D97-AF65-F5344CB8AC3E}">
        <p14:creationId xmlns:p14="http://schemas.microsoft.com/office/powerpoint/2010/main" val="131271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Advocates of professional development for teachers are not arguing that teaching is of poor quality and must be fixed.  Their advocacy for professional development for teachers reflects the recognition that teaching is so hard that it is never perfect; no matter how good a lesson is, it could always be improved. ( Danielson, Talk About Teaching (2009).</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5</a:t>
            </a:fld>
            <a:endParaRPr lang="en-US" dirty="0"/>
          </a:p>
        </p:txBody>
      </p:sp>
    </p:spTree>
    <p:extLst>
      <p:ext uri="{BB962C8B-B14F-4D97-AF65-F5344CB8AC3E}">
        <p14:creationId xmlns:p14="http://schemas.microsoft.com/office/powerpoint/2010/main" val="36269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may be formal</a:t>
            </a:r>
            <a:r>
              <a:rPr lang="en-US" baseline="0" dirty="0" smtClean="0"/>
              <a:t> or informal as it is integrated into every aspect of a teacher’s professional life.  </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6</a:t>
            </a:fld>
            <a:endParaRPr lang="en-US" dirty="0"/>
          </a:p>
        </p:txBody>
      </p:sp>
    </p:spTree>
    <p:extLst>
      <p:ext uri="{BB962C8B-B14F-4D97-AF65-F5344CB8AC3E}">
        <p14:creationId xmlns:p14="http://schemas.microsoft.com/office/powerpoint/2010/main" val="123769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7</a:t>
            </a:fld>
            <a:endParaRPr lang="en-US" dirty="0"/>
          </a:p>
        </p:txBody>
      </p:sp>
    </p:spTree>
    <p:extLst>
      <p:ext uri="{BB962C8B-B14F-4D97-AF65-F5344CB8AC3E}">
        <p14:creationId xmlns:p14="http://schemas.microsoft.com/office/powerpoint/2010/main" val="383594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can you learn from this teacher about reflecting on your practice? </a:t>
            </a:r>
          </a:p>
          <a:p>
            <a:endParaRPr lang="en-US" baseline="0" dirty="0" smtClean="0"/>
          </a:p>
          <a:p>
            <a:r>
              <a:rPr lang="en-US" dirty="0" smtClean="0"/>
              <a:t>https://www.teachingchannel.org/videos/when-lesson-plans-fail</a:t>
            </a:r>
          </a:p>
          <a:p>
            <a:endParaRPr lang="en-US" dirty="0" smtClean="0"/>
          </a:p>
          <a:p>
            <a:r>
              <a:rPr lang="en-US" dirty="0" smtClean="0"/>
              <a:t>Video is</a:t>
            </a:r>
            <a:r>
              <a:rPr lang="en-US" baseline="0" dirty="0" smtClean="0"/>
              <a:t> 16 minutes</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8</a:t>
            </a:fld>
            <a:endParaRPr lang="en-US" dirty="0"/>
          </a:p>
        </p:txBody>
      </p:sp>
    </p:spTree>
    <p:extLst>
      <p:ext uri="{BB962C8B-B14F-4D97-AF65-F5344CB8AC3E}">
        <p14:creationId xmlns:p14="http://schemas.microsoft.com/office/powerpoint/2010/main" val="299144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t>Handout needed: framework for teaching.</a:t>
            </a:r>
          </a:p>
          <a:p>
            <a:pPr eaLnBrk="1" hangingPunct="1">
              <a:spcBef>
                <a:spcPct val="0"/>
              </a:spcBef>
            </a:pPr>
            <a:r>
              <a:rPr lang="en-US" sz="1200" dirty="0" smtClean="0"/>
              <a:t>Ask participants to turn to domain 4 of the </a:t>
            </a:r>
            <a:r>
              <a:rPr lang="en-US" sz="1200" dirty="0" err="1" smtClean="0"/>
              <a:t>FfT</a:t>
            </a:r>
            <a:r>
              <a:rPr lang="en-US" sz="1200" dirty="0" smtClean="0"/>
              <a:t>. </a:t>
            </a:r>
          </a:p>
          <a:p>
            <a:pPr eaLnBrk="1" hangingPunct="1">
              <a:spcBef>
                <a:spcPct val="0"/>
              </a:spcBef>
            </a:pPr>
            <a:r>
              <a:rPr lang="en-US" sz="1200" dirty="0" smtClean="0"/>
              <a:t>Point</a:t>
            </a:r>
            <a:r>
              <a:rPr lang="en-US" sz="1200" baseline="0" dirty="0" smtClean="0"/>
              <a:t> out components 4A and 4E specifically address reflection and professional growth. (Note: Charlotte Danielson uses  the term “reflective practice” instead of self-reflection. ). </a:t>
            </a:r>
          </a:p>
          <a:p>
            <a:pPr eaLnBrk="1" hangingPunct="1">
              <a:spcBef>
                <a:spcPct val="0"/>
              </a:spcBef>
            </a:pPr>
            <a:r>
              <a:rPr lang="en-US" sz="1200" baseline="0" dirty="0" smtClean="0"/>
              <a:t>Have participants read through these two components and the performance levels associated with each. </a:t>
            </a:r>
            <a:endParaRPr lang="en-US" sz="1200" dirty="0" smtClean="0"/>
          </a:p>
          <a:p>
            <a:pPr eaLnBrk="1" hangingPunct="1">
              <a:spcBef>
                <a:spcPct val="0"/>
              </a:spcBef>
            </a:pPr>
            <a:r>
              <a:rPr lang="en-US" sz="1200" dirty="0" smtClean="0"/>
              <a:t>4.A explicitly addresses reflection on a lesson</a:t>
            </a:r>
          </a:p>
          <a:p>
            <a:pPr eaLnBrk="1" hangingPunct="1">
              <a:spcBef>
                <a:spcPct val="0"/>
              </a:spcBef>
            </a:pPr>
            <a:r>
              <a:rPr lang="en-US" sz="1200" dirty="0" smtClean="0"/>
              <a:t>4.E explicitly addresses growing and developing professionally</a:t>
            </a:r>
          </a:p>
          <a:p>
            <a:r>
              <a:rPr lang="en-US" dirty="0" smtClean="0"/>
              <a:t>Review this sample of component</a:t>
            </a:r>
            <a:r>
              <a:rPr lang="en-US" baseline="0" dirty="0" smtClean="0"/>
              <a:t> 4A: Reflecting on Teaching: this component</a:t>
            </a:r>
            <a:r>
              <a:rPr lang="en-US" dirty="0" smtClean="0"/>
              <a:t> encompasses the teacher’s thinking that follows any instructional event-an analysis of the</a:t>
            </a:r>
            <a:r>
              <a:rPr lang="en-US" baseline="0" dirty="0" smtClean="0"/>
              <a:t> many decisions made both in planning and implementation of a lesson. </a:t>
            </a:r>
          </a:p>
          <a:p>
            <a:r>
              <a:rPr lang="en-US" baseline="0" dirty="0" smtClean="0"/>
              <a:t>By considering these three elements (accuracy, use in future, and teaching), in light of the impact they had on student learning, teachers can determine where to focus their efforts in making revisions. </a:t>
            </a:r>
          </a:p>
          <a:p>
            <a:r>
              <a:rPr lang="en-US" baseline="0" dirty="0" smtClean="0"/>
              <a:t>Over time, this way of thinking and analyzing instruction through the lens of student learning becomes a habit of mind, leading to improvements in teaching and learning. </a:t>
            </a:r>
          </a:p>
          <a:p>
            <a:endParaRPr lang="en-US" baseline="0" dirty="0" smtClean="0"/>
          </a:p>
        </p:txBody>
      </p:sp>
      <p:sp>
        <p:nvSpPr>
          <p:cNvPr id="4" name="Slide Number Placeholder 3"/>
          <p:cNvSpPr>
            <a:spLocks noGrp="1"/>
          </p:cNvSpPr>
          <p:nvPr>
            <p:ph type="sldNum" sz="quarter" idx="10"/>
          </p:nvPr>
        </p:nvSpPr>
        <p:spPr/>
        <p:txBody>
          <a:bodyPr/>
          <a:lstStyle/>
          <a:p>
            <a:fld id="{C130D59F-7EDA-BF4F-940E-824FAA9C064E}" type="slidenum">
              <a:rPr lang="en-US" smtClean="0"/>
              <a:t>9</a:t>
            </a:fld>
            <a:endParaRPr lang="en-US" dirty="0"/>
          </a:p>
        </p:txBody>
      </p:sp>
    </p:spTree>
    <p:extLst>
      <p:ext uri="{BB962C8B-B14F-4D97-AF65-F5344CB8AC3E}">
        <p14:creationId xmlns:p14="http://schemas.microsoft.com/office/powerpoint/2010/main" val="28155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602">
              <a:defRPr/>
            </a:pPr>
            <a:r>
              <a:rPr lang="en-US" altLang="en-US" dirty="0" smtClean="0"/>
              <a:t>Using the Initial Reflection on Practice document,</a:t>
            </a:r>
            <a:r>
              <a:rPr lang="en-US" altLang="en-US" baseline="0" dirty="0" smtClean="0"/>
              <a:t> a</a:t>
            </a:r>
            <a:r>
              <a:rPr lang="en-US" altLang="en-US" dirty="0" smtClean="0"/>
              <a:t>n educator reflects on their teaching choosing the descriptors that best describe their teaching practices.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E0338828-3070-4AD8-9FAE-2D5E0F1E1897}" type="slidenum">
              <a:rPr lang="en-US" smtClean="0"/>
              <a:pPr>
                <a:defRPr/>
              </a:pPr>
              <a:t>10</a:t>
            </a:fld>
            <a:endParaRPr lang="en-US"/>
          </a:p>
        </p:txBody>
      </p:sp>
    </p:spTree>
    <p:extLst>
      <p:ext uri="{BB962C8B-B14F-4D97-AF65-F5344CB8AC3E}">
        <p14:creationId xmlns:p14="http://schemas.microsoft.com/office/powerpoint/2010/main" val="235453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602">
              <a:spcBef>
                <a:spcPct val="0"/>
              </a:spcBef>
              <a:defRPr/>
            </a:pPr>
            <a:r>
              <a:rPr lang="en-US" altLang="en-US" dirty="0" smtClean="0"/>
              <a:t>After a teacher has chosen the descriptors that best describe their teaching practice, they then refer to the </a:t>
            </a:r>
            <a:r>
              <a:rPr lang="en-US" altLang="en-US" u="sng" dirty="0" smtClean="0"/>
              <a:t>KY Framework for Teaching </a:t>
            </a:r>
            <a:r>
              <a:rPr lang="en-US" altLang="en-US" dirty="0" smtClean="0"/>
              <a:t>and find the descriptors within the performance levels. Using this process, a teacher determines their performance level in each of the components in the framework.</a:t>
            </a:r>
          </a:p>
          <a:p>
            <a:pPr defTabSz="933602">
              <a:spcBef>
                <a:spcPct val="0"/>
              </a:spcBef>
              <a:defRPr/>
            </a:pPr>
            <a:r>
              <a:rPr lang="en-US" altLang="en-US" dirty="0" smtClean="0"/>
              <a:t>It is this data that helps determine the professional growth need.</a:t>
            </a:r>
          </a:p>
          <a:p>
            <a:pPr defTabSz="933602">
              <a:spcBef>
                <a:spcPct val="0"/>
              </a:spcBef>
              <a:defRPr/>
            </a:pPr>
            <a:r>
              <a:rPr lang="en-US" altLang="en-US" dirty="0" smtClean="0"/>
              <a:t>Educators</a:t>
            </a:r>
            <a:r>
              <a:rPr lang="en-US" altLang="en-US" baseline="0" dirty="0" smtClean="0"/>
              <a:t> record their self reflection ratings on the self assessment document.</a:t>
            </a:r>
            <a:endParaRPr lang="en-US" altLang="en-US" dirty="0" smtClean="0"/>
          </a:p>
          <a:p>
            <a:pPr>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7097" indent="-287345" eaLnBrk="0" hangingPunct="0">
              <a:defRPr>
                <a:solidFill>
                  <a:schemeClr val="tx1"/>
                </a:solidFill>
                <a:latin typeface="Calibri" pitchFamily="34" charset="0"/>
                <a:cs typeface="Arial" charset="0"/>
              </a:defRPr>
            </a:lvl2pPr>
            <a:lvl3pPr marL="1149382" indent="-229876" eaLnBrk="0" hangingPunct="0">
              <a:defRPr>
                <a:solidFill>
                  <a:schemeClr val="tx1"/>
                </a:solidFill>
                <a:latin typeface="Calibri" pitchFamily="34" charset="0"/>
                <a:cs typeface="Arial" charset="0"/>
              </a:defRPr>
            </a:lvl3pPr>
            <a:lvl4pPr marL="1609134" indent="-229876" eaLnBrk="0" hangingPunct="0">
              <a:defRPr>
                <a:solidFill>
                  <a:schemeClr val="tx1"/>
                </a:solidFill>
                <a:latin typeface="Calibri" pitchFamily="34" charset="0"/>
                <a:cs typeface="Arial" charset="0"/>
              </a:defRPr>
            </a:lvl4pPr>
            <a:lvl5pPr marL="2068886" indent="-229876" eaLnBrk="0" hangingPunct="0">
              <a:defRPr>
                <a:solidFill>
                  <a:schemeClr val="tx1"/>
                </a:solidFill>
                <a:latin typeface="Calibri" pitchFamily="34" charset="0"/>
                <a:cs typeface="Arial" charset="0"/>
              </a:defRPr>
            </a:lvl5pPr>
            <a:lvl6pPr marL="2528639" indent="-229876" eaLnBrk="0" fontAlgn="base" hangingPunct="0">
              <a:spcBef>
                <a:spcPct val="0"/>
              </a:spcBef>
              <a:spcAft>
                <a:spcPct val="0"/>
              </a:spcAft>
              <a:defRPr>
                <a:solidFill>
                  <a:schemeClr val="tx1"/>
                </a:solidFill>
                <a:latin typeface="Calibri" pitchFamily="34" charset="0"/>
                <a:cs typeface="Arial" charset="0"/>
              </a:defRPr>
            </a:lvl6pPr>
            <a:lvl7pPr marL="2988391" indent="-229876" eaLnBrk="0" fontAlgn="base" hangingPunct="0">
              <a:spcBef>
                <a:spcPct val="0"/>
              </a:spcBef>
              <a:spcAft>
                <a:spcPct val="0"/>
              </a:spcAft>
              <a:defRPr>
                <a:solidFill>
                  <a:schemeClr val="tx1"/>
                </a:solidFill>
                <a:latin typeface="Calibri" pitchFamily="34" charset="0"/>
                <a:cs typeface="Arial" charset="0"/>
              </a:defRPr>
            </a:lvl7pPr>
            <a:lvl8pPr marL="3448144" indent="-229876" eaLnBrk="0" fontAlgn="base" hangingPunct="0">
              <a:spcBef>
                <a:spcPct val="0"/>
              </a:spcBef>
              <a:spcAft>
                <a:spcPct val="0"/>
              </a:spcAft>
              <a:defRPr>
                <a:solidFill>
                  <a:schemeClr val="tx1"/>
                </a:solidFill>
                <a:latin typeface="Calibri" pitchFamily="34" charset="0"/>
                <a:cs typeface="Arial" charset="0"/>
              </a:defRPr>
            </a:lvl8pPr>
            <a:lvl9pPr marL="3907896" indent="-229876"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CD4509C-C7B5-4E86-B5F0-57E1D0C6570C}" type="slidenum">
              <a:rPr lang="en-US" altLang="en-US" smtClean="0">
                <a:solidFill>
                  <a:srgbClr val="000000"/>
                </a:solidFill>
              </a:rPr>
              <a:pPr eaLnBrk="1" fontAlgn="base" hangingPunct="1">
                <a:spcBef>
                  <a:spcPct val="0"/>
                </a:spcBef>
                <a:spcAft>
                  <a:spcPct val="0"/>
                </a:spcAft>
              </a:pPr>
              <a:t>11</a:t>
            </a:fld>
            <a:endParaRPr lang="en-US" altLang="en-US" smtClean="0">
              <a:solidFill>
                <a:srgbClr val="000000"/>
              </a:solidFill>
            </a:endParaRPr>
          </a:p>
        </p:txBody>
      </p:sp>
    </p:spTree>
    <p:extLst>
      <p:ext uri="{BB962C8B-B14F-4D97-AF65-F5344CB8AC3E}">
        <p14:creationId xmlns:p14="http://schemas.microsoft.com/office/powerpoint/2010/main" val="83239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7" y="1773451"/>
            <a:ext cx="9188715" cy="4901324"/>
          </a:xfrm>
          <a:prstGeom prst="rect">
            <a:avLst/>
          </a:prstGeom>
        </p:spPr>
        <p:txBody>
          <a:bodyPr/>
          <a:lstStyle>
            <a:lvl5pPr marL="1543050" indent="-17145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030413" y="6314036"/>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7817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95215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a:prstGeom prst="rect">
            <a:avLst/>
          </a:prstGeom>
        </p:spPr>
        <p:txBody>
          <a:bodyPr anchor="t"/>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0671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732" r:id="rId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Christine.Meisberger@education.ky.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teachingchannel.org/videos/when-lesson-plans-fai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74447" y="6329052"/>
            <a:ext cx="2207962" cy="369699"/>
          </a:xfrm>
        </p:spPr>
        <p:txBody>
          <a:bodyPr/>
          <a:lstStyle/>
          <a:p>
            <a:r>
              <a:rPr lang="en-US" sz="1800" dirty="0" smtClean="0">
                <a:solidFill>
                  <a:prstClr val="black"/>
                </a:solidFill>
                <a:latin typeface="Franklin Gothic Medium"/>
                <a:ea typeface="+mn-ea"/>
                <a:cs typeface="+mn-cs"/>
              </a:rPr>
              <a:t>OTL:NGP:EA:1217</a:t>
            </a:r>
            <a:endParaRPr lang="en-US" dirty="0"/>
          </a:p>
        </p:txBody>
      </p:sp>
      <p:pic>
        <p:nvPicPr>
          <p:cNvPr id="9" name="Picture 8" title="K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960" y="141957"/>
            <a:ext cx="6732322" cy="6303448"/>
          </a:xfrm>
          <a:prstGeom prst="rect">
            <a:avLst/>
          </a:prstGeom>
        </p:spPr>
      </p:pic>
    </p:spTree>
    <p:extLst>
      <p:ext uri="{BB962C8B-B14F-4D97-AF65-F5344CB8AC3E}">
        <p14:creationId xmlns:p14="http://schemas.microsoft.com/office/powerpoint/2010/main" val="3707905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1"/>
          <p:cNvSpPr txBox="1">
            <a:spLocks noChangeArrowheads="1"/>
          </p:cNvSpPr>
          <p:nvPr/>
        </p:nvSpPr>
        <p:spPr bwMode="auto">
          <a:xfrm>
            <a:off x="1752601" y="4277493"/>
            <a:ext cx="828724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200" b="1" dirty="0"/>
              <a:t>Step 1</a:t>
            </a:r>
            <a:r>
              <a:rPr lang="en-US" altLang="en-US" sz="2200" dirty="0"/>
              <a:t>: Highlight or circle the descriptors in each of the four domains that best describe your teaching practice. </a:t>
            </a:r>
          </a:p>
          <a:p>
            <a:pPr eaLnBrk="1" hangingPunct="1"/>
            <a:r>
              <a:rPr lang="en-US" altLang="en-US" sz="2200" b="1" dirty="0"/>
              <a:t>Step 2</a:t>
            </a:r>
            <a:r>
              <a:rPr lang="en-US" altLang="en-US" sz="2200" dirty="0"/>
              <a:t>: Find your highlighted descriptors in the KY Framework for Teaching.</a:t>
            </a:r>
          </a:p>
          <a:p>
            <a:pPr eaLnBrk="1" hangingPunct="1"/>
            <a:r>
              <a:rPr lang="en-US" altLang="en-US" sz="2200" b="1" dirty="0"/>
              <a:t>Step 3</a:t>
            </a:r>
            <a:r>
              <a:rPr lang="en-US" altLang="en-US" sz="2200" dirty="0"/>
              <a:t>: Determine your performance level in each of the components.</a:t>
            </a:r>
          </a:p>
          <a:p>
            <a:pPr eaLnBrk="1" hangingPunct="1"/>
            <a:r>
              <a:rPr lang="en-US" altLang="en-US" sz="2200" b="1" dirty="0"/>
              <a:t>Step 4:</a:t>
            </a:r>
            <a:r>
              <a:rPr lang="en-US" altLang="en-US" sz="2200" dirty="0"/>
              <a:t> identify your area of need to be used for the professional growth goal.</a:t>
            </a:r>
          </a:p>
        </p:txBody>
      </p:sp>
      <p:pic>
        <p:nvPicPr>
          <p:cNvPr id="12291" name="Picture 2" descr="Descriptors for component 1c" title="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866693"/>
            <a:ext cx="6235262" cy="326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830133" y="2141509"/>
            <a:ext cx="220971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rPr>
              <a:t>Handout</a:t>
            </a:r>
          </a:p>
        </p:txBody>
      </p:sp>
      <p:sp>
        <p:nvSpPr>
          <p:cNvPr id="11266" name="Title 1"/>
          <p:cNvSpPr>
            <a:spLocks noGrp="1"/>
          </p:cNvSpPr>
          <p:nvPr>
            <p:ph type="title" idx="4294967295"/>
          </p:nvPr>
        </p:nvSpPr>
        <p:spPr>
          <a:xfrm>
            <a:off x="1524001" y="165100"/>
            <a:ext cx="6849437" cy="914400"/>
          </a:xfrm>
          <a:prstGeom prst="rect">
            <a:avLst/>
          </a:prstGeom>
          <a:extLst/>
        </p:spPr>
        <p:txBody>
          <a:bodyPr>
            <a:normAutofit fontScale="90000"/>
          </a:bodyPr>
          <a:lstStyle/>
          <a:p>
            <a:pPr algn="ctr">
              <a:defRPr/>
            </a:pPr>
            <a:r>
              <a:rPr lang="en-US" b="1" dirty="0" smtClean="0">
                <a:latin typeface="Calibri" panose="020F0502020204030204" pitchFamily="34" charset="0"/>
              </a:rPr>
              <a:t>Reflection on Practice Process </a:t>
            </a:r>
          </a:p>
        </p:txBody>
      </p:sp>
    </p:spTree>
    <p:extLst>
      <p:ext uri="{BB962C8B-B14F-4D97-AF65-F5344CB8AC3E}">
        <p14:creationId xmlns:p14="http://schemas.microsoft.com/office/powerpoint/2010/main" val="283672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highlight performance levels" title="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264" y="3709285"/>
            <a:ext cx="7383974" cy="236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ighlight descriptors" title="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277" y="228601"/>
            <a:ext cx="45720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extBox 1"/>
          <p:cNvSpPr txBox="1">
            <a:spLocks noChangeArrowheads="1"/>
          </p:cNvSpPr>
          <p:nvPr/>
        </p:nvSpPr>
        <p:spPr bwMode="auto">
          <a:xfrm rot="-5400000">
            <a:off x="4066099" y="1382712"/>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Initial Reflection on Practice</a:t>
            </a:r>
          </a:p>
        </p:txBody>
      </p:sp>
      <p:pic>
        <p:nvPicPr>
          <p:cNvPr id="13314" name="Picture 2" title="Kentucky's Framework for Teac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403" y="1045591"/>
            <a:ext cx="2895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0749" y="256031"/>
            <a:ext cx="8596668" cy="1320800"/>
          </a:xfrm>
        </p:spPr>
        <p:txBody>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Example</a:t>
            </a:r>
            <a:endParaRPr lang="en-US" dirty="0"/>
          </a:p>
        </p:txBody>
      </p:sp>
    </p:spTree>
    <p:extLst>
      <p:ext uri="{BB962C8B-B14F-4D97-AF65-F5344CB8AC3E}">
        <p14:creationId xmlns:p14="http://schemas.microsoft.com/office/powerpoint/2010/main" val="374176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ntucky Framework for Teaching Self-Assessment" title="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532" y="1044519"/>
            <a:ext cx="4144819" cy="5346496"/>
          </a:xfrm>
          <a:prstGeom prst="rect">
            <a:avLst/>
          </a:prstGeom>
        </p:spPr>
      </p:pic>
      <p:sp>
        <p:nvSpPr>
          <p:cNvPr id="3" name="TextBox 2"/>
          <p:cNvSpPr txBox="1"/>
          <p:nvPr/>
        </p:nvSpPr>
        <p:spPr>
          <a:xfrm>
            <a:off x="1810247" y="1270944"/>
            <a:ext cx="337987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rPr>
              <a:t>Identify your level of performance using the initial self reflection tool and/ or the self assessment document.</a:t>
            </a:r>
          </a:p>
          <a:p>
            <a:pPr marL="285750" indent="-285750">
              <a:buFont typeface="Arial" panose="020B0604020202020204" pitchFamily="34" charset="0"/>
              <a:buChar char="•"/>
            </a:pPr>
            <a:r>
              <a:rPr lang="en-US" sz="2400" dirty="0">
                <a:latin typeface="Calibri" panose="020F0502020204030204" pitchFamily="34" charset="0"/>
              </a:rPr>
              <a:t>Provide rational or evidence to support your rating</a:t>
            </a:r>
          </a:p>
          <a:p>
            <a:pPr marL="285750" indent="-285750">
              <a:buFont typeface="Arial" panose="020B0604020202020204" pitchFamily="34" charset="0"/>
              <a:buChar char="•"/>
            </a:pPr>
            <a:r>
              <a:rPr lang="en-US" sz="2400" dirty="0">
                <a:latin typeface="Calibri" panose="020F0502020204030204" pitchFamily="34" charset="0"/>
              </a:rPr>
              <a:t>Determine your area of need to be used in developing a professional growth goal</a:t>
            </a:r>
          </a:p>
        </p:txBody>
      </p:sp>
      <p:sp>
        <p:nvSpPr>
          <p:cNvPr id="4" name="Title 3"/>
          <p:cNvSpPr>
            <a:spLocks noGrp="1"/>
          </p:cNvSpPr>
          <p:nvPr>
            <p:ph type="title"/>
          </p:nvPr>
        </p:nvSpPr>
        <p:spPr>
          <a:xfrm>
            <a:off x="1524827" y="341676"/>
            <a:ext cx="7808744" cy="929268"/>
          </a:xfrm>
        </p:spPr>
        <p:txBody>
          <a:bodyPr/>
          <a:lstStyle/>
          <a:p>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 </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Self-Assessment</a:t>
            </a:r>
            <a:endParaRPr lang="en-US" sz="4000" dirty="0"/>
          </a:p>
        </p:txBody>
      </p:sp>
    </p:spTree>
    <p:extLst>
      <p:ext uri="{BB962C8B-B14F-4D97-AF65-F5344CB8AC3E}">
        <p14:creationId xmlns:p14="http://schemas.microsoft.com/office/powerpoint/2010/main" val="104722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786393" y="912288"/>
            <a:ext cx="8737600" cy="5440362"/>
          </a:xfrm>
        </p:spPr>
        <p:txBody>
          <a:bodyPr>
            <a:noAutofit/>
          </a:bodyPr>
          <a:lstStyle/>
          <a:p>
            <a:r>
              <a:rPr lang="en-US" sz="2800" dirty="0">
                <a:latin typeface="Calibri" panose="020F0502020204030204" pitchFamily="34" charset="0"/>
              </a:rPr>
              <a:t>Content standards and skills</a:t>
            </a:r>
          </a:p>
          <a:p>
            <a:r>
              <a:rPr lang="en-US" sz="2800" dirty="0">
                <a:latin typeface="Calibri" panose="020F0502020204030204" pitchFamily="34" charset="0"/>
              </a:rPr>
              <a:t>Student Voice results</a:t>
            </a:r>
          </a:p>
          <a:p>
            <a:r>
              <a:rPr lang="en-US" sz="2800" dirty="0">
                <a:latin typeface="Calibri" panose="020F0502020204030204" pitchFamily="34" charset="0"/>
              </a:rPr>
              <a:t>Professional Learning experiences</a:t>
            </a:r>
          </a:p>
          <a:p>
            <a:r>
              <a:rPr lang="en-US" sz="2800" dirty="0">
                <a:latin typeface="Calibri" panose="020F0502020204030204" pitchFamily="34" charset="0"/>
              </a:rPr>
              <a:t>Recent developments in pedagogical research</a:t>
            </a:r>
          </a:p>
          <a:p>
            <a:r>
              <a:rPr lang="en-US" sz="2800" dirty="0">
                <a:latin typeface="Calibri" panose="020F0502020204030204" pitchFamily="34" charset="0"/>
              </a:rPr>
              <a:t>An unfamiliar instructional approach</a:t>
            </a:r>
          </a:p>
          <a:p>
            <a:r>
              <a:rPr lang="en-US" sz="2800" dirty="0">
                <a:latin typeface="Calibri" panose="020F0502020204030204" pitchFamily="34" charset="0"/>
              </a:rPr>
              <a:t>Demographic changes </a:t>
            </a:r>
          </a:p>
          <a:p>
            <a:r>
              <a:rPr lang="en-US" sz="2800" dirty="0">
                <a:latin typeface="Calibri" panose="020F0502020204030204" pitchFamily="34" charset="0"/>
              </a:rPr>
              <a:t>Student Work</a:t>
            </a:r>
          </a:p>
          <a:p>
            <a:r>
              <a:rPr lang="en-US" sz="2800" dirty="0">
                <a:latin typeface="Calibri" panose="020F0502020204030204" pitchFamily="34" charset="0"/>
              </a:rPr>
              <a:t>Student engagement during a recent lesson</a:t>
            </a:r>
          </a:p>
        </p:txBody>
      </p:sp>
      <p:sp>
        <p:nvSpPr>
          <p:cNvPr id="2" name="Title 1"/>
          <p:cNvSpPr>
            <a:spLocks noGrp="1"/>
          </p:cNvSpPr>
          <p:nvPr>
            <p:ph type="title"/>
          </p:nvPr>
        </p:nvSpPr>
        <p:spPr>
          <a:xfrm>
            <a:off x="1786393" y="148840"/>
            <a:ext cx="8301162" cy="1065599"/>
          </a:xfrm>
        </p:spPr>
        <p:txBody>
          <a:bodyPr>
            <a:normAutofit/>
          </a:bodyPr>
          <a:lstStyle/>
          <a:p>
            <a:r>
              <a:rPr lang="en-US" b="1" dirty="0" smtClean="0">
                <a:latin typeface="Calibri" panose="020F0502020204030204" pitchFamily="34" charset="0"/>
              </a:rPr>
              <a:t>Places for Self-Reflection</a:t>
            </a:r>
            <a:endParaRPr lang="en-US" b="1" dirty="0">
              <a:latin typeface="Calibri" panose="020F0502020204030204" pitchFamily="34" charset="0"/>
            </a:endParaRPr>
          </a:p>
        </p:txBody>
      </p:sp>
    </p:spTree>
    <p:extLst>
      <p:ext uri="{BB962C8B-B14F-4D97-AF65-F5344CB8AC3E}">
        <p14:creationId xmlns:p14="http://schemas.microsoft.com/office/powerpoint/2010/main" val="4277957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698930" y="964096"/>
            <a:ext cx="7014147" cy="5124450"/>
          </a:xfrm>
        </p:spPr>
        <p:txBody>
          <a:bodyPr>
            <a:normAutofit/>
          </a:bodyPr>
          <a:lstStyle/>
          <a:p>
            <a:pPr marL="0" indent="0">
              <a:buNone/>
              <a:defRPr/>
            </a:pPr>
            <a:r>
              <a:rPr lang="en-US" sz="2400" dirty="0">
                <a:latin typeface="Calibri" panose="020F0502020204030204" pitchFamily="34" charset="0"/>
              </a:rPr>
              <a:t>Answer the following to develop a PG goal:</a:t>
            </a:r>
          </a:p>
          <a:p>
            <a:pPr marL="457200" indent="-457200">
              <a:buFont typeface="+mj-lt"/>
              <a:buAutoNum type="arabicPeriod"/>
              <a:defRPr/>
            </a:pPr>
            <a:r>
              <a:rPr lang="en-US" sz="2400" dirty="0">
                <a:latin typeface="Calibri" panose="020F0502020204030204" pitchFamily="34" charset="0"/>
              </a:rPr>
              <a:t>What do I want to change about my practice that will effectively impact student learning?</a:t>
            </a:r>
          </a:p>
          <a:p>
            <a:pPr marL="457200" indent="-457200">
              <a:buFont typeface="+mj-lt"/>
              <a:buAutoNum type="arabicPeriod"/>
              <a:defRPr/>
            </a:pPr>
            <a:r>
              <a:rPr lang="en-US" sz="2400" dirty="0">
                <a:latin typeface="Calibri" panose="020F0502020204030204" pitchFamily="34" charset="0"/>
              </a:rPr>
              <a:t>How can I develop a plan of action to address  my professional learning?</a:t>
            </a:r>
          </a:p>
          <a:p>
            <a:pPr marL="457200" indent="-457200">
              <a:buFont typeface="+mj-lt"/>
              <a:buAutoNum type="arabicPeriod"/>
              <a:defRPr/>
            </a:pPr>
            <a:r>
              <a:rPr lang="en-US" sz="2400" dirty="0">
                <a:latin typeface="Calibri" panose="020F0502020204030204" pitchFamily="34" charset="0"/>
              </a:rPr>
              <a:t>How will I know if I accomplished my objective?</a:t>
            </a:r>
          </a:p>
          <a:p>
            <a:pPr marL="0" indent="0">
              <a:buNone/>
              <a:defRPr/>
            </a:pPr>
            <a:endParaRPr lang="en-US" sz="2400" dirty="0">
              <a:latin typeface="Calibri" panose="020F0502020204030204" pitchFamily="34" charset="0"/>
            </a:endParaRPr>
          </a:p>
          <a:p>
            <a:pPr marL="0" indent="0">
              <a:buNone/>
              <a:defRPr/>
            </a:pPr>
            <a:r>
              <a:rPr lang="en-US" sz="2400" i="1" dirty="0">
                <a:latin typeface="Calibri" panose="020F0502020204030204" pitchFamily="34" charset="0"/>
              </a:rPr>
              <a:t>*You should be able to articulate what sources of evidence are informing your decisions when writing your goal.*</a:t>
            </a:r>
          </a:p>
        </p:txBody>
      </p:sp>
      <p:sp>
        <p:nvSpPr>
          <p:cNvPr id="2" name="Title 1"/>
          <p:cNvSpPr>
            <a:spLocks noGrp="1"/>
          </p:cNvSpPr>
          <p:nvPr>
            <p:ph type="title"/>
          </p:nvPr>
        </p:nvSpPr>
        <p:spPr>
          <a:xfrm>
            <a:off x="1154695" y="392596"/>
            <a:ext cx="8677970" cy="1143000"/>
          </a:xfrm>
        </p:spPr>
        <p:txBody>
          <a:bodyPr/>
          <a:lstStyle/>
          <a:p>
            <a:pPr>
              <a:defRPr/>
            </a:pPr>
            <a:r>
              <a:rPr lang="en-US" sz="4000" b="1" dirty="0" smtClean="0">
                <a:latin typeface="Calibri" panose="020F0502020204030204" pitchFamily="34" charset="0"/>
              </a:rPr>
              <a:t>Goal setting for Professional Growth</a:t>
            </a:r>
            <a:endParaRPr lang="en-US" sz="4000" b="1" dirty="0">
              <a:latin typeface="Calibri" panose="020F0502020204030204" pitchFamily="34" charset="0"/>
            </a:endParaRPr>
          </a:p>
        </p:txBody>
      </p:sp>
    </p:spTree>
    <p:extLst>
      <p:ext uri="{BB962C8B-B14F-4D97-AF65-F5344CB8AC3E}">
        <p14:creationId xmlns:p14="http://schemas.microsoft.com/office/powerpoint/2010/main" val="355307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type="body" sz="quarter" idx="13"/>
          </p:nvPr>
        </p:nvSpPr>
        <p:spPr>
          <a:xfrm>
            <a:off x="1524000" y="1741216"/>
            <a:ext cx="6943134" cy="4616447"/>
          </a:xfrm>
        </p:spPr>
        <p:txBody>
          <a:bodyPr>
            <a:normAutofit/>
          </a:bodyPr>
          <a:lstStyle/>
          <a:p>
            <a:r>
              <a:rPr lang="en-US" sz="2800" dirty="0">
                <a:latin typeface="Calibri" panose="020F0502020204030204" pitchFamily="34" charset="0"/>
              </a:rPr>
              <a:t>Reflection on Kentucky Framework for Teaching (KyFfT)</a:t>
            </a:r>
          </a:p>
          <a:p>
            <a:r>
              <a:rPr lang="en-US" sz="2800" dirty="0">
                <a:latin typeface="Calibri" panose="020F0502020204030204" pitchFamily="34" charset="0"/>
              </a:rPr>
              <a:t>Student growth goal</a:t>
            </a:r>
          </a:p>
          <a:p>
            <a:r>
              <a:rPr lang="en-US" sz="2800" dirty="0">
                <a:latin typeface="Calibri" panose="020F0502020204030204" pitchFamily="34" charset="0"/>
              </a:rPr>
              <a:t>Content standards and content-specific skills</a:t>
            </a:r>
          </a:p>
          <a:p>
            <a:r>
              <a:rPr lang="en-US" sz="2800" dirty="0">
                <a:latin typeface="Calibri" panose="020F0502020204030204" pitchFamily="34" charset="0"/>
              </a:rPr>
              <a:t>Student Voice results</a:t>
            </a:r>
          </a:p>
          <a:p>
            <a:r>
              <a:rPr lang="en-US" sz="2800" dirty="0">
                <a:latin typeface="Calibri" panose="020F0502020204030204" pitchFamily="34" charset="0"/>
              </a:rPr>
              <a:t>Reflection on instructional practice and student outcomes</a:t>
            </a:r>
          </a:p>
          <a:p>
            <a:r>
              <a:rPr lang="en-US" sz="2800" dirty="0">
                <a:latin typeface="Calibri" panose="020F0502020204030204" pitchFamily="34" charset="0"/>
              </a:rPr>
              <a:t>Other sources identified in the district CEP</a:t>
            </a:r>
          </a:p>
        </p:txBody>
      </p:sp>
      <p:sp>
        <p:nvSpPr>
          <p:cNvPr id="2" name="Title 1"/>
          <p:cNvSpPr>
            <a:spLocks noGrp="1"/>
          </p:cNvSpPr>
          <p:nvPr>
            <p:ph type="title"/>
          </p:nvPr>
        </p:nvSpPr>
        <p:spPr>
          <a:xfrm>
            <a:off x="1238529" y="274739"/>
            <a:ext cx="8228856" cy="1143000"/>
          </a:xfrm>
        </p:spPr>
        <p:txBody>
          <a:bodyPr>
            <a:normAutofit fontScale="90000"/>
          </a:bodyPr>
          <a:lstStyle/>
          <a:p>
            <a:pPr>
              <a:defRPr/>
            </a:pPr>
            <a:r>
              <a:rPr lang="en-US" b="1" dirty="0" smtClean="0">
                <a:latin typeface="Calibri" panose="020F0502020204030204" pitchFamily="34" charset="0"/>
              </a:rPr>
              <a:t>Considerations for </a:t>
            </a:r>
            <a:r>
              <a:rPr lang="en-US" b="1" dirty="0">
                <a:latin typeface="Calibri" panose="020F0502020204030204" pitchFamily="34" charset="0"/>
              </a:rPr>
              <a:t>p</a:t>
            </a:r>
            <a:r>
              <a:rPr lang="en-US" b="1" dirty="0" smtClean="0">
                <a:latin typeface="Calibri" panose="020F0502020204030204" pitchFamily="34" charset="0"/>
              </a:rPr>
              <a:t>rofessional </a:t>
            </a:r>
            <a:r>
              <a:rPr lang="en-US" b="1" dirty="0">
                <a:latin typeface="Calibri" panose="020F0502020204030204" pitchFamily="34" charset="0"/>
              </a:rPr>
              <a:t>g</a:t>
            </a:r>
            <a:r>
              <a:rPr lang="en-US" b="1" dirty="0" smtClean="0">
                <a:latin typeface="Calibri" panose="020F0502020204030204" pitchFamily="34" charset="0"/>
              </a:rPr>
              <a:t>rowth </a:t>
            </a:r>
            <a:r>
              <a:rPr lang="en-US" b="1" dirty="0" smtClean="0">
                <a:latin typeface="Calibri" panose="020F0502020204030204" pitchFamily="34" charset="0"/>
              </a:rPr>
              <a:t>planning</a:t>
            </a:r>
            <a:endParaRPr lang="en-US" b="1" dirty="0">
              <a:latin typeface="Calibri" panose="020F0502020204030204" pitchFamily="34" charset="0"/>
            </a:endParaRPr>
          </a:p>
        </p:txBody>
      </p:sp>
    </p:spTree>
    <p:extLst>
      <p:ext uri="{BB962C8B-B14F-4D97-AF65-F5344CB8AC3E}">
        <p14:creationId xmlns:p14="http://schemas.microsoft.com/office/powerpoint/2010/main" val="40015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0158" y="4499124"/>
            <a:ext cx="2692402" cy="169926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tx2"/>
                </a:solidFill>
                <a:latin typeface="Calibri" panose="020F0502020204030204" pitchFamily="34" charset="0"/>
              </a:rPr>
              <a:t>Educator reflects on progress; then discusses progress with Principal</a:t>
            </a:r>
          </a:p>
        </p:txBody>
      </p:sp>
      <p:sp>
        <p:nvSpPr>
          <p:cNvPr id="13" name="Left-Right Arrow 12" title="left-right arrow"/>
          <p:cNvSpPr/>
          <p:nvPr/>
        </p:nvSpPr>
        <p:spPr>
          <a:xfrm>
            <a:off x="4791790" y="4660988"/>
            <a:ext cx="80391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82336" y="3849658"/>
            <a:ext cx="1931939" cy="646331"/>
          </a:xfrm>
          <a:prstGeom prst="rect">
            <a:avLst/>
          </a:prstGeom>
          <a:noFill/>
        </p:spPr>
        <p:txBody>
          <a:bodyPr wrap="none" lIns="91440" tIns="45720" rIns="91440" bIns="45720">
            <a:spAutoFit/>
          </a:bodyPr>
          <a:lstStyle/>
          <a:p>
            <a:pPr algn="ct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going</a:t>
            </a:r>
          </a:p>
        </p:txBody>
      </p:sp>
      <p:sp>
        <p:nvSpPr>
          <p:cNvPr id="8" name="Rectangle 7"/>
          <p:cNvSpPr/>
          <p:nvPr/>
        </p:nvSpPr>
        <p:spPr>
          <a:xfrm>
            <a:off x="5834932" y="4499124"/>
            <a:ext cx="2775668" cy="161345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tx2"/>
                </a:solidFill>
                <a:latin typeface="Calibri" panose="020F0502020204030204" pitchFamily="34" charset="0"/>
              </a:rPr>
              <a:t>Educator implements learning strategies for attaining PG goal</a:t>
            </a:r>
          </a:p>
        </p:txBody>
      </p:sp>
      <p:sp>
        <p:nvSpPr>
          <p:cNvPr id="12" name="Left Arrow 11" title="left arrow"/>
          <p:cNvSpPr/>
          <p:nvPr/>
        </p:nvSpPr>
        <p:spPr>
          <a:xfrm rot="19738773">
            <a:off x="8725453" y="4363489"/>
            <a:ext cx="80391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694024" y="2473457"/>
            <a:ext cx="1905000" cy="169048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tx2"/>
                </a:solidFill>
                <a:latin typeface="Calibri" panose="020F0502020204030204" pitchFamily="34" charset="0"/>
              </a:rPr>
              <a:t>Principal approves goal or asks for revision</a:t>
            </a:r>
          </a:p>
        </p:txBody>
      </p:sp>
      <p:sp>
        <p:nvSpPr>
          <p:cNvPr id="11" name="Right Arrow 10" title="right arrow"/>
          <p:cNvSpPr/>
          <p:nvPr/>
        </p:nvSpPr>
        <p:spPr>
          <a:xfrm rot="845269">
            <a:off x="7694544" y="2519515"/>
            <a:ext cx="7636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1343" y="1804998"/>
            <a:ext cx="2590800" cy="1284803"/>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tx2"/>
                </a:solidFill>
                <a:latin typeface="Calibri" panose="020F0502020204030204" pitchFamily="34" charset="0"/>
              </a:rPr>
              <a:t>Educator shares goal with principal</a:t>
            </a:r>
          </a:p>
        </p:txBody>
      </p:sp>
      <p:sp>
        <p:nvSpPr>
          <p:cNvPr id="10" name="Right Arrow 9" title="right arrow"/>
          <p:cNvSpPr/>
          <p:nvPr/>
        </p:nvSpPr>
        <p:spPr>
          <a:xfrm>
            <a:off x="4114801" y="2301894"/>
            <a:ext cx="7636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5743" y="2036954"/>
            <a:ext cx="1905000" cy="99060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tx2"/>
                </a:solidFill>
                <a:latin typeface="Calibri" panose="020F0502020204030204" pitchFamily="34" charset="0"/>
              </a:rPr>
              <a:t>Educator drafts goal</a:t>
            </a:r>
          </a:p>
        </p:txBody>
      </p:sp>
      <p:sp>
        <p:nvSpPr>
          <p:cNvPr id="2" name="Title 1"/>
          <p:cNvSpPr>
            <a:spLocks noGrp="1"/>
          </p:cNvSpPr>
          <p:nvPr>
            <p:ph type="title"/>
          </p:nvPr>
        </p:nvSpPr>
        <p:spPr>
          <a:xfrm>
            <a:off x="1981200" y="304800"/>
            <a:ext cx="8229600" cy="1143000"/>
          </a:xfrm>
        </p:spPr>
        <p:txBody>
          <a:bodyPr/>
          <a:lstStyle/>
          <a:p>
            <a:r>
              <a:rPr lang="en-US" b="1" dirty="0" smtClean="0">
                <a:latin typeface="Calibri" panose="020F0502020204030204" pitchFamily="34" charset="0"/>
              </a:rPr>
              <a:t>Professional Growth Process</a:t>
            </a:r>
            <a:endParaRPr lang="en-US" b="1" dirty="0">
              <a:latin typeface="Calibri" panose="020F0502020204030204" pitchFamily="34" charset="0"/>
            </a:endParaRPr>
          </a:p>
        </p:txBody>
      </p:sp>
    </p:spTree>
    <p:extLst>
      <p:ext uri="{BB962C8B-B14F-4D97-AF65-F5344CB8AC3E}">
        <p14:creationId xmlns:p14="http://schemas.microsoft.com/office/powerpoint/2010/main" val="33723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695451" y="1219200"/>
            <a:ext cx="7049157" cy="5638800"/>
          </a:xfrm>
        </p:spPr>
        <p:txBody>
          <a:bodyPr>
            <a:normAutofit/>
          </a:bodyPr>
          <a:lstStyle/>
          <a:p>
            <a:pPr marL="0" indent="0">
              <a:buNone/>
            </a:pPr>
            <a:r>
              <a:rPr lang="en-US" sz="2400" b="1" dirty="0">
                <a:latin typeface="Calibri" panose="020F0502020204030204" pitchFamily="34" charset="0"/>
              </a:rPr>
              <a:t>Any content area – </a:t>
            </a:r>
          </a:p>
          <a:p>
            <a:pPr marL="0" indent="0">
              <a:buNone/>
            </a:pPr>
            <a:r>
              <a:rPr lang="en-US" sz="2400" b="1" dirty="0">
                <a:latin typeface="Calibri" panose="020F0502020204030204" pitchFamily="34" charset="0"/>
              </a:rPr>
              <a:t>Area of focus/ growth need: formative assessment </a:t>
            </a:r>
            <a:endParaRPr lang="en-US" sz="2400" dirty="0">
              <a:latin typeface="Calibri" panose="020F0502020204030204" pitchFamily="34" charset="0"/>
            </a:endParaRPr>
          </a:p>
          <a:p>
            <a:pPr marL="0" indent="0">
              <a:buNone/>
            </a:pPr>
            <a:r>
              <a:rPr lang="en-US" sz="2400" dirty="0">
                <a:latin typeface="Calibri" panose="020F0502020204030204" pitchFamily="34" charset="0"/>
              </a:rPr>
              <a:t>During this school year, I want to </a:t>
            </a:r>
            <a:r>
              <a:rPr lang="en-US" sz="2400" dirty="0">
                <a:solidFill>
                  <a:prstClr val="black"/>
                </a:solidFill>
                <a:latin typeface="Calibri" panose="020F0502020204030204" pitchFamily="34" charset="0"/>
              </a:rPr>
              <a:t>embed formative assessment practices in my daily instruction. I </a:t>
            </a:r>
            <a:r>
              <a:rPr lang="en-US" sz="2400" dirty="0">
                <a:latin typeface="Calibri" panose="020F0502020204030204" pitchFamily="34" charset="0"/>
              </a:rPr>
              <a:t>will study </a:t>
            </a:r>
            <a:r>
              <a:rPr lang="en-US" sz="2400" i="1" dirty="0">
                <a:latin typeface="Calibri" panose="020F0502020204030204" pitchFamily="34" charset="0"/>
              </a:rPr>
              <a:t>Classroom Assessment for Student Learning</a:t>
            </a:r>
            <a:r>
              <a:rPr lang="en-US" sz="2400" dirty="0">
                <a:latin typeface="Calibri" panose="020F0502020204030204" pitchFamily="34" charset="0"/>
              </a:rPr>
              <a:t>, by Rick </a:t>
            </a:r>
            <a:r>
              <a:rPr lang="en-US" sz="2400" dirty="0" err="1">
                <a:latin typeface="Calibri" panose="020F0502020204030204" pitchFamily="34" charset="0"/>
              </a:rPr>
              <a:t>Stiggins</a:t>
            </a:r>
            <a:r>
              <a:rPr lang="en-US" sz="2400" dirty="0">
                <a:latin typeface="Calibri" panose="020F0502020204030204" pitchFamily="34" charset="0"/>
              </a:rPr>
              <a:t>, with my PLC team and begin to implement Keys to Quality Assessments. Indicators of success will include: lesson/unit plans with CASL elements (formative assessment cycle, learning targets, students monitoring their own learning); observational data; reflections after implementation; student data review and future instruction plans devised during PLC meetings.</a:t>
            </a:r>
          </a:p>
        </p:txBody>
      </p:sp>
      <p:sp>
        <p:nvSpPr>
          <p:cNvPr id="2" name="Title 1"/>
          <p:cNvSpPr>
            <a:spLocks noGrp="1"/>
          </p:cNvSpPr>
          <p:nvPr>
            <p:ph type="title"/>
          </p:nvPr>
        </p:nvSpPr>
        <p:spPr>
          <a:xfrm>
            <a:off x="1695450" y="239864"/>
            <a:ext cx="8229600" cy="1143000"/>
          </a:xfrm>
        </p:spPr>
        <p:txBody>
          <a:bodyPr/>
          <a:lstStyle/>
          <a:p>
            <a:r>
              <a:rPr lang="en-US" b="1" dirty="0" smtClean="0">
                <a:solidFill>
                  <a:srgbClr val="FF9900"/>
                </a:solidFill>
                <a:latin typeface="Calibri" panose="020F0502020204030204" pitchFamily="34" charset="0"/>
              </a:rPr>
              <a:t>Sample Professional Growth Goal</a:t>
            </a:r>
            <a:endParaRPr lang="en-US" b="1" dirty="0">
              <a:solidFill>
                <a:srgbClr val="FF9900"/>
              </a:solidFill>
              <a:latin typeface="Calibri" panose="020F0502020204030204" pitchFamily="34" charset="0"/>
            </a:endParaRPr>
          </a:p>
        </p:txBody>
      </p:sp>
    </p:spTree>
    <p:extLst>
      <p:ext uri="{BB962C8B-B14F-4D97-AF65-F5344CB8AC3E}">
        <p14:creationId xmlns:p14="http://schemas.microsoft.com/office/powerpoint/2010/main" val="314592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714501" y="1516566"/>
            <a:ext cx="6604438" cy="5341434"/>
          </a:xfrm>
        </p:spPr>
        <p:txBody>
          <a:bodyPr>
            <a:normAutofit/>
          </a:bodyPr>
          <a:lstStyle/>
          <a:p>
            <a:pPr marL="0" indent="0">
              <a:buNone/>
            </a:pPr>
            <a:r>
              <a:rPr lang="en-US" sz="2400" b="1" dirty="0">
                <a:latin typeface="Calibri" panose="020F0502020204030204" pitchFamily="34" charset="0"/>
              </a:rPr>
              <a:t>Any content area – </a:t>
            </a:r>
          </a:p>
          <a:p>
            <a:pPr marL="0" indent="0">
              <a:buNone/>
            </a:pPr>
            <a:r>
              <a:rPr lang="en-US" sz="2400" b="1" dirty="0">
                <a:latin typeface="Calibri" panose="020F0502020204030204" pitchFamily="34" charset="0"/>
              </a:rPr>
              <a:t>Focus area/ growth need: questioning &amp; discussion techniques</a:t>
            </a:r>
          </a:p>
          <a:p>
            <a:pPr marL="0" indent="0">
              <a:buNone/>
            </a:pPr>
            <a:r>
              <a:rPr lang="en-US" sz="2400" dirty="0">
                <a:latin typeface="Calibri" panose="020F0502020204030204" pitchFamily="34" charset="0"/>
              </a:rPr>
              <a:t>During the school year, I will improve my questioning and discussion techniques.  I will incorporate the Q-Chart for daily classroom discussions so that students can take ownership of classroom conversations. I will read and implement strategies from </a:t>
            </a:r>
            <a:r>
              <a:rPr lang="en-US" sz="2400" i="1" dirty="0">
                <a:latin typeface="Calibri" panose="020F0502020204030204" pitchFamily="34" charset="0"/>
              </a:rPr>
              <a:t>Classroom Discussions. </a:t>
            </a:r>
            <a:r>
              <a:rPr lang="en-US" sz="2400" dirty="0">
                <a:latin typeface="Calibri" panose="020F0502020204030204" pitchFamily="34" charset="0"/>
              </a:rPr>
              <a:t>Growth will be evidenced through lesson/unit plans that include strategies from the text, observational data, self-reflection after implementation, and student reflections after Socratic Seminars.</a:t>
            </a:r>
          </a:p>
        </p:txBody>
      </p:sp>
      <p:sp>
        <p:nvSpPr>
          <p:cNvPr id="5" name="Title 1"/>
          <p:cNvSpPr>
            <a:spLocks noGrp="1"/>
          </p:cNvSpPr>
          <p:nvPr>
            <p:ph type="title"/>
          </p:nvPr>
        </p:nvSpPr>
        <p:spPr>
          <a:xfrm>
            <a:off x="1268452" y="153995"/>
            <a:ext cx="8229600" cy="1143000"/>
          </a:xfrm>
        </p:spPr>
        <p:txBody>
          <a:bodyPr/>
          <a:lstStyle/>
          <a:p>
            <a:r>
              <a:rPr lang="en-US" b="1" dirty="0" smtClean="0">
                <a:solidFill>
                  <a:srgbClr val="FF9900"/>
                </a:solidFill>
                <a:latin typeface="Calibri" panose="020F0502020204030204" pitchFamily="34" charset="0"/>
              </a:rPr>
              <a:t>Sample Professional Growth </a:t>
            </a:r>
            <a:r>
              <a:rPr lang="en-US" b="1" dirty="0" smtClean="0">
                <a:solidFill>
                  <a:srgbClr val="FF9900"/>
                </a:solidFill>
                <a:latin typeface="Calibri" panose="020F0502020204030204" pitchFamily="34" charset="0"/>
              </a:rPr>
              <a:t>Goal </a:t>
            </a:r>
            <a:r>
              <a:rPr lang="en-US" sz="3200" b="1" dirty="0" smtClean="0">
                <a:solidFill>
                  <a:srgbClr val="FF9900"/>
                </a:solidFill>
                <a:latin typeface="Calibri" panose="020F0502020204030204" pitchFamily="34" charset="0"/>
              </a:rPr>
              <a:t>(continued)</a:t>
            </a:r>
            <a:endParaRPr lang="en-US" sz="3200" b="1" dirty="0">
              <a:solidFill>
                <a:srgbClr val="FF9900"/>
              </a:solidFill>
              <a:latin typeface="Calibri" panose="020F0502020204030204" pitchFamily="34" charset="0"/>
            </a:endParaRPr>
          </a:p>
        </p:txBody>
      </p:sp>
    </p:spTree>
    <p:extLst>
      <p:ext uri="{BB962C8B-B14F-4D97-AF65-F5344CB8AC3E}">
        <p14:creationId xmlns:p14="http://schemas.microsoft.com/office/powerpoint/2010/main" val="1604907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al-setting-motivation.com/wp-content/uploads/2012/04/goal-setting-in-action.jpeg" title="Time for A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8638" y="1843035"/>
            <a:ext cx="4722027" cy="37697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8305" y="363109"/>
            <a:ext cx="8525438" cy="1320800"/>
          </a:xfrm>
        </p:spPr>
        <p:txBody>
          <a:bodyPr/>
          <a:lstStyle/>
          <a:p>
            <a:r>
              <a:rPr lang="en-US" b="1" dirty="0" smtClean="0">
                <a:latin typeface="Calibri" panose="020F0502020204030204" pitchFamily="34" charset="0"/>
              </a:rPr>
              <a:t>Writing a Professional Growth Goal</a:t>
            </a:r>
            <a:endParaRPr lang="en-US" b="1" dirty="0">
              <a:latin typeface="Calibri" panose="020F0502020204030204" pitchFamily="34" charset="0"/>
            </a:endParaRPr>
          </a:p>
        </p:txBody>
      </p:sp>
    </p:spTree>
    <p:extLst>
      <p:ext uri="{BB962C8B-B14F-4D97-AF65-F5344CB8AC3E}">
        <p14:creationId xmlns:p14="http://schemas.microsoft.com/office/powerpoint/2010/main" val="3508432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learning forward quotes on professional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075" y="3375584"/>
            <a:ext cx="2588260" cy="31916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1113349" y="1383158"/>
            <a:ext cx="8119862" cy="4901324"/>
          </a:xfrm>
        </p:spPr>
        <p:txBody>
          <a:bodyPr/>
          <a:lstStyle/>
          <a:p>
            <a:pPr marL="285750" indent="-285750">
              <a:buFont typeface="Arial" pitchFamily="34" charset="0"/>
              <a:buChar char="•"/>
            </a:pPr>
            <a:r>
              <a:rPr lang="en-US" dirty="0">
                <a:latin typeface="Calibri" panose="020F0502020204030204" pitchFamily="34" charset="0"/>
              </a:rPr>
              <a:t>Identify how reflection and growth planning is connected to improved educator effectiveness</a:t>
            </a:r>
          </a:p>
          <a:p>
            <a:pPr marL="285750" indent="-285750">
              <a:buFont typeface="Arial" pitchFamily="34" charset="0"/>
              <a:buChar char="•"/>
              <a:defRPr/>
            </a:pPr>
            <a:r>
              <a:rPr lang="en-US" dirty="0">
                <a:latin typeface="Calibri" panose="020F0502020204030204" pitchFamily="34" charset="0"/>
              </a:rPr>
              <a:t>Understand the process for self-reflection and professional growth planning </a:t>
            </a:r>
          </a:p>
          <a:p>
            <a:endParaRPr lang="en-US" dirty="0"/>
          </a:p>
        </p:txBody>
      </p:sp>
      <p:sp>
        <p:nvSpPr>
          <p:cNvPr id="6" name="Title 5"/>
          <p:cNvSpPr>
            <a:spLocks noGrp="1"/>
          </p:cNvSpPr>
          <p:nvPr>
            <p:ph type="title"/>
          </p:nvPr>
        </p:nvSpPr>
        <p:spPr>
          <a:xfrm>
            <a:off x="1459035" y="301630"/>
            <a:ext cx="3202175" cy="1320800"/>
          </a:xfrm>
        </p:spPr>
        <p:txBody>
          <a:bodyPr/>
          <a:lstStyle/>
          <a:p>
            <a:r>
              <a:rPr lang="en-US" b="1" dirty="0" smtClean="0">
                <a:latin typeface="Calibri" panose="020F0502020204030204" pitchFamily="34" charset="0"/>
                <a:cs typeface="Calibri" panose="020F0502020204030204" pitchFamily="34" charset="0"/>
              </a:rPr>
              <a:t>Objectives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202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953370" y="1341606"/>
            <a:ext cx="7243639" cy="3880773"/>
          </a:xfrm>
        </p:spPr>
        <p:txBody>
          <a:bodyPr>
            <a:normAutofit/>
          </a:bodyPr>
          <a:lstStyle/>
          <a:p>
            <a:pPr marL="457200" indent="-457200">
              <a:buFont typeface="+mj-lt"/>
              <a:buAutoNum type="arabicPeriod"/>
              <a:defRPr/>
            </a:pPr>
            <a:r>
              <a:rPr lang="en-US" sz="2800" b="1" dirty="0">
                <a:latin typeface="Calibri" panose="020F0502020204030204" pitchFamily="34" charset="0"/>
              </a:rPr>
              <a:t>Articulate what I want to change about my practice that will effectively impact student learning?</a:t>
            </a:r>
          </a:p>
          <a:p>
            <a:pPr marL="457200" indent="-457200">
              <a:buFont typeface="+mj-lt"/>
              <a:buAutoNum type="arabicPeriod"/>
              <a:defRPr/>
            </a:pPr>
            <a:r>
              <a:rPr lang="en-US" sz="2800" b="1" dirty="0">
                <a:latin typeface="Calibri" panose="020F0502020204030204" pitchFamily="34" charset="0"/>
              </a:rPr>
              <a:t>Include a plan of action to address  my professional learning?</a:t>
            </a:r>
          </a:p>
          <a:p>
            <a:pPr marL="457200" indent="-457200">
              <a:buFont typeface="+mj-lt"/>
              <a:buAutoNum type="arabicPeriod"/>
              <a:defRPr/>
            </a:pPr>
            <a:r>
              <a:rPr lang="en-US" sz="2800" b="1" dirty="0">
                <a:latin typeface="Calibri" panose="020F0502020204030204" pitchFamily="34" charset="0"/>
              </a:rPr>
              <a:t>Include sources of evidence that would serve as success criteria for meeting my objective?</a:t>
            </a:r>
          </a:p>
        </p:txBody>
      </p:sp>
      <p:sp>
        <p:nvSpPr>
          <p:cNvPr id="2" name="Title 1"/>
          <p:cNvSpPr>
            <a:spLocks noGrp="1"/>
          </p:cNvSpPr>
          <p:nvPr>
            <p:ph type="title"/>
          </p:nvPr>
        </p:nvSpPr>
        <p:spPr>
          <a:xfrm>
            <a:off x="1953370" y="310737"/>
            <a:ext cx="9144000" cy="1143000"/>
          </a:xfrm>
        </p:spPr>
        <p:txBody>
          <a:bodyPr/>
          <a:lstStyle/>
          <a:p>
            <a:pPr>
              <a:defRPr/>
            </a:pPr>
            <a:r>
              <a:rPr lang="en-US" b="1" dirty="0" smtClean="0">
                <a:latin typeface="Calibri" panose="020F0502020204030204" pitchFamily="34" charset="0"/>
              </a:rPr>
              <a:t>Does it …</a:t>
            </a:r>
            <a:endParaRPr lang="en-US" b="1" dirty="0">
              <a:latin typeface="Calibri" panose="020F0502020204030204" pitchFamily="34" charset="0"/>
            </a:endParaRPr>
          </a:p>
        </p:txBody>
      </p:sp>
    </p:spTree>
    <p:extLst>
      <p:ext uri="{BB962C8B-B14F-4D97-AF65-F5344CB8AC3E}">
        <p14:creationId xmlns:p14="http://schemas.microsoft.com/office/powerpoint/2010/main" val="160687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903012" y="2191140"/>
            <a:ext cx="7023653" cy="4828606"/>
          </a:xfrm>
        </p:spPr>
        <p:txBody>
          <a:bodyPr>
            <a:noAutofit/>
          </a:bodyPr>
          <a:lstStyle/>
          <a:p>
            <a:r>
              <a:rPr lang="en-US" sz="2800" dirty="0">
                <a:latin typeface="Calibri" panose="020F0502020204030204" pitchFamily="34" charset="0"/>
              </a:rPr>
              <a:t>What sources of evidence inform the PGP?</a:t>
            </a:r>
          </a:p>
          <a:p>
            <a:r>
              <a:rPr lang="en-US" sz="2800" dirty="0">
                <a:latin typeface="Calibri" panose="020F0502020204030204" pitchFamily="34" charset="0"/>
              </a:rPr>
              <a:t>What forms will you use for the PGP?</a:t>
            </a:r>
          </a:p>
          <a:p>
            <a:r>
              <a:rPr lang="en-US" sz="2800" dirty="0">
                <a:latin typeface="Calibri" panose="020F0502020204030204" pitchFamily="34" charset="0"/>
              </a:rPr>
              <a:t>How will you document progress throughout the year as you work towards your goal?</a:t>
            </a:r>
          </a:p>
          <a:p>
            <a:r>
              <a:rPr lang="en-US" sz="2800" dirty="0">
                <a:latin typeface="Calibri" panose="020F0502020204030204" pitchFamily="34" charset="0"/>
              </a:rPr>
              <a:t>How many goals will you write each year?</a:t>
            </a:r>
          </a:p>
          <a:p>
            <a:r>
              <a:rPr lang="en-US" sz="2800" dirty="0">
                <a:latin typeface="Calibri" panose="020F0502020204030204" pitchFamily="34" charset="0"/>
              </a:rPr>
              <a:t>When are reflections due?</a:t>
            </a:r>
          </a:p>
          <a:p>
            <a:pPr lvl="1"/>
            <a:r>
              <a:rPr lang="en-US" sz="2800" dirty="0">
                <a:latin typeface="Calibri" panose="020F0502020204030204" pitchFamily="34" charset="0"/>
              </a:rPr>
              <a:t>How many?</a:t>
            </a:r>
          </a:p>
          <a:p>
            <a:pPr marL="0" indent="0">
              <a:buNone/>
            </a:pPr>
            <a:endParaRPr lang="en-US" sz="2800" dirty="0">
              <a:latin typeface="Calibri" panose="020F0502020204030204" pitchFamily="34" charset="0"/>
            </a:endParaRPr>
          </a:p>
        </p:txBody>
      </p:sp>
      <p:sp>
        <p:nvSpPr>
          <p:cNvPr id="2" name="Title 1"/>
          <p:cNvSpPr>
            <a:spLocks noGrp="1"/>
          </p:cNvSpPr>
          <p:nvPr>
            <p:ph type="title"/>
          </p:nvPr>
        </p:nvSpPr>
        <p:spPr>
          <a:xfrm>
            <a:off x="1903012" y="450574"/>
            <a:ext cx="7437121" cy="1320800"/>
          </a:xfrm>
        </p:spPr>
        <p:txBody>
          <a:bodyPr/>
          <a:lstStyle/>
          <a:p>
            <a:r>
              <a:rPr lang="en-US" b="1" dirty="0" smtClean="0">
                <a:latin typeface="Calibri" panose="020F0502020204030204" pitchFamily="34" charset="0"/>
              </a:rPr>
              <a:t>What does the district CEP say?</a:t>
            </a:r>
            <a:endParaRPr lang="en-US" b="1" dirty="0">
              <a:latin typeface="Calibri" panose="020F0502020204030204" pitchFamily="34" charset="0"/>
            </a:endParaRPr>
          </a:p>
        </p:txBody>
      </p:sp>
    </p:spTree>
    <p:extLst>
      <p:ext uri="{BB962C8B-B14F-4D97-AF65-F5344CB8AC3E}">
        <p14:creationId xmlns:p14="http://schemas.microsoft.com/office/powerpoint/2010/main" val="98165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Box 3"/>
          <p:cNvSpPr txBox="1">
            <a:spLocks noChangeArrowheads="1"/>
          </p:cNvSpPr>
          <p:nvPr/>
        </p:nvSpPr>
        <p:spPr bwMode="auto">
          <a:xfrm>
            <a:off x="1778592" y="1930400"/>
            <a:ext cx="6901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571500" indent="-571500" eaLnBrk="1" hangingPunct="1">
              <a:buFont typeface="Wingdings" panose="05000000000000000000" pitchFamily="2" charset="2"/>
              <a:buChar char="Ø"/>
            </a:pPr>
            <a:r>
              <a:rPr lang="en-US" sz="3600" dirty="0">
                <a:latin typeface="Calibri" panose="020F0502020204030204" pitchFamily="34" charset="0"/>
              </a:rPr>
              <a:t>Are you consistently implementing the action plan as agreed in collaboration with your principal?</a:t>
            </a:r>
          </a:p>
        </p:txBody>
      </p:sp>
      <p:sp>
        <p:nvSpPr>
          <p:cNvPr id="2" name="Title 1"/>
          <p:cNvSpPr>
            <a:spLocks noGrp="1"/>
          </p:cNvSpPr>
          <p:nvPr>
            <p:ph type="title"/>
          </p:nvPr>
        </p:nvSpPr>
        <p:spPr>
          <a:xfrm>
            <a:off x="1246047" y="609600"/>
            <a:ext cx="8596668" cy="1320800"/>
          </a:xfrm>
        </p:spPr>
        <p:txBody>
          <a:bodyPr/>
          <a:lstStyle/>
          <a:p>
            <a:r>
              <a:rPr lang="en-US" b="1" dirty="0">
                <a:solidFill>
                  <a:schemeClr val="accent1"/>
                </a:solidFill>
                <a:latin typeface="Calibri" panose="020F0502020204030204" pitchFamily="34" charset="0"/>
              </a:rPr>
              <a:t>Implement PGP and Action Plan </a:t>
            </a:r>
            <a:br>
              <a:rPr lang="en-US" b="1" dirty="0">
                <a:solidFill>
                  <a:schemeClr val="accent1"/>
                </a:solidFill>
                <a:latin typeface="Calibri" panose="020F0502020204030204" pitchFamily="34" charset="0"/>
              </a:rPr>
            </a:br>
            <a:endParaRPr lang="en-US" dirty="0"/>
          </a:p>
        </p:txBody>
      </p:sp>
    </p:spTree>
    <p:extLst>
      <p:ext uri="{BB962C8B-B14F-4D97-AF65-F5344CB8AC3E}">
        <p14:creationId xmlns:p14="http://schemas.microsoft.com/office/powerpoint/2010/main" val="349686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4"/>
          <p:cNvSpPr txBox="1">
            <a:spLocks noChangeArrowheads="1"/>
          </p:cNvSpPr>
          <p:nvPr/>
        </p:nvSpPr>
        <p:spPr bwMode="auto">
          <a:xfrm>
            <a:off x="1742225" y="1463266"/>
            <a:ext cx="63590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571500" indent="-571500" eaLnBrk="1" hangingPunct="1">
              <a:buFont typeface="Wingdings" panose="05000000000000000000" pitchFamily="2" charset="2"/>
              <a:buChar char="Ø"/>
            </a:pPr>
            <a:r>
              <a:rPr lang="en-US" sz="3600" dirty="0">
                <a:latin typeface="Calibri" panose="020F0502020204030204" pitchFamily="34" charset="0"/>
              </a:rPr>
              <a:t>Are you consistently using multiple data sources to reflect on your professional growth goal(s) status?</a:t>
            </a:r>
          </a:p>
        </p:txBody>
      </p:sp>
      <p:sp>
        <p:nvSpPr>
          <p:cNvPr id="2" name="Title 1"/>
          <p:cNvSpPr>
            <a:spLocks noGrp="1"/>
          </p:cNvSpPr>
          <p:nvPr>
            <p:ph type="title"/>
          </p:nvPr>
        </p:nvSpPr>
        <p:spPr>
          <a:xfrm>
            <a:off x="1067627" y="367968"/>
            <a:ext cx="8596668" cy="1320800"/>
          </a:xfrm>
        </p:spPr>
        <p:txBody>
          <a:bodyPr/>
          <a:lstStyle/>
          <a:p>
            <a:r>
              <a:rPr lang="en-US" b="1" dirty="0">
                <a:solidFill>
                  <a:schemeClr val="accent1"/>
                </a:solidFill>
                <a:latin typeface="Calibri" panose="020F0502020204030204" pitchFamily="34" charset="0"/>
              </a:rPr>
              <a:t>Regularly Reflect on PGP Progress </a:t>
            </a:r>
            <a:br>
              <a:rPr lang="en-US" b="1" dirty="0">
                <a:solidFill>
                  <a:schemeClr val="accent1"/>
                </a:solidFill>
                <a:latin typeface="Calibri" panose="020F0502020204030204" pitchFamily="34" charset="0"/>
              </a:rPr>
            </a:br>
            <a:endParaRPr lang="en-US" dirty="0"/>
          </a:p>
        </p:txBody>
      </p:sp>
    </p:spTree>
    <p:extLst>
      <p:ext uri="{BB962C8B-B14F-4D97-AF65-F5344CB8AC3E}">
        <p14:creationId xmlns:p14="http://schemas.microsoft.com/office/powerpoint/2010/main" val="1312813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5332" y="4334107"/>
            <a:ext cx="5403702" cy="1320800"/>
          </a:xfrm>
        </p:spPr>
        <p:txBody>
          <a:bodyPr/>
          <a:lstStyle/>
          <a:p>
            <a:r>
              <a:rPr lang="en-US" sz="1800" b="1" dirty="0">
                <a:solidFill>
                  <a:schemeClr val="tx1"/>
                </a:solidFill>
                <a:latin typeface="+mn-lt"/>
                <a:ea typeface="+mn-ea"/>
                <a:cs typeface="+mn-cs"/>
              </a:rPr>
              <a:t>Questions? Contact:</a:t>
            </a:r>
            <a:br>
              <a:rPr lang="en-US" sz="1800" b="1" dirty="0">
                <a:solidFill>
                  <a:schemeClr val="tx1"/>
                </a:solidFill>
                <a:latin typeface="+mn-lt"/>
                <a:ea typeface="+mn-ea"/>
                <a:cs typeface="+mn-cs"/>
              </a:rPr>
            </a:br>
            <a:r>
              <a:rPr lang="en-US" sz="1800" b="1" dirty="0">
                <a:solidFill>
                  <a:schemeClr val="tx1"/>
                </a:solidFill>
                <a:latin typeface="+mn-lt"/>
                <a:ea typeface="+mn-ea"/>
                <a:cs typeface="+mn-cs"/>
              </a:rPr>
              <a:t/>
            </a:r>
            <a:br>
              <a:rPr lang="en-US" sz="1800" b="1" dirty="0">
                <a:solidFill>
                  <a:schemeClr val="tx1"/>
                </a:solidFill>
                <a:latin typeface="+mn-lt"/>
                <a:ea typeface="+mn-ea"/>
                <a:cs typeface="+mn-cs"/>
              </a:rPr>
            </a:br>
            <a:r>
              <a:rPr lang="en-US" sz="1800" b="1" dirty="0">
                <a:solidFill>
                  <a:schemeClr val="tx1"/>
                </a:solidFill>
                <a:latin typeface="+mn-lt"/>
                <a:ea typeface="+mn-ea"/>
                <a:cs typeface="+mn-cs"/>
              </a:rPr>
              <a:t>Christine </a:t>
            </a:r>
            <a:r>
              <a:rPr lang="en-US" sz="1800" b="1" dirty="0" err="1">
                <a:solidFill>
                  <a:schemeClr val="tx1"/>
                </a:solidFill>
                <a:latin typeface="+mn-lt"/>
                <a:ea typeface="+mn-ea"/>
                <a:cs typeface="+mn-cs"/>
              </a:rPr>
              <a:t>Meisberger</a:t>
            </a:r>
            <a:r>
              <a:rPr lang="en-US" sz="1800" b="1" dirty="0">
                <a:solidFill>
                  <a:schemeClr val="tx1"/>
                </a:solidFill>
                <a:latin typeface="+mn-lt"/>
                <a:ea typeface="+mn-ea"/>
                <a:cs typeface="+mn-cs"/>
              </a:rPr>
              <a:t> </a:t>
            </a:r>
            <a:br>
              <a:rPr lang="en-US" sz="1800" b="1" dirty="0">
                <a:solidFill>
                  <a:schemeClr val="tx1"/>
                </a:solidFill>
                <a:latin typeface="+mn-lt"/>
                <a:ea typeface="+mn-ea"/>
                <a:cs typeface="+mn-cs"/>
              </a:rPr>
            </a:br>
            <a:r>
              <a:rPr lang="en-US" sz="1800" b="1" dirty="0">
                <a:solidFill>
                  <a:schemeClr val="tx1"/>
                </a:solidFill>
                <a:latin typeface="+mn-lt"/>
                <a:ea typeface="+mn-ea"/>
                <a:cs typeface="+mn-cs"/>
              </a:rPr>
              <a:t>Manager, Teacher and Leader Effectiveness Branch</a:t>
            </a:r>
            <a:br>
              <a:rPr lang="en-US" sz="1800" b="1" dirty="0">
                <a:solidFill>
                  <a:schemeClr val="tx1"/>
                </a:solidFill>
                <a:latin typeface="+mn-lt"/>
                <a:ea typeface="+mn-ea"/>
                <a:cs typeface="+mn-cs"/>
              </a:rPr>
            </a:br>
            <a:r>
              <a:rPr lang="en-US" sz="1800" b="1" dirty="0">
                <a:solidFill>
                  <a:schemeClr val="tx1"/>
                </a:solidFill>
                <a:latin typeface="+mn-lt"/>
                <a:ea typeface="+mn-ea"/>
                <a:cs typeface="+mn-cs"/>
              </a:rPr>
              <a:t>502-564-1479 ext. 4510</a:t>
            </a:r>
            <a:br>
              <a:rPr lang="en-US" sz="1800" b="1" dirty="0">
                <a:solidFill>
                  <a:schemeClr val="tx1"/>
                </a:solidFill>
                <a:latin typeface="+mn-lt"/>
                <a:ea typeface="+mn-ea"/>
                <a:cs typeface="+mn-cs"/>
              </a:rPr>
            </a:br>
            <a:r>
              <a:rPr lang="en-US" sz="1800" b="1" dirty="0">
                <a:solidFill>
                  <a:schemeClr val="tx1"/>
                </a:solidFill>
                <a:latin typeface="+mn-lt"/>
                <a:ea typeface="+mn-ea"/>
                <a:cs typeface="+mn-cs"/>
                <a:hlinkClick r:id="rId2"/>
              </a:rPr>
              <a:t>Christine.Meisberger@education.ky.gov</a:t>
            </a:r>
            <a:r>
              <a:rPr lang="en-US" dirty="0"/>
              <a:t/>
            </a:r>
            <a:br>
              <a:rPr lang="en-US" dirty="0"/>
            </a:br>
            <a:endParaRPr lang="en-US" dirty="0"/>
          </a:p>
        </p:txBody>
      </p:sp>
      <p:pic>
        <p:nvPicPr>
          <p:cNvPr id="5126" name="Picture 6" descr="&quot;Learning without thought is labor lost; thought without learning is perilous.&quot; Confucius" title="Picture with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8" y="454326"/>
            <a:ext cx="3324225" cy="332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3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091046" y="1650787"/>
            <a:ext cx="8365189" cy="4901324"/>
          </a:xfrm>
        </p:spPr>
        <p:txBody>
          <a:bodyPr>
            <a:normAutofit/>
          </a:bodyPr>
          <a:lstStyle/>
          <a:p>
            <a:r>
              <a:rPr lang="en-US" sz="2800" dirty="0" smtClean="0">
                <a:latin typeface="Calibri" panose="020F0502020204030204" pitchFamily="34" charset="0"/>
              </a:rPr>
              <a:t>A process </a:t>
            </a:r>
            <a:r>
              <a:rPr lang="en-US" sz="2800" dirty="0">
                <a:latin typeface="Calibri" panose="020F0502020204030204" pitchFamily="34" charset="0"/>
              </a:rPr>
              <a:t>by which certified personnel </a:t>
            </a:r>
            <a:r>
              <a:rPr lang="en-US" sz="2800" dirty="0" smtClean="0">
                <a:latin typeface="Calibri" panose="020F0502020204030204" pitchFamily="34" charset="0"/>
              </a:rPr>
              <a:t>assess </a:t>
            </a:r>
            <a:r>
              <a:rPr lang="en-US" sz="2800" dirty="0">
                <a:latin typeface="Calibri" panose="020F0502020204030204" pitchFamily="34" charset="0"/>
              </a:rPr>
              <a:t>the effectiveness and adequacy of their professional knowledge and performance for the purpose of  identifying areas for professional learning and growth</a:t>
            </a:r>
          </a:p>
        </p:txBody>
      </p:sp>
      <p:sp>
        <p:nvSpPr>
          <p:cNvPr id="2" name="Title 1"/>
          <p:cNvSpPr>
            <a:spLocks noGrp="1"/>
          </p:cNvSpPr>
          <p:nvPr>
            <p:ph type="title"/>
          </p:nvPr>
        </p:nvSpPr>
        <p:spPr>
          <a:xfrm>
            <a:off x="1091046" y="541514"/>
            <a:ext cx="7216614" cy="1348751"/>
          </a:xfrm>
        </p:spPr>
        <p:txBody>
          <a:bodyPr/>
          <a:lstStyle/>
          <a:p>
            <a:r>
              <a:rPr lang="en-US" b="1" dirty="0" smtClean="0">
                <a:latin typeface="Calibri" panose="020F0502020204030204" pitchFamily="34" charset="0"/>
              </a:rPr>
              <a:t>Self-Reflection</a:t>
            </a:r>
            <a:endParaRPr lang="en-US" b="1" dirty="0">
              <a:latin typeface="Calibri" panose="020F0502020204030204" pitchFamily="34" charset="0"/>
            </a:endParaRPr>
          </a:p>
        </p:txBody>
      </p:sp>
    </p:spTree>
    <p:extLst>
      <p:ext uri="{BB962C8B-B14F-4D97-AF65-F5344CB8AC3E}">
        <p14:creationId xmlns:p14="http://schemas.microsoft.com/office/powerpoint/2010/main" val="286678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838076" y="955041"/>
            <a:ext cx="7079952" cy="5257800"/>
          </a:xfrm>
        </p:spPr>
        <p:txBody>
          <a:bodyPr>
            <a:normAutofit/>
          </a:bodyPr>
          <a:lstStyle/>
          <a:p>
            <a:pPr marL="0" indent="0">
              <a:buNone/>
            </a:pPr>
            <a:r>
              <a:rPr lang="en-US" sz="2800" dirty="0">
                <a:latin typeface="Calibri" panose="020F0502020204030204" pitchFamily="34" charset="0"/>
              </a:rPr>
              <a:t>An individualized plan that is: </a:t>
            </a:r>
          </a:p>
          <a:p>
            <a:pPr lvl="0"/>
            <a:r>
              <a:rPr lang="en-US" sz="2800" dirty="0">
                <a:latin typeface="Calibri" panose="020F0502020204030204" pitchFamily="34" charset="0"/>
              </a:rPr>
              <a:t>focused on improving professional practice and leadership skills </a:t>
            </a:r>
          </a:p>
          <a:p>
            <a:pPr lvl="0"/>
            <a:r>
              <a:rPr lang="en-US" sz="2800" dirty="0">
                <a:latin typeface="Calibri" panose="020F0502020204030204" pitchFamily="34" charset="0"/>
              </a:rPr>
              <a:t>aligned with </a:t>
            </a:r>
            <a:r>
              <a:rPr lang="en-US" sz="2800" dirty="0" smtClean="0">
                <a:latin typeface="Calibri" panose="020F0502020204030204" pitchFamily="34" charset="0"/>
              </a:rPr>
              <a:t>educator and student performance </a:t>
            </a:r>
            <a:r>
              <a:rPr lang="en-US" sz="2800" dirty="0">
                <a:latin typeface="Calibri" panose="020F0502020204030204" pitchFamily="34" charset="0"/>
              </a:rPr>
              <a:t>standards </a:t>
            </a:r>
          </a:p>
          <a:p>
            <a:pPr lvl="0"/>
            <a:r>
              <a:rPr lang="en-US" sz="2800" dirty="0">
                <a:latin typeface="Calibri" panose="020F0502020204030204" pitchFamily="34" charset="0"/>
              </a:rPr>
              <a:t>built using a variety of sources such as  student data, educator data, and school/district data</a:t>
            </a:r>
          </a:p>
          <a:p>
            <a:pPr lvl="0"/>
            <a:r>
              <a:rPr lang="en-US" sz="2800" dirty="0">
                <a:latin typeface="Calibri" panose="020F0502020204030204" pitchFamily="34" charset="0"/>
              </a:rPr>
              <a:t>produced in consultation with the evaluator</a:t>
            </a:r>
          </a:p>
          <a:p>
            <a:endParaRPr lang="en-US" sz="2800" dirty="0">
              <a:latin typeface="Calibri" panose="020F0502020204030204" pitchFamily="34" charset="0"/>
            </a:endParaRPr>
          </a:p>
        </p:txBody>
      </p:sp>
      <p:sp>
        <p:nvSpPr>
          <p:cNvPr id="2" name="Title 1"/>
          <p:cNvSpPr>
            <a:spLocks noGrp="1"/>
          </p:cNvSpPr>
          <p:nvPr>
            <p:ph type="title"/>
          </p:nvPr>
        </p:nvSpPr>
        <p:spPr>
          <a:xfrm>
            <a:off x="1838077" y="292653"/>
            <a:ext cx="6347713" cy="1320800"/>
          </a:xfrm>
        </p:spPr>
        <p:txBody>
          <a:bodyPr/>
          <a:lstStyle/>
          <a:p>
            <a:r>
              <a:rPr lang="en-US" b="1" dirty="0" smtClean="0">
                <a:latin typeface="Calibri" panose="020F0502020204030204" pitchFamily="34" charset="0"/>
              </a:rPr>
              <a:t>Professional Growth Plan</a:t>
            </a:r>
            <a:endParaRPr lang="en-US" b="1" dirty="0">
              <a:latin typeface="Calibri" panose="020F0502020204030204" pitchFamily="34" charset="0"/>
            </a:endParaRPr>
          </a:p>
        </p:txBody>
      </p:sp>
    </p:spTree>
    <p:extLst>
      <p:ext uri="{BB962C8B-B14F-4D97-AF65-F5344CB8AC3E}">
        <p14:creationId xmlns:p14="http://schemas.microsoft.com/office/powerpoint/2010/main" val="414601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5177" y="532738"/>
            <a:ext cx="6617541" cy="5812403"/>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a:latin typeface="Calibri" panose="020F0502020204030204" pitchFamily="34" charset="0"/>
              </a:rPr>
              <a:t>“Advocates of professional development for teachers are not arguing that teaching is of poor quality and must be fixed.  Their advocacy for professional development for teachers reflects the recognition that teaching is so hard that it is never perfect; no matter how good a lesson is, it could always be improved.” </a:t>
            </a:r>
            <a:br>
              <a:rPr lang="en-US" sz="3200" dirty="0">
                <a:latin typeface="Calibri" panose="020F0502020204030204" pitchFamily="34" charset="0"/>
              </a:rPr>
            </a:br>
            <a:r>
              <a:rPr lang="en-US" sz="3200" dirty="0">
                <a:latin typeface="Calibri" panose="020F0502020204030204" pitchFamily="34" charset="0"/>
              </a:rPr>
              <a:t/>
            </a:r>
            <a:br>
              <a:rPr lang="en-US" sz="3200" dirty="0">
                <a:latin typeface="Calibri" panose="020F0502020204030204" pitchFamily="34" charset="0"/>
              </a:rPr>
            </a:br>
            <a:r>
              <a:rPr lang="en-US" sz="2400" dirty="0">
                <a:latin typeface="Calibri" panose="020F0502020204030204" pitchFamily="34" charset="0"/>
              </a:rPr>
              <a:t>Danielson, Talk About Teaching (2009).</a:t>
            </a:r>
          </a:p>
        </p:txBody>
      </p:sp>
    </p:spTree>
    <p:extLst>
      <p:ext uri="{BB962C8B-B14F-4D97-AF65-F5344CB8AC3E}">
        <p14:creationId xmlns:p14="http://schemas.microsoft.com/office/powerpoint/2010/main" val="341219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727201" y="1600200"/>
            <a:ext cx="6670566" cy="5003800"/>
          </a:xfrm>
        </p:spPr>
        <p:txBody>
          <a:bodyPr>
            <a:normAutofit/>
          </a:bodyPr>
          <a:lstStyle/>
          <a:p>
            <a:pPr marL="0" indent="0" algn="just">
              <a:buNone/>
            </a:pPr>
            <a:r>
              <a:rPr lang="en-US" sz="2800" dirty="0">
                <a:latin typeface="Calibri" panose="020F0502020204030204" pitchFamily="34" charset="0"/>
              </a:rPr>
              <a:t>Effective teachers may reflect on their work formally or informally; for example they may review a day’s work mentally, keep a journal, meet regularly with a mentor or with colleagues, or assess a videotaped recording of their teaching. </a:t>
            </a:r>
          </a:p>
          <a:p>
            <a:pPr marL="0" indent="0" algn="just">
              <a:buNone/>
            </a:pPr>
            <a:r>
              <a:rPr lang="en-US" sz="2000" dirty="0">
                <a:latin typeface="Calibri" panose="020F0502020204030204" pitchFamily="34" charset="0"/>
              </a:rPr>
              <a:t>Good &amp; Brophy, 1997; NBPTS, </a:t>
            </a:r>
            <a:r>
              <a:rPr lang="en-US" sz="2000" dirty="0" err="1">
                <a:latin typeface="Calibri" panose="020F0502020204030204" pitchFamily="34" charset="0"/>
              </a:rPr>
              <a:t>n.d.</a:t>
            </a:r>
            <a:endParaRPr lang="en-US" sz="2000" dirty="0">
              <a:latin typeface="Calibri" panose="020F0502020204030204" pitchFamily="34" charset="0"/>
            </a:endParaRPr>
          </a:p>
        </p:txBody>
      </p:sp>
      <p:sp>
        <p:nvSpPr>
          <p:cNvPr id="2" name="Title 1"/>
          <p:cNvSpPr>
            <a:spLocks noGrp="1"/>
          </p:cNvSpPr>
          <p:nvPr>
            <p:ph type="title"/>
          </p:nvPr>
        </p:nvSpPr>
        <p:spPr>
          <a:xfrm>
            <a:off x="1918915" y="276750"/>
            <a:ext cx="7683611" cy="1320800"/>
          </a:xfrm>
        </p:spPr>
        <p:txBody>
          <a:bodyPr>
            <a:normAutofit fontScale="90000"/>
          </a:bodyPr>
          <a:lstStyle/>
          <a:p>
            <a:r>
              <a:rPr lang="en-US" b="1" dirty="0">
                <a:latin typeface="Calibri" panose="020F0502020204030204" pitchFamily="34" charset="0"/>
              </a:rPr>
              <a:t>Connecting Self-Reflection to </a:t>
            </a:r>
            <a:br>
              <a:rPr lang="en-US" b="1" dirty="0">
                <a:latin typeface="Calibri" panose="020F0502020204030204" pitchFamily="34" charset="0"/>
              </a:rPr>
            </a:br>
            <a:r>
              <a:rPr lang="en-US" b="1" dirty="0">
                <a:latin typeface="Calibri" panose="020F0502020204030204" pitchFamily="34" charset="0"/>
              </a:rPr>
              <a:t>Effective </a:t>
            </a:r>
            <a:r>
              <a:rPr lang="en-US" b="1" dirty="0" smtClean="0">
                <a:latin typeface="Calibri" panose="020F0502020204030204" pitchFamily="34" charset="0"/>
              </a:rPr>
              <a:t>Teaching</a:t>
            </a:r>
            <a:endParaRPr lang="en-US" b="1" dirty="0">
              <a:latin typeface="Calibri" panose="020F0502020204030204" pitchFamily="34" charset="0"/>
            </a:endParaRPr>
          </a:p>
        </p:txBody>
      </p:sp>
    </p:spTree>
    <p:extLst>
      <p:ext uri="{BB962C8B-B14F-4D97-AF65-F5344CB8AC3E}">
        <p14:creationId xmlns:p14="http://schemas.microsoft.com/office/powerpoint/2010/main" val="3864186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3"/>
          </p:nvPr>
        </p:nvSpPr>
        <p:spPr>
          <a:xfrm>
            <a:off x="1738024" y="1962615"/>
            <a:ext cx="6770101" cy="4664798"/>
          </a:xfrm>
        </p:spPr>
        <p:txBody>
          <a:bodyPr>
            <a:normAutofit/>
          </a:bodyPr>
          <a:lstStyle/>
          <a:p>
            <a:pPr marL="0" indent="0">
              <a:buNone/>
            </a:pPr>
            <a:r>
              <a:rPr lang="en-US" sz="3200" dirty="0">
                <a:latin typeface="Calibri" panose="020F0502020204030204" pitchFamily="34" charset="0"/>
              </a:rPr>
              <a:t>When teachers use data to reflect on what worked, what did not work, and what types of changes they might make to be more successful, the likelihood of knowing how to improve increases dramatically.  </a:t>
            </a:r>
          </a:p>
          <a:p>
            <a:pPr marL="0" indent="0">
              <a:buNone/>
            </a:pPr>
            <a:r>
              <a:rPr lang="en-US" sz="2800" dirty="0" err="1">
                <a:latin typeface="Calibri" panose="020F0502020204030204" pitchFamily="34" charset="0"/>
              </a:rPr>
              <a:t>Airason</a:t>
            </a:r>
            <a:r>
              <a:rPr lang="en-US" sz="2800" dirty="0">
                <a:latin typeface="Calibri" panose="020F0502020204030204" pitchFamily="34" charset="0"/>
              </a:rPr>
              <a:t> &amp; </a:t>
            </a:r>
            <a:r>
              <a:rPr lang="en-US" sz="2800" dirty="0" err="1">
                <a:latin typeface="Calibri" panose="020F0502020204030204" pitchFamily="34" charset="0"/>
              </a:rPr>
              <a:t>Gullickson</a:t>
            </a:r>
            <a:r>
              <a:rPr lang="en-US" sz="2800" dirty="0">
                <a:latin typeface="Calibri" panose="020F0502020204030204" pitchFamily="34" charset="0"/>
              </a:rPr>
              <a:t>, 2006; Tucker, </a:t>
            </a:r>
            <a:r>
              <a:rPr lang="en-US" sz="2800" dirty="0" err="1">
                <a:latin typeface="Calibri" panose="020F0502020204030204" pitchFamily="34" charset="0"/>
              </a:rPr>
              <a:t>Stronge</a:t>
            </a:r>
            <a:r>
              <a:rPr lang="en-US" sz="2800" dirty="0">
                <a:latin typeface="Calibri" panose="020F0502020204030204" pitchFamily="34" charset="0"/>
              </a:rPr>
              <a:t>, &amp; </a:t>
            </a:r>
            <a:r>
              <a:rPr lang="en-US" sz="2800" dirty="0" err="1">
                <a:latin typeface="Calibri" panose="020F0502020204030204" pitchFamily="34" charset="0"/>
              </a:rPr>
              <a:t>Gareis</a:t>
            </a:r>
            <a:r>
              <a:rPr lang="en-US" sz="2800" dirty="0">
                <a:latin typeface="Calibri" panose="020F0502020204030204" pitchFamily="34" charset="0"/>
              </a:rPr>
              <a:t>, 2002.  </a:t>
            </a:r>
          </a:p>
          <a:p>
            <a:endParaRPr lang="en-US" dirty="0" smtClean="0"/>
          </a:p>
        </p:txBody>
      </p:sp>
      <p:sp>
        <p:nvSpPr>
          <p:cNvPr id="3" name="Title 2"/>
          <p:cNvSpPr>
            <a:spLocks noGrp="1"/>
          </p:cNvSpPr>
          <p:nvPr>
            <p:ph type="title"/>
          </p:nvPr>
        </p:nvSpPr>
        <p:spPr>
          <a:xfrm>
            <a:off x="1660479" y="274638"/>
            <a:ext cx="7949999" cy="1143000"/>
          </a:xfrm>
        </p:spPr>
        <p:txBody>
          <a:bodyPr>
            <a:noAutofit/>
          </a:bodyPr>
          <a:lstStyle/>
          <a:p>
            <a:r>
              <a:rPr lang="en-US" b="1" dirty="0" smtClean="0">
                <a:latin typeface="Calibri" panose="020F0502020204030204" pitchFamily="34" charset="0"/>
              </a:rPr>
              <a:t>Connecting Self-Reflection to </a:t>
            </a:r>
            <a:br>
              <a:rPr lang="en-US" b="1" dirty="0" smtClean="0">
                <a:latin typeface="Calibri" panose="020F0502020204030204" pitchFamily="34" charset="0"/>
              </a:rPr>
            </a:br>
            <a:r>
              <a:rPr lang="en-US" b="1" dirty="0" smtClean="0">
                <a:latin typeface="Calibri" panose="020F0502020204030204" pitchFamily="34" charset="0"/>
              </a:rPr>
              <a:t>Effective </a:t>
            </a:r>
            <a:r>
              <a:rPr lang="en-US" b="1" dirty="0" smtClean="0">
                <a:latin typeface="Calibri" panose="020F0502020204030204" pitchFamily="34" charset="0"/>
              </a:rPr>
              <a:t>Teaching </a:t>
            </a:r>
            <a:r>
              <a:rPr lang="en-US" sz="3600" b="1" dirty="0" smtClean="0">
                <a:latin typeface="Calibri" panose="020F0502020204030204" pitchFamily="34" charset="0"/>
              </a:rPr>
              <a:t>(continued)</a:t>
            </a:r>
            <a:endParaRPr lang="en-US" b="1" dirty="0">
              <a:latin typeface="Calibri" panose="020F0502020204030204" pitchFamily="34" charset="0"/>
            </a:endParaRPr>
          </a:p>
        </p:txBody>
      </p:sp>
    </p:spTree>
    <p:extLst>
      <p:ext uri="{BB962C8B-B14F-4D97-AF65-F5344CB8AC3E}">
        <p14:creationId xmlns:p14="http://schemas.microsoft.com/office/powerpoint/2010/main" val="248258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How does Ms. Wessling know that her lesson isn't working?&#10;2. Notice the changes Ms. Wessling makes for the second lesson. How does she modify both the content and structure of her lesson?&#10;3. What can you learn from Ms. Wessling about reflecting on your practice?" title="Questions to Cons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628" y="2482606"/>
            <a:ext cx="4173763" cy="4375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Picture 2" title="When a Lesson Goes Wrong video">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300" y="531143"/>
            <a:ext cx="3807715" cy="2516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016596" y="4009903"/>
            <a:ext cx="3068360" cy="1320800"/>
          </a:xfrm>
        </p:spPr>
        <p:txBody>
          <a:bodyPr/>
          <a:lstStyle/>
          <a:p>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practice</a:t>
            </a:r>
            <a:endParaRPr lang="en-US" dirty="0"/>
          </a:p>
        </p:txBody>
      </p:sp>
    </p:spTree>
    <p:extLst>
      <p:ext uri="{BB962C8B-B14F-4D97-AF65-F5344CB8AC3E}">
        <p14:creationId xmlns:p14="http://schemas.microsoft.com/office/powerpoint/2010/main" val="313637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omponent 4a: Reflecting on Teaching" title="Framework for Teach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587" y="1181575"/>
            <a:ext cx="8345854" cy="528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15122" y="319669"/>
            <a:ext cx="8508380" cy="706244"/>
          </a:xfrm>
        </p:spPr>
        <p:txBody>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 </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Framework for Teaching </a:t>
            </a:r>
            <a:endParaRPr lang="en-US" sz="3600" dirty="0"/>
          </a:p>
        </p:txBody>
      </p:sp>
    </p:spTree>
    <p:extLst>
      <p:ext uri="{BB962C8B-B14F-4D97-AF65-F5344CB8AC3E}">
        <p14:creationId xmlns:p14="http://schemas.microsoft.com/office/powerpoint/2010/main" val="17532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2014-05-24T04:00:00+00:00</Publication_x0020_Date>
    <Audience1 xmlns="3a62de7d-ba57-4f43-9dae-9623ba637be0"/>
    <_dlc_DocId xmlns="3a62de7d-ba57-4f43-9dae-9623ba637be0">KYED-470-356</_dlc_DocId>
    <_dlc_DocIdUrl xmlns="3a62de7d-ba57-4f43-9dae-9623ba637be0">
      <Url>https://www.education.ky.gov/teachers/PGES/TPGES/_layouts/DocIdRedir.aspx?ID=KYED-470-356</Url>
      <Description>KYED-470-356</Description>
    </_dlc_DocIdUrl>
    <Accessibility_x0020_Audit_x0020_Status xmlns="3a62de7d-ba57-4f43-9dae-9623ba637be0" xsi:nil="true"/>
    <Accessibility_x0020_Status xmlns="3a62de7d-ba57-4f43-9dae-9623ba637be0">Accessible</Accessibility_x0020_Status>
    <Application_x0020_Date xmlns="3a62de7d-ba57-4f43-9dae-9623ba637be0" xsi:nil="true"/>
    <Application_x0020_Type xmlns="3a62de7d-ba57-4f43-9dae-9623ba637be0" xsi:nil="true"/>
    <Accessibility_x0020_Audience xmlns="3a62de7d-ba57-4f43-9dae-9623ba637be0">District</Accessibility_x0020_Audience>
    <Accessibility_x0020_Target_x0020_Date xmlns="3a62de7d-ba57-4f43-9dae-9623ba637be0" xsi:nil="true"/>
    <Application_x0020_Status xmlns="3a62de7d-ba57-4f43-9dae-9623ba637be0" xsi:nil="true"/>
    <Accessibility_x0020_Audit_x0020_Date xmlns="3a62de7d-ba57-4f43-9dae-9623ba637be0" xsi:nil="true"/>
    <Accessibility_x0020_Office xmlns="3a62de7d-ba57-4f43-9dae-9623ba637be0"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88B34B902B72CE47917500AE34DFF905" ma:contentTypeVersion="27" ma:contentTypeDescription="" ma:contentTypeScope="" ma:versionID="360cf6b5becbe49beba63c160035089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4a856263853d3fede24b98c24483915"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3E9A-708A-4488-BC53-5F393D41DE67}">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3a62de7d-ba57-4f43-9dae-9623ba637be0"/>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7DDC35D4-A1D8-4C2F-A04E-2A78E83E109D}">
  <ds:schemaRefs>
    <ds:schemaRef ds:uri="http://schemas.microsoft.com/sharepoint/events"/>
  </ds:schemaRefs>
</ds:datastoreItem>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D829A36B-4625-44F2-9B6F-ED480AF8458D}"/>
</file>

<file path=docProps/app.xml><?xml version="1.0" encoding="utf-8"?>
<Properties xmlns="http://schemas.openxmlformats.org/officeDocument/2006/extended-properties" xmlns:vt="http://schemas.openxmlformats.org/officeDocument/2006/docPropsVTypes">
  <Template>Theme1</Template>
  <TotalTime>508</TotalTime>
  <Words>1665</Words>
  <Application>Microsoft Office PowerPoint</Application>
  <PresentationFormat>Widescreen</PresentationFormat>
  <Paragraphs>141</Paragraphs>
  <Slides>24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Franklin Gothic Medium</vt:lpstr>
      <vt:lpstr>Georgia</vt:lpstr>
      <vt:lpstr>Times</vt:lpstr>
      <vt:lpstr>Wingdings</vt:lpstr>
      <vt:lpstr>Wingdings 2</vt:lpstr>
      <vt:lpstr>Wingdings 3</vt:lpstr>
      <vt:lpstr>3_Theme1</vt:lpstr>
      <vt:lpstr>OTL:NGP:EA:1217</vt:lpstr>
      <vt:lpstr>Objectives</vt:lpstr>
      <vt:lpstr>Self-Reflection</vt:lpstr>
      <vt:lpstr>Professional Growth Plan</vt:lpstr>
      <vt:lpstr>“Advocates of professional development for teachers are not arguing that teaching is of poor quality and must be fixed.  Their advocacy for professional development for teachers reflects the recognition that teaching is so hard that it is never perfect; no matter how good a lesson is, it could always be improved.”   Danielson, Talk About Teaching (2009).</vt:lpstr>
      <vt:lpstr>Connecting Self-Reflection to  Effective Teaching</vt:lpstr>
      <vt:lpstr>Connecting Self-Reflection to  Effective Teaching (continued)</vt:lpstr>
      <vt:lpstr>practice</vt:lpstr>
      <vt:lpstr>Handout: Framework for Teaching </vt:lpstr>
      <vt:lpstr>Reflection on Practice Process </vt:lpstr>
      <vt:lpstr>Example</vt:lpstr>
      <vt:lpstr>Handout: Self-Assessment</vt:lpstr>
      <vt:lpstr>Places for Self-Reflection</vt:lpstr>
      <vt:lpstr>Goal setting for Professional Growth</vt:lpstr>
      <vt:lpstr>Considerations for professional growth planning</vt:lpstr>
      <vt:lpstr>Professional Growth Process</vt:lpstr>
      <vt:lpstr>Sample Professional Growth Goal</vt:lpstr>
      <vt:lpstr>Sample Professional Growth Goal (continued)</vt:lpstr>
      <vt:lpstr>Writing a Professional Growth Goal</vt:lpstr>
      <vt:lpstr>Does it …</vt:lpstr>
      <vt:lpstr>What does the district CEP say?</vt:lpstr>
      <vt:lpstr>Implement PGP and Action Plan  </vt:lpstr>
      <vt:lpstr>Regularly Reflect on PGP Progress  </vt:lpstr>
      <vt:lpstr>Questions? Contact:  Christine Meisberger  Manager, Teacher and Leader Effectiveness Branch 502-564-1479 ext. 4510 Christine.Meisberger@education.ky.gov </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Ashcraft, Erin - Division of Next Generation Professionals</cp:lastModifiedBy>
  <cp:revision>148</cp:revision>
  <dcterms:created xsi:type="dcterms:W3CDTF">2016-05-23T03:56:12Z</dcterms:created>
  <dcterms:modified xsi:type="dcterms:W3CDTF">2017-12-21T18:45:43Z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0x0101001BEB557DBE01834EAB47A683706DCD5B0088B34B902B72CE47917500AE34DFF905</vt:lpwstr>
  </property>
  <property fmtid="{D5CDD505-2E9C-101B-9397-08002B2CF9AE}" pid="3" name="IsMyDocuments">
    <vt:bool>true</vt:bool>
  </property>
  <property fmtid="{D5CDD505-2E9C-101B-9397-08002B2CF9AE}" pid="4" name="_dlc_DocIdItemGuid">
    <vt:lpwstr>f9dda7d6-8c5c-4893-89a8-bfa54a511737</vt:lpwstr>
  </property>
</Properties>
</file>